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8" r:id="rId3"/>
    <p:sldId id="259" r:id="rId4"/>
    <p:sldId id="260" r:id="rId5"/>
    <p:sldId id="261" r:id="rId6"/>
    <p:sldId id="262" r:id="rId7"/>
    <p:sldId id="263" r:id="rId8"/>
    <p:sldId id="264" r:id="rId9"/>
    <p:sldId id="265" r:id="rId10"/>
    <p:sldId id="266" r:id="rId11"/>
    <p:sldId id="292" r:id="rId12"/>
    <p:sldId id="268" r:id="rId13"/>
    <p:sldId id="269" r:id="rId14"/>
    <p:sldId id="270" r:id="rId15"/>
    <p:sldId id="271" r:id="rId16"/>
    <p:sldId id="293"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90" r:id="rId33"/>
    <p:sldId id="291" r:id="rId34"/>
    <p:sldId id="28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inimized">
    <p:restoredLeft sz="14994" autoAdjust="0"/>
    <p:restoredTop sz="28737" autoAdjust="0"/>
  </p:normalViewPr>
  <p:slideViewPr>
    <p:cSldViewPr snapToGrid="0">
      <p:cViewPr varScale="1">
        <p:scale>
          <a:sx n="26" d="100"/>
          <a:sy n="26" d="100"/>
        </p:scale>
        <p:origin x="305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61E84-A84B-4FD8-A7BC-2CB147E23E74}" type="datetimeFigureOut">
              <a:rPr lang="en-IE" smtClean="0"/>
              <a:t>18/09/2019</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763A41-C4E3-49B8-B76A-DAC6DABF60FA}" type="slidenum">
              <a:rPr lang="en-IE" smtClean="0"/>
              <a:t>‹#›</a:t>
            </a:fld>
            <a:endParaRPr lang="en-IE"/>
          </a:p>
        </p:txBody>
      </p:sp>
    </p:spTree>
    <p:extLst>
      <p:ext uri="{BB962C8B-B14F-4D97-AF65-F5344CB8AC3E}">
        <p14:creationId xmlns:p14="http://schemas.microsoft.com/office/powerpoint/2010/main" val="6124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consumerhelp.i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scsi.i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consumerhelp.i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keepingyourhome.ie/"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www.isi.gov.i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ca.i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nca.ie/"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www.centralbank.ie/" TargetMode="External"/><Relationship Id="rId4" Type="http://schemas.openxmlformats.org/officeDocument/2006/relationships/hyperlink" Target="http://www.pensionsboard.ie/"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Rot="1" noChangeAspect="1" noChangeArrowheads="1" noTextEdit="1"/>
          </p:cNvSpPr>
          <p:nvPr>
            <p:ph type="sldImg"/>
          </p:nvPr>
        </p:nvSpPr>
        <p:spPr>
          <a:ln/>
        </p:spPr>
      </p:sp>
      <p:sp>
        <p:nvSpPr>
          <p:cNvPr id="47107" name="Rectangle 1027"/>
          <p:cNvSpPr>
            <a:spLocks noGrp="1" noChangeArrowheads="1"/>
          </p:cNvSpPr>
          <p:nvPr>
            <p:ph type="body" idx="1"/>
          </p:nvPr>
        </p:nvSpPr>
        <p:spPr>
          <a:xfrm>
            <a:off x="446088" y="4716463"/>
            <a:ext cx="5905500" cy="44672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IE" sz="1200" dirty="0" smtClean="0">
                <a:ea typeface="ＭＳ Ｐゴシック"/>
                <a:cs typeface="ＭＳ Ｐゴシック"/>
              </a:rPr>
              <a:t>My name is …. and I am here today representing the Competition and Consumer Protection Commission. </a:t>
            </a:r>
          </a:p>
          <a:p>
            <a:pPr>
              <a:defRPr/>
            </a:pPr>
            <a:endParaRPr lang="en-IE" sz="1200" dirty="0" smtClean="0">
              <a:ea typeface="ＭＳ Ｐゴシック"/>
              <a:cs typeface="ＭＳ Ｐゴシック"/>
            </a:endParaRPr>
          </a:p>
          <a:p>
            <a:pPr>
              <a:defRPr/>
            </a:pPr>
            <a:r>
              <a:rPr lang="en-IE" sz="1200" dirty="0" smtClean="0">
                <a:ea typeface="ＭＳ Ｐゴシック"/>
                <a:cs typeface="ＭＳ Ｐゴシック"/>
              </a:rPr>
              <a:t>The CCPC is the state body responsible for enforcing consumer and competition law.  Its mission is to make markets work better for consumers and businesses.  In order for markets to work well, consumers must be able to exercise choice and assert their rights.  Empowered consumers are more likely to search for value, take action when things go wrong and manage their finances effectively.  To help consumers be empowered and active in markets, the CCPC provides information on consumer rights and personal finance, through its website, helpline and through talks like this. </a:t>
            </a:r>
          </a:p>
          <a:p>
            <a:pPr>
              <a:defRPr/>
            </a:pPr>
            <a:endParaRPr lang="en-IE" sz="1200" dirty="0" smtClean="0">
              <a:ea typeface="ＭＳ Ｐゴシック"/>
              <a:cs typeface="ＭＳ Ｐゴシック"/>
            </a:endParaRPr>
          </a:p>
          <a:p>
            <a:pPr>
              <a:defRPr/>
            </a:pPr>
            <a:r>
              <a:rPr lang="en-IE" sz="1200" dirty="0" smtClean="0">
                <a:ea typeface="ＭＳ Ｐゴシック"/>
                <a:cs typeface="ＭＳ Ｐゴシック"/>
              </a:rPr>
              <a:t>I would like to thank (name the organiser) for inviting me here today to deliver our personal finance presentation, Money skills for life.</a:t>
            </a:r>
          </a:p>
          <a:p>
            <a:pPr>
              <a:defRPr/>
            </a:pPr>
            <a:r>
              <a:rPr lang="en-IE" sz="1200" dirty="0" smtClean="0">
                <a:ea typeface="ＭＳ Ｐゴシック"/>
                <a:cs typeface="ＭＳ Ｐゴシック"/>
              </a:rPr>
              <a:t>At the start I want to say that we are </a:t>
            </a:r>
            <a:r>
              <a:rPr lang="en-IE" sz="1200" b="1" dirty="0" smtClean="0">
                <a:ea typeface="ＭＳ Ｐゴシック"/>
                <a:cs typeface="ＭＳ Ｐゴシック"/>
              </a:rPr>
              <a:t>not here today to sell</a:t>
            </a:r>
            <a:r>
              <a:rPr lang="en-IE" sz="1200" dirty="0" smtClean="0">
                <a:ea typeface="ＭＳ Ｐゴシック"/>
                <a:cs typeface="ＭＳ Ｐゴシック"/>
              </a:rPr>
              <a:t>, or promote, or advertise, or recommend any financial product or service. Neither do I suggest any one product or provider over another, or give you any kind of personal financial advice.  The purpose of Money Skills for life is to give you free, independent information, that will improve your own personal money skills, for life, and allow you be a bit more savvy where your money is concerned, to help you manage a budget, and motivate you to shop around for better value for money. </a:t>
            </a:r>
          </a:p>
          <a:p>
            <a:pPr>
              <a:defRPr/>
            </a:pPr>
            <a:endParaRPr lang="en-IE" sz="1200" dirty="0" smtClean="0">
              <a:ea typeface="ＭＳ Ｐゴシック"/>
              <a:cs typeface="ＭＳ Ｐゴシック"/>
            </a:endParaRPr>
          </a:p>
          <a:p>
            <a:pPr>
              <a:defRPr/>
            </a:pPr>
            <a:r>
              <a:rPr lang="en-IE" sz="1200" dirty="0" smtClean="0">
                <a:ea typeface="ＭＳ Ｐゴシック"/>
                <a:cs typeface="ＭＳ Ｐゴシック"/>
              </a:rPr>
              <a:t>The handbook which you now have, has all this information (and more)  in more detail, and is a really useful reference guide to keep handy.  </a:t>
            </a:r>
          </a:p>
          <a:p>
            <a:pPr>
              <a:defRPr/>
            </a:pPr>
            <a:endParaRPr lang="en-IE" sz="1200" dirty="0" smtClean="0">
              <a:ea typeface="ＭＳ Ｐゴシック"/>
              <a:cs typeface="ＭＳ Ｐゴシック"/>
            </a:endParaRPr>
          </a:p>
          <a:p>
            <a:pPr>
              <a:defRPr/>
            </a:pPr>
            <a:r>
              <a:rPr lang="en-IE" sz="1200" dirty="0" smtClean="0">
                <a:ea typeface="ＭＳ Ｐゴシック"/>
                <a:cs typeface="ＭＳ Ｐゴシック"/>
              </a:rPr>
              <a:t>As consumers, you will have some level of financial knowledge, but we’re conscious that there might be some gaps, which we hope to address today.  If I use any terms or jargon that you are not familiar with, please stop me and ask me to explain.  One term that I do use is “financial products”.  By this I mean, bank accounts, insurance policies, savings accounts, loans etc.  Basically, almost anything provided to you by your bank, credit union, insurance company, investment or insurance broker are financial products.</a:t>
            </a:r>
          </a:p>
          <a:p>
            <a:pPr>
              <a:defRPr/>
            </a:pPr>
            <a:endParaRPr lang="en-IE" sz="1200" dirty="0" smtClean="0">
              <a:ea typeface="ＭＳ Ｐゴシック"/>
              <a:cs typeface="ＭＳ Ｐゴシック"/>
            </a:endParaRPr>
          </a:p>
          <a:p>
            <a:pPr>
              <a:defRPr/>
            </a:pPr>
            <a:r>
              <a:rPr lang="en-IE" sz="1200" dirty="0" smtClean="0">
                <a:ea typeface="ＭＳ Ｐゴシック"/>
                <a:cs typeface="ＭＳ Ｐゴシック"/>
              </a:rPr>
              <a:t>Our website www.ccpc.ie has further information on all of the topics as well as cost comparisons on financial products.</a:t>
            </a:r>
          </a:p>
          <a:p>
            <a:pPr>
              <a:defRPr/>
            </a:pPr>
            <a:endParaRPr lang="en-IE" sz="1200" dirty="0" smtClean="0">
              <a:ea typeface="ＭＳ Ｐゴシック"/>
              <a:cs typeface="ＭＳ Ｐゴシック"/>
            </a:endParaRPr>
          </a:p>
          <a:p>
            <a:pPr>
              <a:defRPr/>
            </a:pPr>
            <a:r>
              <a:rPr lang="en-IE" sz="1200" dirty="0" smtClean="0">
                <a:ea typeface="ＭＳ Ｐゴシック"/>
                <a:cs typeface="ＭＳ Ｐゴシック"/>
              </a:rPr>
              <a:t>I hope you find the presentation interesting.  We’ll go on for about 45 minutes or so.  Please keep your questions to the end, turn off mobile phones, note where the exits are. </a:t>
            </a:r>
            <a:endParaRPr lang="en-US" sz="1200" b="1" i="1" dirty="0" smtClean="0">
              <a:ea typeface="ＭＳ Ｐゴシック"/>
              <a:cs typeface="ＭＳ Ｐゴシック"/>
            </a:endParaRPr>
          </a:p>
          <a:p>
            <a:pPr>
              <a:defRPr/>
            </a:pPr>
            <a:endParaRPr lang="en-US" sz="1200" b="1" i="1" kern="1200" dirty="0" smtClean="0">
              <a:solidFill>
                <a:schemeClr val="tx1"/>
              </a:solidFill>
              <a:latin typeface="+mn-lt"/>
              <a:ea typeface="ＭＳ Ｐゴシック"/>
              <a:cs typeface="ＭＳ Ｐゴシック"/>
            </a:endParaRPr>
          </a:p>
          <a:p>
            <a:pPr>
              <a:defRPr/>
            </a:pPr>
            <a:endParaRPr lang="en-US" dirty="0"/>
          </a:p>
        </p:txBody>
      </p:sp>
    </p:spTree>
    <p:extLst>
      <p:ext uri="{BB962C8B-B14F-4D97-AF65-F5344CB8AC3E}">
        <p14:creationId xmlns:p14="http://schemas.microsoft.com/office/powerpoint/2010/main" val="4042777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51275" y="10238570"/>
            <a:ext cx="294640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7" tIns="45738" rIns="91477" bIns="45738"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02259D66-E1D1-4FD5-91D3-F1F8D8630681}" type="slidenum">
              <a:rPr lang="en-GB" altLang="en-US"/>
              <a:pPr algn="r" eaLnBrk="1" hangingPunct="1">
                <a:spcBef>
                  <a:spcPct val="0"/>
                </a:spcBef>
              </a:pPr>
              <a:t>10</a:t>
            </a:fld>
            <a:endParaRPr lang="en-GB" altLang="en-US"/>
          </a:p>
        </p:txBody>
      </p:sp>
      <p:sp>
        <p:nvSpPr>
          <p:cNvPr id="39939" name="Rectangle 2"/>
          <p:cNvSpPr>
            <a:spLocks noGrp="1" noRot="1" noChangeAspect="1" noChangeArrowheads="1" noTextEdit="1"/>
          </p:cNvSpPr>
          <p:nvPr>
            <p:ph type="sldImg"/>
          </p:nvPr>
        </p:nvSpPr>
        <p:spPr>
          <a:xfrm>
            <a:off x="23813" y="306388"/>
            <a:ext cx="6673850" cy="3754437"/>
          </a:xfrm>
          <a:ln/>
        </p:spPr>
      </p:sp>
      <p:sp>
        <p:nvSpPr>
          <p:cNvPr id="39940" name="Notes Placeholder 1"/>
          <p:cNvSpPr>
            <a:spLocks noGrp="1"/>
          </p:cNvSpPr>
          <p:nvPr/>
        </p:nvSpPr>
        <p:spPr bwMode="auto">
          <a:xfrm>
            <a:off x="906463" y="5120147"/>
            <a:ext cx="4984750" cy="484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7" tIns="45738" rIns="91477" bIns="45738"/>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endParaRPr lang="en-IE" altLang="en-US"/>
          </a:p>
        </p:txBody>
      </p:sp>
      <p:sp>
        <p:nvSpPr>
          <p:cNvPr id="2" name="Notes Placeholder 1"/>
          <p:cNvSpPr>
            <a:spLocks noGrp="1"/>
          </p:cNvSpPr>
          <p:nvPr>
            <p:ph type="body" idx="1"/>
          </p:nvPr>
        </p:nvSpPr>
        <p:spPr/>
        <p:txBody>
          <a:bodyPr/>
          <a:lstStyle/>
          <a:p>
            <a:pPr algn="just">
              <a:spcBef>
                <a:spcPts val="0"/>
              </a:spcBef>
              <a:defRPr/>
            </a:pPr>
            <a:r>
              <a:rPr lang="en-IE" dirty="0" smtClean="0">
                <a:solidFill>
                  <a:srgbClr val="000000"/>
                </a:solidFill>
              </a:rPr>
              <a:t>I want to quickly mention some scams that are out there.  Scams are designed to con you out of money, your personal details, your PIN, Bank account details. It’s very easy to fall victim. </a:t>
            </a:r>
            <a:r>
              <a:rPr lang="en-IE" dirty="0" smtClean="0">
                <a:ea typeface="ＭＳ Ｐゴシック"/>
                <a:cs typeface="Calibri" pitchFamily="34" charset="0"/>
              </a:rPr>
              <a:t>Has anyone any examples of scams they’ve heard of?</a:t>
            </a:r>
          </a:p>
          <a:p>
            <a:pPr algn="just">
              <a:spcBef>
                <a:spcPts val="0"/>
              </a:spcBef>
              <a:defRPr/>
            </a:pPr>
            <a:endParaRPr lang="en-IE" dirty="0" smtClean="0">
              <a:solidFill>
                <a:srgbClr val="000000"/>
              </a:solidFill>
            </a:endParaRPr>
          </a:p>
          <a:p>
            <a:pPr algn="just">
              <a:spcBef>
                <a:spcPts val="0"/>
              </a:spcBef>
              <a:defRPr/>
            </a:pPr>
            <a:r>
              <a:rPr lang="en-IE" dirty="0" smtClean="0">
                <a:solidFill>
                  <a:srgbClr val="000000"/>
                </a:solidFill>
              </a:rPr>
              <a:t>The most common scams around are </a:t>
            </a:r>
            <a:r>
              <a:rPr lang="en-IE" b="1" dirty="0" smtClean="0">
                <a:solidFill>
                  <a:srgbClr val="000000"/>
                </a:solidFill>
              </a:rPr>
              <a:t>phishing</a:t>
            </a:r>
            <a:r>
              <a:rPr lang="en-IE" dirty="0" smtClean="0">
                <a:solidFill>
                  <a:srgbClr val="000000"/>
                </a:solidFill>
              </a:rPr>
              <a:t> and </a:t>
            </a:r>
            <a:r>
              <a:rPr lang="en-IE" b="1" dirty="0" smtClean="0">
                <a:solidFill>
                  <a:srgbClr val="000000"/>
                </a:solidFill>
              </a:rPr>
              <a:t>card skimming </a:t>
            </a:r>
            <a:r>
              <a:rPr lang="en-IE" dirty="0" smtClean="0">
                <a:solidFill>
                  <a:srgbClr val="000000"/>
                </a:solidFill>
              </a:rPr>
              <a:t>– obvious things like covering your PIN at ATM machines and not letting your card out of your sight when paying for goods can decrease the risk. While you can get your money back, waiting for replacement cards and pins can cause a lot of hassle.</a:t>
            </a:r>
          </a:p>
          <a:p>
            <a:pPr algn="just">
              <a:spcBef>
                <a:spcPts val="0"/>
              </a:spcBef>
              <a:defRPr/>
            </a:pPr>
            <a:endParaRPr lang="en-IE" dirty="0" smtClean="0">
              <a:solidFill>
                <a:srgbClr val="000000"/>
              </a:solidFill>
            </a:endParaRPr>
          </a:p>
          <a:p>
            <a:pPr algn="just">
              <a:spcBef>
                <a:spcPts val="0"/>
              </a:spcBef>
              <a:defRPr/>
            </a:pPr>
            <a:r>
              <a:rPr lang="en-IE" dirty="0" smtClean="0">
                <a:solidFill>
                  <a:srgbClr val="000000"/>
                </a:solidFill>
              </a:rPr>
              <a:t>There are a lot of other scams out there:</a:t>
            </a:r>
          </a:p>
          <a:p>
            <a:pPr marL="226794" indent="-226794" algn="just">
              <a:spcBef>
                <a:spcPts val="0"/>
              </a:spcBef>
              <a:buFont typeface="+mj-lt"/>
              <a:buAutoNum type="arabicPeriod"/>
              <a:defRPr/>
            </a:pPr>
            <a:r>
              <a:rPr lang="en-IE" b="1" dirty="0" smtClean="0">
                <a:solidFill>
                  <a:srgbClr val="000000"/>
                </a:solidFill>
              </a:rPr>
              <a:t>Emails or phone calls claiming to be your bank </a:t>
            </a:r>
            <a:r>
              <a:rPr lang="en-IE" dirty="0" smtClean="0">
                <a:solidFill>
                  <a:srgbClr val="000000"/>
                </a:solidFill>
              </a:rPr>
              <a:t>and they need you to provide bank details, Pins </a:t>
            </a:r>
            <a:r>
              <a:rPr lang="en-IE" dirty="0" err="1" smtClean="0">
                <a:solidFill>
                  <a:srgbClr val="000000"/>
                </a:solidFill>
              </a:rPr>
              <a:t>etc</a:t>
            </a:r>
            <a:r>
              <a:rPr lang="en-IE" dirty="0" smtClean="0">
                <a:solidFill>
                  <a:srgbClr val="000000"/>
                </a:solidFill>
              </a:rPr>
              <a:t>….Banks will NEVER ask you to disclose personal information – if in doubt contact your bank on their normal number not by a number suggested by the email.</a:t>
            </a:r>
          </a:p>
          <a:p>
            <a:pPr marL="226794" indent="-226794" algn="just">
              <a:spcBef>
                <a:spcPts val="0"/>
              </a:spcBef>
              <a:buFont typeface="+mj-lt"/>
              <a:buAutoNum type="arabicPeriod"/>
              <a:defRPr/>
            </a:pPr>
            <a:r>
              <a:rPr lang="en-IE" b="1" dirty="0" smtClean="0">
                <a:solidFill>
                  <a:srgbClr val="000000"/>
                </a:solidFill>
              </a:rPr>
              <a:t>Phone scams – </a:t>
            </a:r>
            <a:r>
              <a:rPr lang="en-IE" dirty="0" smtClean="0">
                <a:solidFill>
                  <a:srgbClr val="000000"/>
                </a:solidFill>
              </a:rPr>
              <a:t>You may get a missed call from a number from a foreign country (Chad, Vanuatu, Algeria). </a:t>
            </a:r>
          </a:p>
          <a:p>
            <a:pPr marL="228600" indent="-228600" algn="just">
              <a:spcBef>
                <a:spcPts val="0"/>
              </a:spcBef>
              <a:buFont typeface="+mj-lt"/>
              <a:buAutoNum type="arabicPlain" startAt="3"/>
              <a:defRPr/>
            </a:pPr>
            <a:r>
              <a:rPr lang="en-IE" b="1" dirty="0" smtClean="0">
                <a:solidFill>
                  <a:srgbClr val="000000"/>
                </a:solidFill>
              </a:rPr>
              <a:t>False ads – </a:t>
            </a:r>
            <a:r>
              <a:rPr lang="en-IE" dirty="0" smtClean="0">
                <a:solidFill>
                  <a:srgbClr val="000000"/>
                </a:solidFill>
              </a:rPr>
              <a:t>Adverts for suspiciously cheap goods, car, accommodation </a:t>
            </a:r>
            <a:r>
              <a:rPr lang="en-IE" dirty="0" err="1" smtClean="0">
                <a:solidFill>
                  <a:srgbClr val="000000"/>
                </a:solidFill>
              </a:rPr>
              <a:t>etc</a:t>
            </a:r>
            <a:r>
              <a:rPr lang="en-IE" dirty="0" smtClean="0">
                <a:solidFill>
                  <a:srgbClr val="000000"/>
                </a:solidFill>
              </a:rPr>
              <a:t> are placed online and because it is such good value the person is asked to place a deposit to secure it but once the money has been paid over all contact stops or the goods never arrive.</a:t>
            </a:r>
            <a:endParaRPr lang="en-IE" b="1" dirty="0" smtClean="0">
              <a:solidFill>
                <a:srgbClr val="000000"/>
              </a:solidFill>
            </a:endParaRPr>
          </a:p>
          <a:p>
            <a:pPr algn="just">
              <a:spcBef>
                <a:spcPts val="0"/>
              </a:spcBef>
              <a:buFont typeface="+mj-lt"/>
              <a:buNone/>
              <a:defRPr/>
            </a:pPr>
            <a:endParaRPr lang="en-IE" b="1" dirty="0" smtClean="0">
              <a:solidFill>
                <a:srgbClr val="000000"/>
              </a:solidFill>
            </a:endParaRPr>
          </a:p>
          <a:p>
            <a:pPr algn="just">
              <a:spcBef>
                <a:spcPts val="0"/>
              </a:spcBef>
              <a:defRPr/>
            </a:pPr>
            <a:r>
              <a:rPr lang="en-IE" dirty="0" smtClean="0">
                <a:solidFill>
                  <a:srgbClr val="000000"/>
                </a:solidFill>
              </a:rPr>
              <a:t>You can check out our www.ccpc.ie website to keep up to date with the latest scams.  You can also sign up to the newsletter, follow them on Facebook or on twitter. </a:t>
            </a:r>
          </a:p>
          <a:p>
            <a:pPr algn="just">
              <a:spcBef>
                <a:spcPts val="0"/>
              </a:spcBef>
              <a:defRPr/>
            </a:pPr>
            <a:endParaRPr lang="en-IE" dirty="0" smtClean="0"/>
          </a:p>
          <a:p>
            <a:pPr algn="just">
              <a:spcBef>
                <a:spcPts val="0"/>
              </a:spcBef>
              <a:defRPr/>
            </a:pPr>
            <a:r>
              <a:rPr lang="en-IE" dirty="0" smtClean="0"/>
              <a:t>If you are unfortunate enough to fall for a scam, don’t be embarrassed - contact the Gardaí and your bank immediately to find out what you should do next.  Tell your friends and family too – the more people that know about these things, the less chance of others falling for it.  Lots of people fall for scams every day but being on your guard and using your common sense can help save you from becoming a victim too.</a:t>
            </a:r>
          </a:p>
          <a:p>
            <a:pPr algn="ctr">
              <a:spcBef>
                <a:spcPts val="0"/>
              </a:spcBef>
              <a:defRPr/>
            </a:pPr>
            <a:endParaRPr lang="en-IE" b="1" dirty="0" smtClean="0"/>
          </a:p>
          <a:p>
            <a:pPr algn="ctr">
              <a:spcBef>
                <a:spcPts val="0"/>
              </a:spcBef>
              <a:defRPr/>
            </a:pPr>
            <a:r>
              <a:rPr lang="en-IE" b="1" dirty="0" smtClean="0"/>
              <a:t>Remember, if it sounds too good to be true it usually is!</a:t>
            </a:r>
            <a:r>
              <a:rPr lang="en-IE" b="1" dirty="0" smtClean="0">
                <a:ea typeface="ＭＳ Ｐゴシック"/>
                <a:cs typeface="Arial" pitchFamily="34" charset="0"/>
              </a:rPr>
              <a:t> </a:t>
            </a:r>
            <a:endParaRPr lang="en-IE" b="1" dirty="0" smtClean="0"/>
          </a:p>
          <a:p>
            <a:pPr>
              <a:defRPr/>
            </a:pPr>
            <a:endParaRPr lang="en-IE" dirty="0" smtClean="0"/>
          </a:p>
          <a:p>
            <a:pPr>
              <a:defRPr/>
            </a:pPr>
            <a:endParaRPr lang="en-IE" dirty="0" smtClean="0"/>
          </a:p>
          <a:p>
            <a:pPr>
              <a:defRPr/>
            </a:pPr>
            <a:endParaRPr lang="en-IE" dirty="0"/>
          </a:p>
        </p:txBody>
      </p:sp>
    </p:spTree>
    <p:extLst>
      <p:ext uri="{BB962C8B-B14F-4D97-AF65-F5344CB8AC3E}">
        <p14:creationId xmlns:p14="http://schemas.microsoft.com/office/powerpoint/2010/main" val="1184577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Rot="1" noChangeAspect="1" noChangeArrowheads="1" noTextEdit="1"/>
          </p:cNvSpPr>
          <p:nvPr>
            <p:ph type="sldImg"/>
          </p:nvPr>
        </p:nvSpPr>
        <p:spPr>
          <a:ln/>
        </p:spPr>
      </p:sp>
      <p:sp>
        <p:nvSpPr>
          <p:cNvPr id="2355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 terms of e.g. shopping around re current account(s) from different providers- All the work is done for you – we have collected from all the financial services providers, information on the products that the offer under the different headings.  So, we’ll look for example at current accounts, as I suppose everybody has a current account. </a:t>
            </a:r>
          </a:p>
          <a:p>
            <a:endParaRPr lang="en-US" altLang="en-US" dirty="0" smtClean="0"/>
          </a:p>
          <a:p>
            <a:r>
              <a:rPr lang="en-US" altLang="en-US" dirty="0" smtClean="0"/>
              <a:t>The type of current account you need, will depend on your usage.</a:t>
            </a:r>
          </a:p>
          <a:p>
            <a:endParaRPr lang="en-US" altLang="en-US" dirty="0" smtClean="0"/>
          </a:p>
          <a:p>
            <a:r>
              <a:rPr lang="en-US" altLang="en-US" dirty="0" smtClean="0"/>
              <a:t>So for example, if you run many direct debits or standing orders every month, you might prefer an account with a set quarterly fee, but no transaction charge.</a:t>
            </a:r>
          </a:p>
          <a:p>
            <a:endParaRPr lang="en-US" altLang="en-US" dirty="0" smtClean="0"/>
          </a:p>
          <a:p>
            <a:r>
              <a:rPr lang="en-US" altLang="en-US" dirty="0" smtClean="0"/>
              <a:t>Alternatively, if you only run one or two direct debits, the individual transaction charge might suit you better.</a:t>
            </a:r>
          </a:p>
          <a:p>
            <a:endParaRPr lang="en-US" altLang="en-US" dirty="0" smtClean="0"/>
          </a:p>
          <a:p>
            <a:r>
              <a:rPr lang="en-US" altLang="en-US" dirty="0" smtClean="0"/>
              <a:t>Remember, that quarterly fees will become payable very 3 months…</a:t>
            </a:r>
          </a:p>
          <a:p>
            <a:r>
              <a:rPr lang="en-US" altLang="en-US" dirty="0" smtClean="0"/>
              <a:t>So shop around for the best type of account that suits your needs.</a:t>
            </a:r>
          </a:p>
          <a:p>
            <a:endParaRPr lang="en-US" altLang="en-US" dirty="0" smtClean="0"/>
          </a:p>
          <a:p>
            <a:r>
              <a:rPr lang="en-US" altLang="en-US" i="1" dirty="0" smtClean="0"/>
              <a:t>It is also useful to know that different Financial Institutions  may offer current accounts free of  maintenance and transactions fees e.g. for over 60s – check with your Financial Institution  </a:t>
            </a:r>
          </a:p>
          <a:p>
            <a:endParaRPr lang="en-US" altLang="en-US" i="1" dirty="0" smtClean="0"/>
          </a:p>
          <a:p>
            <a:endParaRPr lang="en-IE" altLang="en-US" dirty="0" smtClean="0"/>
          </a:p>
        </p:txBody>
      </p:sp>
    </p:spTree>
    <p:extLst>
      <p:ext uri="{BB962C8B-B14F-4D97-AF65-F5344CB8AC3E}">
        <p14:creationId xmlns:p14="http://schemas.microsoft.com/office/powerpoint/2010/main" val="3122217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Rot="1" noChangeAspect="1" noChangeArrowheads="1" noTextEdit="1"/>
          </p:cNvSpPr>
          <p:nvPr>
            <p:ph type="sldImg"/>
          </p:nvPr>
        </p:nvSpPr>
        <p:spPr>
          <a:xfrm>
            <a:off x="50800" y="427038"/>
            <a:ext cx="6616700" cy="3722687"/>
          </a:xfrm>
          <a:ln/>
        </p:spPr>
      </p:sp>
      <p:sp>
        <p:nvSpPr>
          <p:cNvPr id="55299" name="Rectangle 1027"/>
          <p:cNvSpPr>
            <a:spLocks noGrp="1" noChangeArrowheads="1"/>
          </p:cNvSpPr>
          <p:nvPr>
            <p:ph type="body" idx="1"/>
          </p:nvPr>
        </p:nvSpPr>
        <p:spPr>
          <a:xfrm>
            <a:off x="446088" y="4243388"/>
            <a:ext cx="5832475" cy="55467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IE" sz="1200" dirty="0" smtClean="0">
                <a:ea typeface="ＭＳ Ｐゴシック"/>
                <a:cs typeface="ＭＳ Ｐゴシック"/>
              </a:rPr>
              <a:t>The second topic we’re going to talk about today is called ‘Saving and investing’ – it’s the green section in your handbooks.</a:t>
            </a:r>
          </a:p>
          <a:p>
            <a:pPr>
              <a:defRPr/>
            </a:pPr>
            <a:endParaRPr lang="en-IE" sz="1200" dirty="0" smtClean="0">
              <a:ea typeface="ＭＳ Ｐゴシック"/>
              <a:cs typeface="ＭＳ Ｐゴシック"/>
            </a:endParaRPr>
          </a:p>
          <a:p>
            <a:pPr>
              <a:defRPr/>
            </a:pPr>
            <a:r>
              <a:rPr lang="en-IE" sz="1200" dirty="0" smtClean="0">
                <a:ea typeface="ＭＳ Ｐゴシック"/>
                <a:cs typeface="ＭＳ Ｐゴシック"/>
              </a:rPr>
              <a:t>It doesn’t matter what amount you’re saving, it’s good to know that your money is safe and is working for you.</a:t>
            </a:r>
          </a:p>
          <a:p>
            <a:pPr>
              <a:defRPr/>
            </a:pPr>
            <a:endParaRPr lang="en-IE" dirty="0"/>
          </a:p>
        </p:txBody>
      </p:sp>
    </p:spTree>
    <p:extLst>
      <p:ext uri="{BB962C8B-B14F-4D97-AF65-F5344CB8AC3E}">
        <p14:creationId xmlns:p14="http://schemas.microsoft.com/office/powerpoint/2010/main" val="3896023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6" tIns="45743" rIns="91486" bIns="45743"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D0772C42-8748-4EC4-A699-B875FE475217}" type="slidenum">
              <a:rPr lang="en-GB" altLang="en-US"/>
              <a:pPr algn="r" eaLnBrk="1" hangingPunct="1">
                <a:spcBef>
                  <a:spcPct val="0"/>
                </a:spcBef>
              </a:pPr>
              <a:t>13</a:t>
            </a:fld>
            <a:endParaRPr lang="en-GB" altLang="en-US"/>
          </a:p>
        </p:txBody>
      </p:sp>
      <p:sp>
        <p:nvSpPr>
          <p:cNvPr id="27651"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15000"/>
              </a:lnSpc>
              <a:spcAft>
                <a:spcPts val="1000"/>
              </a:spcAft>
              <a:buFont typeface="Symbol"/>
              <a:buChar char=""/>
              <a:defRPr/>
            </a:pPr>
            <a:r>
              <a:rPr lang="en-US" dirty="0" smtClean="0">
                <a:solidFill>
                  <a:srgbClr val="000000"/>
                </a:solidFill>
                <a:ea typeface="ＭＳ Ｐゴシック"/>
                <a:cs typeface="Times New Roman" pitchFamily="18" charset="0"/>
              </a:rPr>
              <a:t>If you’re not using all your money to pay off debt, then you’ll want to think about doing something in the line of savings or investments.  For some people, this will be the first time in their lives that they have these kind of pleasant decisions to make, but also, the risks are substantial.  </a:t>
            </a:r>
          </a:p>
          <a:p>
            <a:pPr marL="342900" indent="-342900">
              <a:lnSpc>
                <a:spcPct val="115000"/>
              </a:lnSpc>
              <a:spcAft>
                <a:spcPts val="1000"/>
              </a:spcAft>
              <a:buFont typeface="Symbol"/>
              <a:buChar char=""/>
              <a:defRPr/>
            </a:pPr>
            <a:endParaRPr lang="en-IE" dirty="0" smtClean="0">
              <a:latin typeface="+mn-lt"/>
              <a:ea typeface="Calibri"/>
              <a:cs typeface="Times New Roman"/>
            </a:endParaRPr>
          </a:p>
          <a:p>
            <a:pPr marL="342900" indent="-342900">
              <a:lnSpc>
                <a:spcPct val="115000"/>
              </a:lnSpc>
              <a:spcAft>
                <a:spcPts val="1000"/>
              </a:spcAft>
              <a:buFont typeface="Symbol"/>
              <a:buChar char=""/>
              <a:defRPr/>
            </a:pPr>
            <a:endParaRPr lang="en-IE" dirty="0"/>
          </a:p>
        </p:txBody>
      </p:sp>
    </p:spTree>
    <p:extLst>
      <p:ext uri="{BB962C8B-B14F-4D97-AF65-F5344CB8AC3E}">
        <p14:creationId xmlns:p14="http://schemas.microsoft.com/office/powerpoint/2010/main" val="1805363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6" tIns="45743" rIns="91486" bIns="45743"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299EE185-8448-4C5C-AE4D-965FB6AB1878}" type="slidenum">
              <a:rPr lang="en-GB" altLang="en-US"/>
              <a:pPr algn="r" eaLnBrk="1" hangingPunct="1">
                <a:spcBef>
                  <a:spcPct val="0"/>
                </a:spcBef>
              </a:pPr>
              <a:t>14</a:t>
            </a:fld>
            <a:endParaRPr lang="en-GB" altLang="en-US"/>
          </a:p>
        </p:txBody>
      </p:sp>
      <p:sp>
        <p:nvSpPr>
          <p:cNvPr id="29699"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a:defRPr/>
            </a:pPr>
            <a:r>
              <a:rPr lang="en-US" dirty="0" smtClean="0">
                <a:solidFill>
                  <a:srgbClr val="000000"/>
                </a:solidFill>
                <a:ea typeface="ＭＳ Ｐゴシック"/>
                <a:cs typeface="Times New Roman" pitchFamily="18" charset="0"/>
              </a:rPr>
              <a:t>Understand risk </a:t>
            </a:r>
          </a:p>
          <a:p>
            <a:pPr marL="457200">
              <a:defRPr/>
            </a:pPr>
            <a:r>
              <a:rPr lang="en-US" dirty="0" smtClean="0">
                <a:solidFill>
                  <a:srgbClr val="000000"/>
                </a:solidFill>
                <a:ea typeface="ＭＳ Ｐゴシック"/>
                <a:cs typeface="Times New Roman" pitchFamily="18" charset="0"/>
              </a:rPr>
              <a:t>This is the “</a:t>
            </a:r>
            <a:r>
              <a:rPr lang="en-US" u="sng" dirty="0" smtClean="0">
                <a:solidFill>
                  <a:srgbClr val="000000"/>
                </a:solidFill>
                <a:ea typeface="ＭＳ Ｐゴシック"/>
                <a:cs typeface="Times New Roman" pitchFamily="18" charset="0"/>
              </a:rPr>
              <a:t>What If</a:t>
            </a:r>
            <a:r>
              <a:rPr lang="en-US" dirty="0" smtClean="0">
                <a:solidFill>
                  <a:srgbClr val="000000"/>
                </a:solidFill>
                <a:ea typeface="ＭＳ Ｐゴシック"/>
                <a:cs typeface="Times New Roman" pitchFamily="18" charset="0"/>
              </a:rPr>
              <a:t>” question?</a:t>
            </a:r>
          </a:p>
          <a:p>
            <a:pPr marL="457200">
              <a:defRPr/>
            </a:pPr>
            <a:r>
              <a:rPr lang="en-US" dirty="0" smtClean="0">
                <a:solidFill>
                  <a:srgbClr val="000000"/>
                </a:solidFill>
                <a:ea typeface="ＭＳ Ｐゴシック"/>
                <a:cs typeface="Times New Roman" pitchFamily="18" charset="0"/>
              </a:rPr>
              <a:t>In financial terms this means “what if” you don’t get your money back – its the possibility that you won’t get some or all or your money back if the investments works against you.  How would you feel about that?  Can you afford to lose the money? You have to decide how big your appetite is for risk when making your decisions to invest.</a:t>
            </a:r>
          </a:p>
          <a:p>
            <a:pPr marL="457200">
              <a:defRPr/>
            </a:pPr>
            <a:r>
              <a:rPr lang="en-US" dirty="0" smtClean="0">
                <a:solidFill>
                  <a:srgbClr val="000000"/>
                </a:solidFill>
                <a:ea typeface="ＭＳ Ｐゴシック"/>
                <a:cs typeface="Times New Roman" pitchFamily="18" charset="0"/>
              </a:rPr>
              <a:t>In general with financial products “if its too complicated to understand, then its too complicated to accept”. </a:t>
            </a:r>
          </a:p>
          <a:p>
            <a:pPr marL="457200">
              <a:defRPr/>
            </a:pPr>
            <a:endParaRPr lang="en-US" dirty="0" smtClean="0">
              <a:solidFill>
                <a:srgbClr val="000000"/>
              </a:solidFill>
              <a:ea typeface="ＭＳ Ｐゴシック"/>
              <a:cs typeface="Times New Roman" pitchFamily="18" charset="0"/>
            </a:endParaRPr>
          </a:p>
          <a:p>
            <a:pPr marL="457200">
              <a:defRPr/>
            </a:pPr>
            <a:endParaRPr lang="en-US" dirty="0" smtClean="0">
              <a:solidFill>
                <a:srgbClr val="000000"/>
              </a:solidFill>
              <a:ea typeface="ＭＳ Ｐゴシック"/>
              <a:cs typeface="Times New Roman" pitchFamily="18" charset="0"/>
            </a:endParaRPr>
          </a:p>
          <a:p>
            <a:pPr marL="342900" indent="-342900">
              <a:lnSpc>
                <a:spcPct val="115000"/>
              </a:lnSpc>
              <a:spcAft>
                <a:spcPts val="1000"/>
              </a:spcAft>
              <a:buFont typeface="Symbol"/>
              <a:buChar char=""/>
              <a:defRPr/>
            </a:pPr>
            <a:r>
              <a:rPr lang="en-IE" dirty="0" smtClean="0">
                <a:latin typeface="+mn-lt"/>
                <a:ea typeface="Calibri"/>
                <a:cs typeface="Times New Roman"/>
              </a:rPr>
              <a:t>If you think you need it, take advice from an independent financial services advisor (broker)– register is available on central bank website – </a:t>
            </a:r>
            <a:r>
              <a:rPr lang="en-IE" dirty="0" smtClean="0">
                <a:solidFill>
                  <a:srgbClr val="C00000"/>
                </a:solidFill>
                <a:latin typeface="+mn-lt"/>
                <a:ea typeface="Calibri"/>
                <a:cs typeface="Times New Roman"/>
              </a:rPr>
              <a:t>See register 31 on the registers section of the Central Banks website. It is the register of Investment product intermediaries. </a:t>
            </a:r>
          </a:p>
          <a:p>
            <a:pPr marL="342900" indent="-342900">
              <a:lnSpc>
                <a:spcPct val="115000"/>
              </a:lnSpc>
              <a:spcAft>
                <a:spcPts val="1000"/>
              </a:spcAft>
              <a:buFont typeface="Symbol"/>
              <a:buChar char=""/>
              <a:defRPr/>
            </a:pPr>
            <a:endParaRPr lang="en-IE" dirty="0" smtClean="0">
              <a:latin typeface="+mn-lt"/>
              <a:ea typeface="Calibri"/>
              <a:cs typeface="Times New Roman"/>
            </a:endParaRPr>
          </a:p>
          <a:p>
            <a:pPr marL="342900" indent="-342900">
              <a:lnSpc>
                <a:spcPct val="115000"/>
              </a:lnSpc>
              <a:spcAft>
                <a:spcPts val="1000"/>
              </a:spcAft>
              <a:buFont typeface="Symbol"/>
              <a:buChar char=""/>
              <a:defRPr/>
            </a:pPr>
            <a:r>
              <a:rPr lang="en-IE" dirty="0" smtClean="0">
                <a:latin typeface="+mn-lt"/>
                <a:ea typeface="Calibri"/>
                <a:cs typeface="Times New Roman"/>
              </a:rPr>
              <a:t>Discuss the brokers fees/commission – what institutions they represent – to make sure you’re getting the best advice. </a:t>
            </a:r>
          </a:p>
          <a:p>
            <a:pPr marL="342900" indent="-342900">
              <a:lnSpc>
                <a:spcPct val="115000"/>
              </a:lnSpc>
              <a:spcAft>
                <a:spcPts val="1000"/>
              </a:spcAft>
              <a:buFont typeface="Symbol"/>
              <a:buChar char=""/>
              <a:defRPr/>
            </a:pPr>
            <a:r>
              <a:rPr lang="en-IE" dirty="0" smtClean="0">
                <a:latin typeface="+mn-lt"/>
                <a:ea typeface="Calibri"/>
                <a:cs typeface="Times New Roman"/>
              </a:rPr>
              <a:t>We’ll have a look at what protections are available to you in a minutes, but first, we’ll look at just ordinary deposit accounts</a:t>
            </a:r>
          </a:p>
          <a:p>
            <a:pPr>
              <a:lnSpc>
                <a:spcPct val="115000"/>
              </a:lnSpc>
              <a:spcAft>
                <a:spcPts val="1000"/>
              </a:spcAft>
              <a:buFont typeface="Symbol" pitchFamily="18" charset="2"/>
              <a:buNone/>
              <a:defRPr/>
            </a:pPr>
            <a:endParaRPr lang="en-IE" altLang="en-US" dirty="0"/>
          </a:p>
        </p:txBody>
      </p:sp>
    </p:spTree>
    <p:extLst>
      <p:ext uri="{BB962C8B-B14F-4D97-AF65-F5344CB8AC3E}">
        <p14:creationId xmlns:p14="http://schemas.microsoft.com/office/powerpoint/2010/main" val="2184116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6" tIns="45743" rIns="91486" bIns="45743"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865F4D74-9E64-4375-9F10-BC6B1C2DA88A}" type="slidenum">
              <a:rPr lang="en-GB" altLang="en-US"/>
              <a:pPr algn="r" eaLnBrk="1" hangingPunct="1">
                <a:spcBef>
                  <a:spcPct val="0"/>
                </a:spcBef>
              </a:pPr>
              <a:t>15</a:t>
            </a:fld>
            <a:endParaRPr lang="en-GB" altLang="en-US"/>
          </a:p>
        </p:txBody>
      </p:sp>
      <p:sp>
        <p:nvSpPr>
          <p:cNvPr id="31747"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303213" y="4459288"/>
            <a:ext cx="6119812" cy="56896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160000"/>
              </a:lnSpc>
              <a:spcBef>
                <a:spcPts val="0"/>
              </a:spcBef>
              <a:spcAft>
                <a:spcPts val="0"/>
              </a:spcAft>
              <a:defRPr/>
            </a:pPr>
            <a:r>
              <a:rPr lang="en-IE" sz="1100" dirty="0" smtClean="0"/>
              <a:t>Saving regularly will help you:</a:t>
            </a:r>
          </a:p>
          <a:p>
            <a:pPr marL="628650" lvl="1" indent="-171450">
              <a:spcBef>
                <a:spcPts val="0"/>
              </a:spcBef>
              <a:spcAft>
                <a:spcPts val="0"/>
              </a:spcAft>
              <a:buFont typeface="Wingdings" pitchFamily="2" charset="2"/>
              <a:buChar char="Ø"/>
              <a:defRPr/>
            </a:pPr>
            <a:r>
              <a:rPr lang="en-IE" sz="1100" dirty="0" smtClean="0"/>
              <a:t>Manage your money</a:t>
            </a:r>
          </a:p>
          <a:p>
            <a:pPr marL="628650" lvl="1" indent="-171450">
              <a:spcBef>
                <a:spcPts val="0"/>
              </a:spcBef>
              <a:spcAft>
                <a:spcPts val="0"/>
              </a:spcAft>
              <a:buFont typeface="Wingdings" pitchFamily="2" charset="2"/>
              <a:buChar char="Ø"/>
              <a:defRPr/>
            </a:pPr>
            <a:r>
              <a:rPr lang="en-IE" sz="1100" dirty="0" smtClean="0"/>
              <a:t>Cope with unexpected expenses and emergencies</a:t>
            </a:r>
          </a:p>
          <a:p>
            <a:pPr marL="628650" lvl="1" indent="-171450">
              <a:spcBef>
                <a:spcPts val="0"/>
              </a:spcBef>
              <a:spcAft>
                <a:spcPts val="0"/>
              </a:spcAft>
              <a:buFont typeface="Wingdings" pitchFamily="2" charset="2"/>
              <a:buChar char="Ø"/>
              <a:defRPr/>
            </a:pPr>
            <a:r>
              <a:rPr lang="en-IE" sz="1100" dirty="0" smtClean="0"/>
              <a:t>Borrow less</a:t>
            </a:r>
          </a:p>
          <a:p>
            <a:pPr marL="628650" lvl="1" indent="-171450">
              <a:spcBef>
                <a:spcPts val="0"/>
              </a:spcBef>
              <a:spcAft>
                <a:spcPts val="0"/>
              </a:spcAft>
              <a:buFont typeface="Wingdings" pitchFamily="2" charset="2"/>
              <a:buChar char="Ø"/>
              <a:defRPr/>
            </a:pPr>
            <a:r>
              <a:rPr lang="en-IE" sz="1100" dirty="0" smtClean="0"/>
              <a:t>Ease financial stress</a:t>
            </a:r>
          </a:p>
          <a:p>
            <a:pPr marL="628650" lvl="1" indent="-171450">
              <a:spcBef>
                <a:spcPts val="0"/>
              </a:spcBef>
              <a:spcAft>
                <a:spcPts val="0"/>
              </a:spcAft>
              <a:buFont typeface="Wingdings" pitchFamily="2" charset="2"/>
              <a:buChar char="Ø"/>
              <a:defRPr/>
            </a:pPr>
            <a:r>
              <a:rPr lang="en-IE" sz="1100" dirty="0" smtClean="0"/>
              <a:t>Plan for things or events (insurance, holidays, Christmas) that you have coming up</a:t>
            </a:r>
          </a:p>
          <a:p>
            <a:pPr lvl="1">
              <a:spcBef>
                <a:spcPts val="0"/>
              </a:spcBef>
              <a:spcAft>
                <a:spcPts val="0"/>
              </a:spcAft>
              <a:buFont typeface="Wingdings" pitchFamily="2" charset="2"/>
              <a:buNone/>
              <a:defRPr/>
            </a:pPr>
            <a:endParaRPr lang="en-IE" sz="900"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en-IE" sz="1100" dirty="0" smtClean="0"/>
              <a:t>Before you start to save, you may want to consider paying off your loans first, as </a:t>
            </a:r>
            <a:r>
              <a:rPr lang="en-IE" sz="1100" dirty="0" smtClean="0">
                <a:ea typeface="ＭＳ Ｐゴシック"/>
                <a:cs typeface="Calibri" pitchFamily="34" charset="0"/>
              </a:rPr>
              <a:t>the interest rate is generally higher on loans and credit cards than any return you could earn saving that same money (could be 9% for a loan &amp; 21% or more for credit card).  </a:t>
            </a:r>
          </a:p>
          <a:p>
            <a:pPr algn="just">
              <a:spcBef>
                <a:spcPts val="0"/>
              </a:spcBef>
              <a:spcAft>
                <a:spcPts val="0"/>
              </a:spcAft>
              <a:defRPr/>
            </a:pPr>
            <a:endParaRPr lang="en-IE" sz="1100" i="1" dirty="0" smtClean="0">
              <a:ea typeface="ＭＳ Ｐゴシック"/>
              <a:cs typeface="Calibri"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IE" sz="1100" b="1" i="1" dirty="0" smtClean="0"/>
              <a:t>Example:</a:t>
            </a:r>
            <a:r>
              <a:rPr lang="en-IE" sz="1100" i="1" dirty="0" smtClean="0"/>
              <a:t> </a:t>
            </a:r>
            <a:r>
              <a:rPr lang="en-IE" sz="1100" b="1" i="1" dirty="0" smtClean="0"/>
              <a:t>On a 5-year loan of €10,000 (interest rate of 9%), if you pay an extra €100 a month, you’d save about €1,075 in interest and pay off your loan nearly 2 years quicker.  If you put that €100 a month on deposit, you would earn approx. €13 in interest (over 2 years based on an interest rate of 1%).  </a:t>
            </a:r>
            <a:r>
              <a:rPr lang="en-IE" sz="1100" dirty="0" smtClean="0"/>
              <a:t>So, if you have loans, think about whether you should pay them off first before you start saving.</a:t>
            </a:r>
          </a:p>
          <a:p>
            <a:pPr algn="just">
              <a:spcBef>
                <a:spcPts val="0"/>
              </a:spcBef>
              <a:spcAft>
                <a:spcPts val="0"/>
              </a:spcAft>
              <a:defRPr/>
            </a:pPr>
            <a:endParaRPr lang="en-IE" sz="1100" dirty="0" smtClean="0">
              <a:ea typeface="ＭＳ Ｐゴシック"/>
              <a:cs typeface="Calibri" pitchFamily="34" charset="0"/>
            </a:endParaRPr>
          </a:p>
          <a:p>
            <a:pPr algn="just">
              <a:spcBef>
                <a:spcPts val="0"/>
              </a:spcBef>
              <a:spcAft>
                <a:spcPts val="0"/>
              </a:spcAft>
              <a:defRPr/>
            </a:pPr>
            <a:r>
              <a:rPr lang="en-IE" sz="1100" dirty="0" smtClean="0">
                <a:ea typeface="ＭＳ Ｐゴシック"/>
                <a:cs typeface="Calibri" pitchFamily="34" charset="0"/>
              </a:rPr>
              <a:t>Before I go any further:</a:t>
            </a:r>
          </a:p>
          <a:p>
            <a:pPr marL="171450" indent="-171450" algn="just">
              <a:spcBef>
                <a:spcPts val="0"/>
              </a:spcBef>
              <a:spcAft>
                <a:spcPts val="0"/>
              </a:spcAft>
              <a:buFont typeface="Wingdings" pitchFamily="2" charset="2"/>
              <a:buChar char="Ø"/>
              <a:defRPr/>
            </a:pPr>
            <a:r>
              <a:rPr lang="en-IE" sz="1100" dirty="0" smtClean="0">
                <a:ea typeface="ＭＳ Ｐゴシック"/>
                <a:cs typeface="Calibri" pitchFamily="34" charset="0"/>
              </a:rPr>
              <a:t>When I talk about saving, I mean putting your money in a deposit or savings account with your bank – you’re money is </a:t>
            </a:r>
            <a:r>
              <a:rPr lang="en-IE" sz="1100" dirty="0" smtClean="0">
                <a:ea typeface="ＭＳ Ｐゴシック"/>
                <a:cs typeface="ＭＳ Ｐゴシック"/>
              </a:rPr>
              <a:t>covered by the deposit protection scheme, which means that your deposit is guaranteed up to €100,000 per person, per financial institution. </a:t>
            </a:r>
            <a:r>
              <a:rPr lang="en-IE" sz="1100" dirty="0" smtClean="0">
                <a:ea typeface="ＭＳ Ｐゴシック"/>
                <a:cs typeface="Calibri" pitchFamily="34" charset="0"/>
              </a:rPr>
              <a:t>  </a:t>
            </a:r>
          </a:p>
          <a:p>
            <a:pPr marL="171450" indent="-171450" algn="just">
              <a:spcBef>
                <a:spcPts val="0"/>
              </a:spcBef>
              <a:spcAft>
                <a:spcPts val="0"/>
              </a:spcAft>
              <a:buFont typeface="Wingdings" pitchFamily="2" charset="2"/>
              <a:buChar char="Ø"/>
              <a:defRPr/>
            </a:pPr>
            <a:r>
              <a:rPr lang="en-IE" sz="1100" dirty="0" smtClean="0">
                <a:ea typeface="ＭＳ Ｐゴシック"/>
                <a:cs typeface="Calibri" pitchFamily="34" charset="0"/>
              </a:rPr>
              <a:t>Whereas for investments, I mean bonds, shares, funds, which you may take out from your bank or through a financial advisor.  Your money may not be guaranteed and there are less protections in place. </a:t>
            </a:r>
          </a:p>
          <a:p>
            <a:pPr algn="just">
              <a:spcBef>
                <a:spcPts val="0"/>
              </a:spcBef>
              <a:spcAft>
                <a:spcPts val="0"/>
              </a:spcAft>
              <a:defRPr/>
            </a:pPr>
            <a:r>
              <a:rPr lang="en-IE" sz="1100" dirty="0" smtClean="0">
                <a:ea typeface="ＭＳ Ｐゴシック"/>
                <a:cs typeface="Calibri" pitchFamily="34" charset="0"/>
              </a:rPr>
              <a:t> </a:t>
            </a:r>
          </a:p>
          <a:p>
            <a:pPr algn="just">
              <a:spcBef>
                <a:spcPts val="0"/>
              </a:spcBef>
              <a:spcAft>
                <a:spcPts val="0"/>
              </a:spcAft>
              <a:defRPr/>
            </a:pPr>
            <a:r>
              <a:rPr lang="en-IE" sz="1100" dirty="0" smtClean="0">
                <a:ea typeface="ＭＳ Ｐゴシック"/>
                <a:cs typeface="Calibri" pitchFamily="34" charset="0"/>
              </a:rPr>
              <a:t>Whether you decide to save or invest, i</a:t>
            </a:r>
            <a:r>
              <a:rPr lang="en-IE" sz="1100" dirty="0" smtClean="0"/>
              <a:t>t's important to s</a:t>
            </a:r>
            <a:r>
              <a:rPr lang="en-IE" sz="1100" dirty="0" smtClean="0">
                <a:ea typeface="ＭＳ Ｐゴシック"/>
                <a:cs typeface="ＭＳ Ｐゴシック"/>
              </a:rPr>
              <a:t>hop around – take a look at the financial product comparisons on  </a:t>
            </a:r>
            <a:r>
              <a:rPr lang="en-IE" sz="1100" u="sng" dirty="0" smtClean="0">
                <a:ea typeface="ＭＳ Ｐゴシック"/>
                <a:cs typeface="ＭＳ Ｐゴシック"/>
                <a:hlinkClick r:id="rId3"/>
              </a:rPr>
              <a:t>www.ccpc.ie</a:t>
            </a:r>
            <a:r>
              <a:rPr lang="en-IE" sz="1100" dirty="0" smtClean="0">
                <a:ea typeface="ＭＳ Ｐゴシック"/>
                <a:cs typeface="ＭＳ Ｐゴシック"/>
              </a:rPr>
              <a:t> to help see what’s out there and which product best suits your needs. </a:t>
            </a:r>
            <a:r>
              <a:rPr lang="en-IE" sz="1100" dirty="0" smtClean="0"/>
              <a:t>Whichever product you choose, m</a:t>
            </a:r>
            <a:r>
              <a:rPr lang="en-IE" sz="1100" dirty="0" smtClean="0">
                <a:ea typeface="ＭＳ Ｐゴシック"/>
                <a:cs typeface="ＭＳ Ｐゴシック"/>
              </a:rPr>
              <a:t>ake sure you’re getting the best option for you </a:t>
            </a:r>
            <a:r>
              <a:rPr lang="en-IE" sz="1100" dirty="0" smtClean="0">
                <a:solidFill>
                  <a:srgbClr val="000000"/>
                </a:solidFill>
                <a:ea typeface="Times New Roman"/>
              </a:rPr>
              <a:t>– for example a </a:t>
            </a:r>
            <a:r>
              <a:rPr lang="en-IE" sz="1100" dirty="0" smtClean="0">
                <a:ea typeface="ＭＳ Ｐゴシック"/>
                <a:cs typeface="ＭＳ Ｐゴシック"/>
              </a:rPr>
              <a:t>higher interest rate might come with conditions so think about whether you need access to your money or whether you can afford to have it locked away for a while.  </a:t>
            </a:r>
          </a:p>
          <a:p>
            <a:pPr algn="just">
              <a:spcBef>
                <a:spcPts val="0"/>
              </a:spcBef>
              <a:spcAft>
                <a:spcPts val="0"/>
              </a:spcAft>
              <a:defRPr/>
            </a:pPr>
            <a:endParaRPr lang="en-IE" sz="1100" i="1" dirty="0" smtClean="0">
              <a:solidFill>
                <a:srgbClr val="000000"/>
              </a:solidFill>
              <a:ea typeface="ＭＳ Ｐゴシック"/>
              <a:cs typeface="ＭＳ Ｐゴシック"/>
            </a:endParaRPr>
          </a:p>
          <a:p>
            <a:pPr algn="just">
              <a:spcBef>
                <a:spcPts val="0"/>
              </a:spcBef>
              <a:spcAft>
                <a:spcPts val="0"/>
              </a:spcAft>
              <a:defRPr/>
            </a:pPr>
            <a:r>
              <a:rPr lang="en-IE" sz="1100" dirty="0" smtClean="0">
                <a:solidFill>
                  <a:srgbClr val="000000"/>
                </a:solidFill>
                <a:ea typeface="ＭＳ Ｐゴシック"/>
                <a:cs typeface="ＭＳ Ｐゴシック"/>
              </a:rPr>
              <a:t>There’s a </a:t>
            </a:r>
            <a:r>
              <a:rPr lang="en-IE" sz="1100" b="1" i="1" u="sng" dirty="0" smtClean="0">
                <a:solidFill>
                  <a:srgbClr val="000000"/>
                </a:solidFill>
                <a:ea typeface="ＭＳ Ｐゴシック"/>
                <a:cs typeface="ＭＳ Ｐゴシック"/>
              </a:rPr>
              <a:t>handy table in your handbook on pages 45-49</a:t>
            </a:r>
            <a:r>
              <a:rPr lang="en-IE" sz="1100" u="sng" dirty="0" smtClean="0">
                <a:solidFill>
                  <a:srgbClr val="000000"/>
                </a:solidFill>
                <a:ea typeface="ＭＳ Ｐゴシック"/>
                <a:cs typeface="ＭＳ Ｐゴシック"/>
              </a:rPr>
              <a:t> </a:t>
            </a:r>
            <a:r>
              <a:rPr lang="en-IE" sz="1100" dirty="0" smtClean="0">
                <a:solidFill>
                  <a:srgbClr val="000000"/>
                </a:solidFill>
                <a:ea typeface="ＭＳ Ｐゴシック"/>
                <a:cs typeface="ＭＳ Ｐゴシック"/>
              </a:rPr>
              <a:t>sets out the savings and investment options that are available, as well as the risks and guarantees for each product.</a:t>
            </a:r>
          </a:p>
          <a:p>
            <a:pPr algn="just">
              <a:spcBef>
                <a:spcPts val="0"/>
              </a:spcBef>
              <a:spcAft>
                <a:spcPts val="0"/>
              </a:spcAft>
              <a:buFont typeface="Wingdings" pitchFamily="2" charset="2"/>
              <a:buNone/>
              <a:defRPr/>
            </a:pPr>
            <a:endParaRPr lang="en-IE" dirty="0"/>
          </a:p>
        </p:txBody>
      </p:sp>
    </p:spTree>
    <p:extLst>
      <p:ext uri="{BB962C8B-B14F-4D97-AF65-F5344CB8AC3E}">
        <p14:creationId xmlns:p14="http://schemas.microsoft.com/office/powerpoint/2010/main" val="1872208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Rot="1" noChangeAspect="1" noChangeArrowheads="1" noTextEdit="1"/>
          </p:cNvSpPr>
          <p:nvPr>
            <p:ph type="sldImg"/>
          </p:nvPr>
        </p:nvSpPr>
        <p:spPr>
          <a:ln/>
        </p:spPr>
      </p:sp>
      <p:sp>
        <p:nvSpPr>
          <p:cNvPr id="3379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E" altLang="en-US" dirty="0" smtClean="0"/>
              <a:t>An example of a saving of 50K FIXED FOR 1 Year</a:t>
            </a:r>
          </a:p>
          <a:p>
            <a:endParaRPr lang="en-IE" altLang="en-US" dirty="0" smtClean="0"/>
          </a:p>
          <a:p>
            <a:r>
              <a:rPr lang="en-IE" altLang="en-US" dirty="0" smtClean="0"/>
              <a:t>Smallest amount of interest paid is €5, and the highest is €1,000 DIRT at 35%</a:t>
            </a:r>
          </a:p>
          <a:p>
            <a:endParaRPr lang="en-IE" altLang="en-US" dirty="0" smtClean="0"/>
          </a:p>
          <a:p>
            <a:r>
              <a:rPr lang="en-IE" altLang="en-US" dirty="0" smtClean="0"/>
              <a:t>Also consider State Savings. </a:t>
            </a:r>
          </a:p>
          <a:p>
            <a:endParaRPr lang="en-US" altLang="en-US" b="1" dirty="0"/>
          </a:p>
        </p:txBody>
      </p:sp>
    </p:spTree>
    <p:extLst>
      <p:ext uri="{BB962C8B-B14F-4D97-AF65-F5344CB8AC3E}">
        <p14:creationId xmlns:p14="http://schemas.microsoft.com/office/powerpoint/2010/main" val="709419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Rot="1" noChangeAspect="1" noChangeArrowheads="1" noTextEdit="1"/>
          </p:cNvSpPr>
          <p:nvPr>
            <p:ph type="sldImg"/>
          </p:nvPr>
        </p:nvSpPr>
        <p:spPr>
          <a:ln/>
        </p:spPr>
      </p:sp>
      <p:sp>
        <p:nvSpPr>
          <p:cNvPr id="37891" name="Rectangle 1027"/>
          <p:cNvSpPr>
            <a:spLocks noGrp="1" noChangeArrowheads="1"/>
          </p:cNvSpPr>
          <p:nvPr>
            <p:ph type="body" idx="1"/>
          </p:nvPr>
        </p:nvSpPr>
        <p:spPr>
          <a:xfrm>
            <a:off x="446088" y="4716463"/>
            <a:ext cx="59055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IE" altLang="en-US" dirty="0" smtClean="0"/>
              <a:t>The third topic we’re going to talk about today is called ‘Insurance’ – it’s first purple section in your handbooks.</a:t>
            </a:r>
          </a:p>
          <a:p>
            <a:endParaRPr lang="en-IE" altLang="en-US" dirty="0" smtClean="0"/>
          </a:p>
          <a:p>
            <a:r>
              <a:rPr lang="en-IE" altLang="en-US" dirty="0" smtClean="0"/>
              <a:t>How many people here have an insurance policy – say car or motor? </a:t>
            </a:r>
          </a:p>
          <a:p>
            <a:endParaRPr lang="en-IE" altLang="en-US" dirty="0" smtClean="0"/>
          </a:p>
          <a:p>
            <a:r>
              <a:rPr lang="en-IE" altLang="en-US" dirty="0" smtClean="0"/>
              <a:t>This section may be of some relevance to you. It’s only two slides, but it’s an important section as it’s one area you could make huge savings. </a:t>
            </a:r>
          </a:p>
          <a:p>
            <a:pPr algn="just"/>
            <a:endParaRPr lang="en-IE" altLang="en-US" dirty="0"/>
          </a:p>
        </p:txBody>
      </p:sp>
    </p:spTree>
    <p:extLst>
      <p:ext uri="{BB962C8B-B14F-4D97-AF65-F5344CB8AC3E}">
        <p14:creationId xmlns:p14="http://schemas.microsoft.com/office/powerpoint/2010/main" val="2731074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6" tIns="45743" rIns="91486" bIns="45743"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45CC9C1C-F0F3-40CA-ACD3-E6F412E4F5A6}" type="slidenum">
              <a:rPr lang="en-GB" altLang="en-US"/>
              <a:pPr algn="r" eaLnBrk="1" hangingPunct="1">
                <a:spcBef>
                  <a:spcPct val="0"/>
                </a:spcBef>
              </a:pPr>
              <a:t>18</a:t>
            </a:fld>
            <a:endParaRPr lang="en-GB" altLang="en-US"/>
          </a:p>
        </p:txBody>
      </p:sp>
      <p:sp>
        <p:nvSpPr>
          <p:cNvPr id="39939"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Tx/>
              <a:buChar char="•"/>
              <a:defRPr/>
            </a:pPr>
            <a:r>
              <a:rPr lang="en-US" dirty="0" smtClean="0">
                <a:solidFill>
                  <a:srgbClr val="000000"/>
                </a:solidFill>
                <a:ea typeface="ＭＳ Ｐゴシック" pitchFamily="-110" charset="-128"/>
                <a:cs typeface="Calibri" pitchFamily="34" charset="0"/>
              </a:rPr>
              <a:t>You can get insurance for almost any event –</a:t>
            </a:r>
          </a:p>
          <a:p>
            <a:pPr marL="342900" indent="-342900">
              <a:buFontTx/>
              <a:buChar char="•"/>
              <a:defRPr/>
            </a:pPr>
            <a:endParaRPr lang="en-US" dirty="0" smtClean="0">
              <a:solidFill>
                <a:srgbClr val="000000"/>
              </a:solidFill>
              <a:ea typeface="ＭＳ Ｐゴシック" pitchFamily="-110" charset="-128"/>
              <a:cs typeface="Calibri" pitchFamily="34" charset="0"/>
            </a:endParaRPr>
          </a:p>
          <a:p>
            <a:pPr marL="342900" indent="-342900">
              <a:buFontTx/>
              <a:buChar char="•"/>
              <a:defRPr/>
            </a:pPr>
            <a:r>
              <a:rPr lang="en-US" dirty="0" smtClean="0">
                <a:solidFill>
                  <a:srgbClr val="000000"/>
                </a:solidFill>
                <a:ea typeface="ＭＳ Ｐゴシック" pitchFamily="-110" charset="-128"/>
                <a:cs typeface="Calibri" pitchFamily="34" charset="0"/>
              </a:rPr>
              <a:t>It’s very important to think about what insurance you may need.   </a:t>
            </a:r>
            <a:r>
              <a:rPr lang="en-IE" dirty="0" smtClean="0">
                <a:ea typeface="ＭＳ Ｐゴシック" pitchFamily="-110" charset="-128"/>
                <a:cs typeface="Calibri" pitchFamily="34" charset="0"/>
              </a:rPr>
              <a:t>The best time to think about this is when you are doing your annual review or when you receive your renewal notice. </a:t>
            </a:r>
          </a:p>
          <a:p>
            <a:pPr>
              <a:defRPr/>
            </a:pPr>
            <a:r>
              <a:rPr lang="en-US" dirty="0" smtClean="0">
                <a:solidFill>
                  <a:srgbClr val="000000"/>
                </a:solidFill>
                <a:ea typeface="ＭＳ Ｐゴシック" pitchFamily="-110" charset="-128"/>
                <a:cs typeface="Times New Roman" pitchFamily="18" charset="0"/>
              </a:rPr>
              <a:t> </a:t>
            </a:r>
            <a:endParaRPr lang="en-IE" dirty="0" smtClean="0">
              <a:ea typeface="ＭＳ Ｐゴシック" pitchFamily="-110" charset="-128"/>
              <a:cs typeface="Times New Roman" pitchFamily="18" charset="0"/>
            </a:endParaRPr>
          </a:p>
          <a:p>
            <a:pPr marL="742950" lvl="1" indent="-285750">
              <a:buFont typeface="Wingdings" pitchFamily="2" charset="2"/>
              <a:buChar char=""/>
              <a:defRPr/>
            </a:pPr>
            <a:r>
              <a:rPr lang="en-US" dirty="0" smtClean="0">
                <a:solidFill>
                  <a:srgbClr val="000000"/>
                </a:solidFill>
                <a:ea typeface="ヒラギノ角ゴ Pro W3" pitchFamily="-110" charset="-128"/>
              </a:rPr>
              <a:t>All the areas you can be covered for are outlined in the light purple section of the handbook. This outlines the main types of insurance</a:t>
            </a:r>
            <a:endParaRPr lang="en-IE" dirty="0" smtClean="0">
              <a:ea typeface="ＭＳ Ｐゴシック" pitchFamily="-110" charset="-128"/>
              <a:cs typeface="Times New Roman" pitchFamily="18" charset="0"/>
            </a:endParaRPr>
          </a:p>
          <a:p>
            <a:pPr marL="742950" lvl="1" indent="-285750">
              <a:buFont typeface="Wingdings" pitchFamily="2" charset="2"/>
              <a:buChar char=""/>
              <a:defRPr/>
            </a:pPr>
            <a:r>
              <a:rPr lang="en-US" dirty="0" smtClean="0">
                <a:solidFill>
                  <a:srgbClr val="000000"/>
                </a:solidFill>
                <a:ea typeface="ヒラギノ角ゴ Pro W3" pitchFamily="-110" charset="-128"/>
              </a:rPr>
              <a:t>Details types of cover, exclusions and common terms and issues</a:t>
            </a:r>
            <a:endParaRPr lang="en-IE" dirty="0" smtClean="0">
              <a:ea typeface="ＭＳ Ｐゴシック" pitchFamily="-110" charset="-128"/>
            </a:endParaRPr>
          </a:p>
          <a:p>
            <a:pPr marL="742950" lvl="1" indent="-285750">
              <a:buFont typeface="Wingdings" pitchFamily="2" charset="2"/>
              <a:buChar char=""/>
              <a:defRPr/>
            </a:pPr>
            <a:r>
              <a:rPr lang="en-US" dirty="0" smtClean="0">
                <a:solidFill>
                  <a:srgbClr val="000000"/>
                </a:solidFill>
                <a:ea typeface="ヒラギノ角ゴ Pro W3" pitchFamily="-110" charset="-128"/>
              </a:rPr>
              <a:t>It’s all in plain English so it does the hard work for you! </a:t>
            </a:r>
          </a:p>
          <a:p>
            <a:pPr marL="742950" lvl="1" indent="-285750">
              <a:buFont typeface="Wingdings" pitchFamily="2" charset="2"/>
              <a:buChar char=""/>
              <a:defRPr/>
            </a:pPr>
            <a:r>
              <a:rPr lang="en-US" dirty="0" smtClean="0">
                <a:solidFill>
                  <a:srgbClr val="000000"/>
                </a:solidFill>
                <a:ea typeface="ＭＳ Ｐゴシック" pitchFamily="-110" charset="-128"/>
              </a:rPr>
              <a:t>Shop around for good deals – they are available !!</a:t>
            </a:r>
          </a:p>
          <a:p>
            <a:pPr>
              <a:spcBef>
                <a:spcPts val="0"/>
              </a:spcBef>
              <a:buFont typeface="Wingdings" pitchFamily="2" charset="2"/>
              <a:buNone/>
              <a:defRPr/>
            </a:pPr>
            <a:endParaRPr lang="en-IE" b="1" u="sng" dirty="0" smtClean="0">
              <a:ea typeface="ＭＳ Ｐゴシック"/>
              <a:cs typeface="ＭＳ Ｐゴシック"/>
            </a:endParaRPr>
          </a:p>
          <a:p>
            <a:pPr lvl="1">
              <a:buFont typeface="Wingdings" pitchFamily="2" charset="2"/>
              <a:buNone/>
              <a:defRPr/>
            </a:pPr>
            <a:endParaRPr lang="en-US" altLang="en-US" dirty="0"/>
          </a:p>
        </p:txBody>
      </p:sp>
    </p:spTree>
    <p:extLst>
      <p:ext uri="{BB962C8B-B14F-4D97-AF65-F5344CB8AC3E}">
        <p14:creationId xmlns:p14="http://schemas.microsoft.com/office/powerpoint/2010/main" val="1094405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6" tIns="45743" rIns="91486" bIns="45743"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5F691AE7-B7C7-4C75-B807-BF9D52733E3C}" type="slidenum">
              <a:rPr lang="en-GB" altLang="en-US"/>
              <a:pPr algn="r" eaLnBrk="1" hangingPunct="1">
                <a:spcBef>
                  <a:spcPct val="0"/>
                </a:spcBef>
              </a:pPr>
              <a:t>19</a:t>
            </a:fld>
            <a:endParaRPr lang="en-GB" altLang="en-US"/>
          </a:p>
        </p:txBody>
      </p:sp>
      <p:sp>
        <p:nvSpPr>
          <p:cNvPr id="41987"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just">
              <a:spcBef>
                <a:spcPts val="0"/>
              </a:spcBef>
              <a:spcAft>
                <a:spcPts val="0"/>
              </a:spcAft>
              <a:buFont typeface="Wingdings" pitchFamily="2" charset="2"/>
              <a:buChar char="Ø"/>
              <a:defRPr/>
            </a:pPr>
            <a:r>
              <a:rPr lang="en-US" sz="1100" b="1" dirty="0" smtClean="0">
                <a:ea typeface="ＭＳ Ｐゴシック" pitchFamily="-110" charset="-128"/>
              </a:rPr>
              <a:t>Step 1 - </a:t>
            </a:r>
            <a:r>
              <a:rPr lang="en-US" sz="1100" dirty="0" smtClean="0">
                <a:ea typeface="ＭＳ Ｐゴシック"/>
                <a:cs typeface="Calibri" pitchFamily="34" charset="0"/>
              </a:rPr>
              <a:t>We all have different circumstances and different </a:t>
            </a:r>
            <a:r>
              <a:rPr lang="en-US" sz="1100" b="1" dirty="0" smtClean="0">
                <a:ea typeface="ＭＳ Ｐゴシック"/>
                <a:cs typeface="Calibri" pitchFamily="34" charset="0"/>
              </a:rPr>
              <a:t>insurance needs</a:t>
            </a:r>
            <a:r>
              <a:rPr lang="en-US" sz="1100" dirty="0" smtClean="0">
                <a:ea typeface="ＭＳ Ｐゴシック"/>
                <a:cs typeface="Calibri" pitchFamily="34" charset="0"/>
              </a:rPr>
              <a:t>, e.g. home insurance versus mobile phone insurance – we’re talking about catastrophe versus inconvenience. </a:t>
            </a:r>
            <a:r>
              <a:rPr lang="en-IE" sz="1100" dirty="0" smtClean="0">
                <a:ea typeface="Times New Roman"/>
              </a:rPr>
              <a:t>Once you’ve decided </a:t>
            </a:r>
            <a:r>
              <a:rPr lang="en-IE" sz="1100" u="sng" dirty="0" smtClean="0">
                <a:ea typeface="Times New Roman"/>
              </a:rPr>
              <a:t>what insurance</a:t>
            </a:r>
            <a:r>
              <a:rPr lang="en-IE" sz="1100" dirty="0" smtClean="0">
                <a:ea typeface="Times New Roman"/>
              </a:rPr>
              <a:t> you need, think about </a:t>
            </a:r>
            <a:r>
              <a:rPr lang="en-IE" sz="1100" u="sng" dirty="0" smtClean="0">
                <a:ea typeface="Times New Roman"/>
              </a:rPr>
              <a:t>how much</a:t>
            </a:r>
            <a:r>
              <a:rPr lang="en-IE" sz="1100" dirty="0" smtClean="0">
                <a:ea typeface="Times New Roman"/>
              </a:rPr>
              <a:t> cover you need, </a:t>
            </a:r>
            <a:r>
              <a:rPr lang="en-IE" sz="1100" u="sng" dirty="0" smtClean="0">
                <a:ea typeface="Times New Roman"/>
              </a:rPr>
              <a:t>how long</a:t>
            </a:r>
            <a:r>
              <a:rPr lang="en-IE" sz="1100" dirty="0" smtClean="0">
                <a:ea typeface="Times New Roman"/>
              </a:rPr>
              <a:t> you will need it for.  </a:t>
            </a:r>
          </a:p>
          <a:p>
            <a:pPr algn="just">
              <a:spcBef>
                <a:spcPts val="0"/>
              </a:spcBef>
              <a:spcAft>
                <a:spcPts val="0"/>
              </a:spcAft>
              <a:defRPr/>
            </a:pPr>
            <a:endParaRPr lang="en-IE" sz="1100" dirty="0" smtClean="0">
              <a:ea typeface="Times New Roman"/>
              <a:cs typeface="Times New Roman"/>
            </a:endParaRPr>
          </a:p>
          <a:p>
            <a:pPr marL="171450" indent="-171450" algn="just">
              <a:spcBef>
                <a:spcPts val="0"/>
              </a:spcBef>
              <a:spcAft>
                <a:spcPts val="0"/>
              </a:spcAft>
              <a:buFont typeface="Wingdings" pitchFamily="2" charset="2"/>
              <a:buChar char="Ø"/>
              <a:tabLst>
                <a:tab pos="914400" algn="l"/>
              </a:tabLst>
              <a:defRPr/>
            </a:pPr>
            <a:r>
              <a:rPr lang="en-US" sz="1100" b="1" dirty="0" smtClean="0">
                <a:ea typeface="ＭＳ Ｐゴシック" pitchFamily="-110" charset="-128"/>
              </a:rPr>
              <a:t>Step 2 - </a:t>
            </a:r>
            <a:r>
              <a:rPr lang="en-IE" sz="1100" dirty="0" smtClean="0"/>
              <a:t>As you know, you usually get your insurance renewal for your house or car insurance a few weeks before it falls due….what do you do next? Do you do what most of us do - put the renewal notice to one side and dig it out to pay it a day or two before it falls due?? Or do you use that time to shop around?  There are lots of hints and tips in the book, and a shopping around checklist, so you can check if you’re getting the best deal for you. </a:t>
            </a:r>
          </a:p>
          <a:p>
            <a:pPr marL="171450" indent="-171450" algn="just">
              <a:spcBef>
                <a:spcPts val="0"/>
              </a:spcBef>
              <a:spcAft>
                <a:spcPts val="0"/>
              </a:spcAft>
              <a:buFont typeface="Wingdings" pitchFamily="2" charset="2"/>
              <a:buChar char="Ø"/>
              <a:tabLst>
                <a:tab pos="914400" algn="l"/>
              </a:tabLst>
              <a:defRPr/>
            </a:pPr>
            <a:endParaRPr lang="en-US" sz="1100" b="1" dirty="0" smtClean="0">
              <a:ea typeface="ＭＳ Ｐゴシック" pitchFamily="-110" charset="-128"/>
              <a:cs typeface="Times New Roman"/>
            </a:endParaRPr>
          </a:p>
          <a:p>
            <a:pPr marL="171450" indent="-171450" algn="just">
              <a:spcBef>
                <a:spcPts val="0"/>
              </a:spcBef>
              <a:spcAft>
                <a:spcPts val="0"/>
              </a:spcAft>
              <a:buFont typeface="Wingdings" pitchFamily="2" charset="2"/>
              <a:buChar char="Ø"/>
              <a:tabLst>
                <a:tab pos="914400" algn="l"/>
              </a:tabLst>
              <a:defRPr/>
            </a:pPr>
            <a:r>
              <a:rPr lang="en-US" sz="1100" b="1" dirty="0" smtClean="0">
                <a:ea typeface="ＭＳ Ｐゴシック" pitchFamily="-110" charset="-128"/>
              </a:rPr>
              <a:t>Step 3 – </a:t>
            </a:r>
            <a:r>
              <a:rPr lang="en-US" sz="1100" dirty="0" smtClean="0">
                <a:ea typeface="ＭＳ Ｐゴシック" pitchFamily="-110" charset="-128"/>
              </a:rPr>
              <a:t>Does anyone know if you should your insure your property for the re-sale or rebuild cost? The rebuild cost - there is no point in being over-insured, as insurers won’t pay out more than the claim is worth! You can check out the Home Rebuilding Guide on the Society of Chartered Surveys website </a:t>
            </a:r>
            <a:r>
              <a:rPr lang="en-US" sz="1100" b="1" i="1" u="sng" dirty="0" smtClean="0">
                <a:ea typeface="ＭＳ Ｐゴシック" pitchFamily="-110" charset="-128"/>
              </a:rPr>
              <a:t>(</a:t>
            </a:r>
            <a:r>
              <a:rPr lang="en-US" sz="1100" b="1" i="1" u="sng" dirty="0" smtClean="0">
                <a:ea typeface="ＭＳ Ｐゴシック" pitchFamily="-110" charset="-128"/>
                <a:hlinkClick r:id="rId3"/>
              </a:rPr>
              <a:t>www.scsi.ie</a:t>
            </a:r>
            <a:r>
              <a:rPr lang="en-US" sz="1100" b="1" i="1" u="sng" dirty="0" smtClean="0">
                <a:ea typeface="ＭＳ Ｐゴシック" pitchFamily="-110" charset="-128"/>
              </a:rPr>
              <a:t>)</a:t>
            </a:r>
            <a:r>
              <a:rPr lang="en-US" sz="1100" dirty="0" smtClean="0">
                <a:ea typeface="ＭＳ Ｐゴシック" pitchFamily="-110" charset="-128"/>
              </a:rPr>
              <a:t>.  </a:t>
            </a:r>
          </a:p>
          <a:p>
            <a:pPr marL="171450" indent="-171450" algn="just">
              <a:spcBef>
                <a:spcPts val="0"/>
              </a:spcBef>
              <a:spcAft>
                <a:spcPts val="0"/>
              </a:spcAft>
              <a:buFont typeface="Wingdings" pitchFamily="2" charset="2"/>
              <a:buChar char="Ø"/>
              <a:tabLst>
                <a:tab pos="914400" algn="l"/>
              </a:tabLst>
              <a:defRPr/>
            </a:pPr>
            <a:endParaRPr lang="en-US" sz="1100" b="1" dirty="0" smtClean="0">
              <a:ea typeface="ＭＳ Ｐゴシック" pitchFamily="-110" charset="-128"/>
            </a:endParaRPr>
          </a:p>
          <a:p>
            <a:pPr marL="177800" lvl="1" algn="just">
              <a:spcBef>
                <a:spcPts val="0"/>
              </a:spcBef>
              <a:spcAft>
                <a:spcPts val="0"/>
              </a:spcAft>
              <a:defRPr/>
            </a:pPr>
            <a:r>
              <a:rPr lang="en-IE" sz="1100" dirty="0" smtClean="0">
                <a:ea typeface="ＭＳ Ｐゴシック"/>
                <a:cs typeface="ＭＳ Ｐゴシック"/>
              </a:rPr>
              <a:t>You won’t need home insurance if you’re renting, but you will need to insure your contents.  </a:t>
            </a:r>
          </a:p>
          <a:p>
            <a:pPr marL="177800" lvl="1" algn="just">
              <a:spcBef>
                <a:spcPts val="0"/>
              </a:spcBef>
              <a:spcAft>
                <a:spcPts val="0"/>
              </a:spcAft>
              <a:defRPr/>
            </a:pPr>
            <a:endParaRPr lang="en-US" sz="1100" b="1" dirty="0" smtClean="0">
              <a:ea typeface="ＭＳ Ｐゴシック" pitchFamily="-110" charset="-128"/>
            </a:endParaRPr>
          </a:p>
          <a:p>
            <a:pPr marL="171450" indent="-171450" algn="just">
              <a:spcBef>
                <a:spcPts val="0"/>
              </a:spcBef>
              <a:spcAft>
                <a:spcPts val="0"/>
              </a:spcAft>
              <a:buFont typeface="Wingdings" pitchFamily="2" charset="2"/>
              <a:buChar char="Ø"/>
              <a:defRPr/>
            </a:pPr>
            <a:r>
              <a:rPr lang="en-US" sz="1100" b="1" dirty="0" smtClean="0">
                <a:ea typeface="ＭＳ Ｐゴシック" pitchFamily="-110" charset="-128"/>
              </a:rPr>
              <a:t>Step 4 - </a:t>
            </a:r>
            <a:r>
              <a:rPr lang="en-IE" sz="1100" dirty="0" smtClean="0"/>
              <a:t>If your circumstances have changed recently, it can mean that you may need more or even less insurance. It is important to review your insurance cover every so often. There's more helpful information in your handbooks and on www.ccpc.ie on how to go about this.</a:t>
            </a:r>
            <a:endParaRPr lang="en-US" sz="1100" dirty="0" smtClean="0"/>
          </a:p>
          <a:p>
            <a:pPr marL="171450" indent="-171450" algn="just">
              <a:spcBef>
                <a:spcPts val="0"/>
              </a:spcBef>
              <a:spcAft>
                <a:spcPts val="0"/>
              </a:spcAft>
              <a:buFont typeface="Wingdings" pitchFamily="2" charset="2"/>
              <a:buChar char="Ø"/>
              <a:defRPr/>
            </a:pPr>
            <a:endParaRPr lang="en-US" sz="1100" dirty="0" smtClean="0">
              <a:ea typeface="ＭＳ Ｐゴシック"/>
              <a:cs typeface="ＭＳ Ｐゴシック"/>
            </a:endParaRPr>
          </a:p>
          <a:p>
            <a:pPr algn="ctr">
              <a:spcBef>
                <a:spcPts val="0"/>
              </a:spcBef>
              <a:spcAft>
                <a:spcPts val="0"/>
              </a:spcAft>
              <a:buFont typeface="Wingdings" pitchFamily="2" charset="2"/>
              <a:buNone/>
              <a:defRPr/>
            </a:pPr>
            <a:r>
              <a:rPr lang="en-IE" sz="1100" b="1" i="1" dirty="0" smtClean="0"/>
              <a:t>Remember - be 100% honest with your insurer, e.g. if you're a smoker, declare it or your health insurance policy could be void!</a:t>
            </a:r>
            <a:endParaRPr lang="en-IE" sz="1100" b="1" i="1" dirty="0" smtClean="0">
              <a:ea typeface="ＭＳ Ｐゴシック"/>
              <a:cs typeface="ＭＳ Ｐゴシック"/>
            </a:endParaRPr>
          </a:p>
          <a:p>
            <a:pPr eaLnBrk="1" hangingPunct="1">
              <a:defRPr/>
            </a:pPr>
            <a:r>
              <a:rPr lang="en-US" sz="1100" dirty="0" smtClean="0">
                <a:ea typeface="ＭＳ Ｐゴシック" pitchFamily="-110" charset="-128"/>
              </a:rPr>
              <a:t>Insure your property for the correct amount –</a:t>
            </a:r>
            <a:r>
              <a:rPr lang="en-US" sz="1100" baseline="0" dirty="0" smtClean="0">
                <a:ea typeface="ＭＳ Ｐゴシック" pitchFamily="-110" charset="-128"/>
              </a:rPr>
              <a:t> t</a:t>
            </a:r>
            <a:r>
              <a:rPr lang="en-US" sz="1100" dirty="0" smtClean="0">
                <a:ea typeface="ＭＳ Ｐゴシック" pitchFamily="-110" charset="-128"/>
              </a:rPr>
              <a:t>here is no point in being over-insured, they won’t pay out more than the claim is worth!</a:t>
            </a:r>
          </a:p>
          <a:p>
            <a:pPr eaLnBrk="1" hangingPunct="1">
              <a:defRPr/>
            </a:pPr>
            <a:endParaRPr lang="en-US" sz="1100" dirty="0" smtClean="0">
              <a:ea typeface="ＭＳ Ｐゴシック" pitchFamily="-110" charset="-128"/>
            </a:endParaRPr>
          </a:p>
          <a:p>
            <a:pPr eaLnBrk="1" hangingPunct="1">
              <a:defRPr/>
            </a:pPr>
            <a:endParaRPr lang="en-US" sz="1100" dirty="0" smtClean="0">
              <a:ea typeface="ＭＳ Ｐゴシック" pitchFamily="-110" charset="-128"/>
            </a:endParaRPr>
          </a:p>
          <a:p>
            <a:pPr eaLnBrk="1" hangingPunct="1">
              <a:defRPr/>
            </a:pPr>
            <a:r>
              <a:rPr lang="en-US" sz="1100" dirty="0" smtClean="0">
                <a:ea typeface="ＭＳ Ｐゴシック" pitchFamily="-110" charset="-128"/>
              </a:rPr>
              <a:t>Use the cost comparisons on the website to negotiate a lower price with your insurer. </a:t>
            </a:r>
          </a:p>
          <a:p>
            <a:pPr marL="742950" lvl="1" indent="-285750">
              <a:buFont typeface="Wingdings" pitchFamily="2" charset="2"/>
              <a:buChar char=""/>
              <a:defRPr/>
            </a:pPr>
            <a:endParaRPr lang="en-IE" dirty="0" smtClean="0">
              <a:ea typeface="ＭＳ Ｐゴシック" pitchFamily="-110" charset="-128"/>
            </a:endParaRPr>
          </a:p>
          <a:p>
            <a:pPr marL="342900" indent="-342900">
              <a:defRPr/>
            </a:pPr>
            <a:r>
              <a:rPr lang="en-IE" dirty="0" smtClean="0">
                <a:ea typeface="ＭＳ Ｐゴシック" pitchFamily="-110" charset="-128"/>
                <a:cs typeface="Times New Roman" pitchFamily="18" charset="0"/>
              </a:rPr>
              <a:t> </a:t>
            </a:r>
            <a:endParaRPr lang="en-IE" dirty="0" smtClean="0">
              <a:ea typeface="ＭＳ Ｐゴシック" pitchFamily="-110" charset="-128"/>
            </a:endParaRPr>
          </a:p>
          <a:p>
            <a:pPr algn="just">
              <a:defRPr/>
            </a:pPr>
            <a:endParaRPr lang="en-IE" sz="1100" dirty="0" smtClean="0">
              <a:ea typeface="ＭＳ Ｐゴシック"/>
              <a:cs typeface="ＭＳ Ｐゴシック"/>
            </a:endParaRPr>
          </a:p>
          <a:p>
            <a:pPr algn="just">
              <a:defRPr/>
            </a:pPr>
            <a:endParaRPr lang="en-IE" dirty="0"/>
          </a:p>
        </p:txBody>
      </p:sp>
    </p:spTree>
    <p:extLst>
      <p:ext uri="{BB962C8B-B14F-4D97-AF65-F5344CB8AC3E}">
        <p14:creationId xmlns:p14="http://schemas.microsoft.com/office/powerpoint/2010/main" val="2185473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0" tIns="45740" rIns="91480" bIns="45740"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5DC0E873-1409-48F0-81A4-4676A86C045F}" type="slidenum">
              <a:rPr lang="en-GB" altLang="en-US">
                <a:solidFill>
                  <a:srgbClr val="000000"/>
                </a:solidFill>
              </a:rPr>
              <a:pPr algn="r" eaLnBrk="1" hangingPunct="1">
                <a:spcBef>
                  <a:spcPct val="0"/>
                </a:spcBef>
              </a:pPr>
              <a:t>2</a:t>
            </a:fld>
            <a:endParaRPr lang="en-GB" altLang="en-US">
              <a:solidFill>
                <a:srgbClr val="000000"/>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0750"/>
            <a:r>
              <a:rPr lang="en-US" altLang="en-US" dirty="0" smtClean="0">
                <a:solidFill>
                  <a:srgbClr val="000000"/>
                </a:solidFill>
                <a:cs typeface="Times New Roman" panose="02020603050405020304" pitchFamily="18" charset="0"/>
              </a:rPr>
              <a:t>In retirement, you are likely to have less money to live on than when you were working.  You might also have to manage your money differently if you have been paid weekly up until you retire, as your pension will probably come to you monthly.</a:t>
            </a:r>
          </a:p>
          <a:p>
            <a:pPr defTabSz="920750"/>
            <a:r>
              <a:rPr lang="en-US" altLang="en-US" dirty="0" smtClean="0">
                <a:solidFill>
                  <a:srgbClr val="000000"/>
                </a:solidFill>
                <a:cs typeface="Times New Roman" panose="02020603050405020304" pitchFamily="18" charset="0"/>
              </a:rPr>
              <a:t>You’ll save on work related expenses such as travelling and, if you’ve paid off your mortgage and own your own home, that is one less expense also. </a:t>
            </a:r>
          </a:p>
          <a:p>
            <a:pPr defTabSz="920750"/>
            <a:endParaRPr lang="en-US" altLang="en-US" dirty="0" smtClean="0">
              <a:solidFill>
                <a:srgbClr val="000000"/>
              </a:solidFill>
              <a:cs typeface="Times New Roman" panose="02020603050405020304" pitchFamily="18" charset="0"/>
            </a:endParaRPr>
          </a:p>
          <a:p>
            <a:pPr defTabSz="920750"/>
            <a:r>
              <a:rPr lang="en-US" altLang="en-US" dirty="0" smtClean="0">
                <a:solidFill>
                  <a:srgbClr val="000000"/>
                </a:solidFill>
                <a:cs typeface="Times New Roman" panose="02020603050405020304" pitchFamily="18" charset="0"/>
              </a:rPr>
              <a:t>But because you’re likely to be spending your time differently, your spending could rise on leisure, healthcare and, if you’ll be at home more, on things like heating, electricity, phone, internet.  So you may need to get used to different pattern of spending, and a different pattern of income.</a:t>
            </a:r>
          </a:p>
          <a:p>
            <a:pPr defTabSz="920750"/>
            <a:endParaRPr lang="en-IE" altLang="en-US" dirty="0" smtClean="0">
              <a:solidFill>
                <a:srgbClr val="000000"/>
              </a:solidFill>
            </a:endParaRPr>
          </a:p>
          <a:p>
            <a:pPr defTabSz="920750"/>
            <a:r>
              <a:rPr lang="en-IE" altLang="en-US" dirty="0" smtClean="0">
                <a:solidFill>
                  <a:srgbClr val="000000"/>
                </a:solidFill>
                <a:cs typeface="Times New Roman" panose="02020603050405020304" pitchFamily="18" charset="0"/>
              </a:rPr>
              <a:t>It is important to consider:</a:t>
            </a:r>
            <a:endParaRPr lang="en-IE" altLang="en-US" dirty="0" smtClean="0">
              <a:solidFill>
                <a:srgbClr val="000000"/>
              </a:solidFill>
            </a:endParaRPr>
          </a:p>
          <a:p>
            <a:pPr marL="741363" lvl="1" indent="-284163" defTabSz="920750">
              <a:buFontTx/>
              <a:buChar char="•"/>
            </a:pPr>
            <a:r>
              <a:rPr lang="en-GB" altLang="en-US" dirty="0" smtClean="0">
                <a:solidFill>
                  <a:srgbClr val="000000"/>
                </a:solidFill>
                <a:ea typeface="ヒラギノ角ゴ Pro W3"/>
                <a:cs typeface="ヒラギノ角ゴ Pro W3"/>
              </a:rPr>
              <a:t>When do you want to stop working?</a:t>
            </a:r>
            <a:endParaRPr lang="en-IE" altLang="en-US" dirty="0" smtClean="0">
              <a:solidFill>
                <a:srgbClr val="000000"/>
              </a:solidFill>
              <a:ea typeface="ヒラギノ角ゴ Pro W3"/>
              <a:cs typeface="ヒラギノ角ゴ Pro W3"/>
            </a:endParaRPr>
          </a:p>
          <a:p>
            <a:pPr marL="741363" lvl="1" indent="-284163" defTabSz="920750">
              <a:buFontTx/>
              <a:buChar char="•"/>
            </a:pPr>
            <a:r>
              <a:rPr lang="en-IE" altLang="en-US" dirty="0" smtClean="0">
                <a:solidFill>
                  <a:srgbClr val="000000"/>
                </a:solidFill>
                <a:ea typeface="ヒラギノ角ゴ Pro W3"/>
                <a:cs typeface="ヒラギノ角ゴ Pro W3"/>
              </a:rPr>
              <a:t>Can you afford to retire then?</a:t>
            </a:r>
          </a:p>
          <a:p>
            <a:pPr marL="741363" lvl="1" indent="-284163" defTabSz="920750">
              <a:buFontTx/>
              <a:buChar char="•"/>
            </a:pPr>
            <a:r>
              <a:rPr lang="en-GB" altLang="en-US" dirty="0" smtClean="0">
                <a:solidFill>
                  <a:srgbClr val="000000"/>
                </a:solidFill>
                <a:ea typeface="ヒラギノ角ゴ Pro W3"/>
                <a:cs typeface="ヒラギノ角ゴ Pro W3"/>
              </a:rPr>
              <a:t>What sort of income will you have when you retire?</a:t>
            </a:r>
            <a:endParaRPr lang="en-IE" altLang="en-US" dirty="0" smtClean="0">
              <a:solidFill>
                <a:srgbClr val="000000"/>
              </a:solidFill>
              <a:ea typeface="ヒラギノ角ゴ Pro W3"/>
              <a:cs typeface="ヒラギノ角ゴ Pro W3"/>
            </a:endParaRPr>
          </a:p>
          <a:p>
            <a:pPr marL="741363" lvl="1" indent="-284163" defTabSz="920750">
              <a:buFontTx/>
              <a:buChar char="•"/>
            </a:pPr>
            <a:r>
              <a:rPr lang="en-GB" altLang="en-US" dirty="0" smtClean="0">
                <a:solidFill>
                  <a:srgbClr val="000000"/>
                </a:solidFill>
                <a:ea typeface="ヒラギノ角ゴ Pro W3"/>
                <a:cs typeface="ヒラギノ角ゴ Pro W3"/>
              </a:rPr>
              <a:t>What sort of outgoings will you have when you retire ? </a:t>
            </a:r>
            <a:endParaRPr lang="en-IE" altLang="en-US" dirty="0" smtClean="0">
              <a:solidFill>
                <a:srgbClr val="000000"/>
              </a:solidFill>
              <a:ea typeface="ヒラギノ角ゴ Pro W3"/>
              <a:cs typeface="ヒラギノ角ゴ Pro W3"/>
            </a:endParaRPr>
          </a:p>
          <a:p>
            <a:pPr marL="741363" lvl="1" indent="-284163" defTabSz="920750">
              <a:buFontTx/>
              <a:buChar char="•"/>
            </a:pPr>
            <a:r>
              <a:rPr lang="en-GB" altLang="en-US" dirty="0" smtClean="0">
                <a:solidFill>
                  <a:srgbClr val="000000"/>
                </a:solidFill>
                <a:ea typeface="ヒラギノ角ゴ Pro W3"/>
                <a:cs typeface="ヒラギノ角ゴ Pro W3"/>
              </a:rPr>
              <a:t>Will there be much change in what you spend now versus when you retire?</a:t>
            </a:r>
            <a:endParaRPr lang="en-IE" altLang="en-US" dirty="0" smtClean="0">
              <a:solidFill>
                <a:srgbClr val="000000"/>
              </a:solidFill>
              <a:ea typeface="ヒラギノ角ゴ Pro W3"/>
              <a:cs typeface="ヒラギノ角ゴ Pro W3"/>
            </a:endParaRPr>
          </a:p>
          <a:p>
            <a:pPr marL="741363" lvl="1" indent="-284163" defTabSz="920750">
              <a:buFontTx/>
              <a:buChar char="•"/>
            </a:pPr>
            <a:endParaRPr lang="en-IE" altLang="en-US" dirty="0" smtClean="0">
              <a:solidFill>
                <a:srgbClr val="000000"/>
              </a:solidFill>
            </a:endParaRPr>
          </a:p>
          <a:p>
            <a:pPr defTabSz="920750"/>
            <a:r>
              <a:rPr lang="en-IE" altLang="en-US" dirty="0" smtClean="0">
                <a:solidFill>
                  <a:srgbClr val="000000"/>
                </a:solidFill>
                <a:cs typeface="Times New Roman" panose="02020603050405020304" pitchFamily="18" charset="0"/>
              </a:rPr>
              <a:t>Bear in mind that the maximum state pension currently is €248.00 and is subject to change as a result of budgets or other Government decisions. </a:t>
            </a:r>
            <a:endParaRPr lang="en-IE" altLang="en-US" dirty="0" smtClean="0">
              <a:solidFill>
                <a:srgbClr val="000000"/>
              </a:solidFill>
            </a:endParaRPr>
          </a:p>
          <a:p>
            <a:pPr defTabSz="920750"/>
            <a:r>
              <a:rPr lang="en-IE" altLang="en-US" dirty="0" smtClean="0">
                <a:solidFill>
                  <a:srgbClr val="000000"/>
                </a:solidFill>
                <a:cs typeface="Times New Roman" panose="02020603050405020304" pitchFamily="18" charset="0"/>
              </a:rPr>
              <a:t> </a:t>
            </a:r>
            <a:endParaRPr lang="en-IE" altLang="en-US" dirty="0" smtClean="0">
              <a:solidFill>
                <a:srgbClr val="000000"/>
              </a:solidFill>
            </a:endParaRPr>
          </a:p>
          <a:p>
            <a:pPr defTabSz="920750"/>
            <a:r>
              <a:rPr lang="en-IE" altLang="en-US" dirty="0" smtClean="0">
                <a:solidFill>
                  <a:srgbClr val="000000"/>
                </a:solidFill>
                <a:cs typeface="Times New Roman" panose="02020603050405020304" pitchFamily="18" charset="0"/>
              </a:rPr>
              <a:t>Your pension is probably the most important financial product you’ll ever have…you’ll have it longer than you have your mortgage!</a:t>
            </a:r>
          </a:p>
          <a:p>
            <a:pPr defTabSz="920750"/>
            <a:endParaRPr lang="en-IE" altLang="en-US" dirty="0" smtClean="0">
              <a:solidFill>
                <a:srgbClr val="000000"/>
              </a:solidFill>
            </a:endParaRPr>
          </a:p>
          <a:p>
            <a:pPr defTabSz="920750"/>
            <a:endParaRPr lang="en-IE" altLang="en-US" dirty="0"/>
          </a:p>
        </p:txBody>
      </p:sp>
    </p:spTree>
    <p:extLst>
      <p:ext uri="{BB962C8B-B14F-4D97-AF65-F5344CB8AC3E}">
        <p14:creationId xmlns:p14="http://schemas.microsoft.com/office/powerpoint/2010/main" val="2281914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Grp="1" noRot="1" noChangeAspect="1" noChangeArrowheads="1" noTextEdit="1"/>
          </p:cNvSpPr>
          <p:nvPr>
            <p:ph type="sldImg"/>
          </p:nvPr>
        </p:nvSpPr>
        <p:spPr>
          <a:ln/>
        </p:spPr>
      </p:sp>
      <p:sp>
        <p:nvSpPr>
          <p:cNvPr id="75779" name="Rectangle 1027"/>
          <p:cNvSpPr>
            <a:spLocks noGrp="1" noChangeArrowheads="1"/>
          </p:cNvSpPr>
          <p:nvPr>
            <p:ph type="body" idx="1"/>
          </p:nvPr>
        </p:nvSpPr>
        <p:spPr>
          <a:xfrm>
            <a:off x="519113" y="4716463"/>
            <a:ext cx="5832475" cy="44672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0"/>
              </a:spcBef>
              <a:defRPr/>
            </a:pPr>
            <a:r>
              <a:rPr lang="en-IE" sz="1100" dirty="0" smtClean="0">
                <a:ea typeface="ＭＳ Ｐゴシック"/>
                <a:cs typeface="ＭＳ Ｐゴシック"/>
              </a:rPr>
              <a:t>The fourth topic we’re going to talk about today is called ‘Borrowing money’ – it’s the section in the middle of your handbooks.</a:t>
            </a:r>
          </a:p>
          <a:p>
            <a:pPr algn="just">
              <a:spcBef>
                <a:spcPts val="0"/>
              </a:spcBef>
              <a:defRPr/>
            </a:pPr>
            <a:endParaRPr lang="en-IE" sz="1100" dirty="0" smtClean="0">
              <a:ea typeface="ＭＳ Ｐゴシック"/>
              <a:cs typeface="ＭＳ Ｐゴシック"/>
            </a:endParaRPr>
          </a:p>
          <a:p>
            <a:pPr algn="just">
              <a:spcBef>
                <a:spcPct val="0"/>
              </a:spcBef>
            </a:pPr>
            <a:r>
              <a:rPr lang="en-IE" altLang="en-US" sz="1100" b="1" dirty="0" smtClean="0">
                <a:ea typeface="ＭＳ Ｐゴシック" panose="020B0600070205080204" pitchFamily="34" charset="-128"/>
              </a:rPr>
              <a:t>Who here has a credit card? </a:t>
            </a:r>
            <a:r>
              <a:rPr lang="en-IE" altLang="en-US" sz="1100" dirty="0" smtClean="0">
                <a:ea typeface="ＭＳ Ｐゴシック" panose="020B0600070205080204" pitchFamily="34" charset="-128"/>
              </a:rPr>
              <a:t> If you have a credit card with an interest rate of 21% and you pay the minimum payment of say €20 a month, how long do you think it would take to repay a balance of €1,000?</a:t>
            </a:r>
          </a:p>
          <a:p>
            <a:pPr algn="just">
              <a:spcBef>
                <a:spcPct val="0"/>
              </a:spcBef>
            </a:pPr>
            <a:endParaRPr lang="en-IE" altLang="en-US" sz="1100" dirty="0" smtClean="0">
              <a:ea typeface="ＭＳ Ｐゴシック" panose="020B0600070205080204" pitchFamily="34" charset="-128"/>
            </a:endParaRPr>
          </a:p>
          <a:p>
            <a:pPr algn="just">
              <a:spcBef>
                <a:spcPct val="0"/>
              </a:spcBef>
            </a:pPr>
            <a:r>
              <a:rPr lang="en-IE" altLang="en-US" sz="1100" b="1" dirty="0" smtClean="0">
                <a:ea typeface="ＭＳ Ｐゴシック" panose="020B0600070205080204" pitchFamily="34" charset="-128"/>
              </a:rPr>
              <a:t>Answer </a:t>
            </a:r>
            <a:r>
              <a:rPr lang="en-IE" altLang="en-US" sz="1100" dirty="0" smtClean="0">
                <a:ea typeface="ＭＳ Ｐゴシック" panose="020B0600070205080204" pitchFamily="34" charset="-128"/>
              </a:rPr>
              <a:t>- It would take ten years &amp; it would cost you nearly €2,400 (i.e. an extra €1,397 in interest!) </a:t>
            </a:r>
          </a:p>
          <a:p>
            <a:pPr>
              <a:spcBef>
                <a:spcPts val="0"/>
              </a:spcBef>
              <a:defRPr/>
            </a:pPr>
            <a:endParaRPr lang="en-IE" sz="1100" dirty="0" smtClean="0">
              <a:ea typeface="ＭＳ Ｐゴシック"/>
              <a:cs typeface="ＭＳ Ｐゴシック"/>
            </a:endParaRPr>
          </a:p>
          <a:p>
            <a:pPr marL="0" lvl="1">
              <a:spcBef>
                <a:spcPts val="0"/>
              </a:spcBef>
              <a:defRPr/>
            </a:pPr>
            <a:r>
              <a:rPr lang="en-IE" sz="1100" dirty="0" smtClean="0"/>
              <a:t>You can see how long it will take you to clear your credit card using the credit card ready reckoner on </a:t>
            </a:r>
            <a:r>
              <a:rPr lang="en-IE" sz="1100" dirty="0" smtClean="0">
                <a:hlinkClick r:id="rId3"/>
              </a:rPr>
              <a:t>www.ccpc.ie</a:t>
            </a:r>
            <a:r>
              <a:rPr lang="en-IE" sz="1100" dirty="0" smtClean="0"/>
              <a:t>.</a:t>
            </a:r>
          </a:p>
          <a:p>
            <a:pPr>
              <a:defRPr/>
            </a:pPr>
            <a:endParaRPr lang="en-IE" dirty="0"/>
          </a:p>
        </p:txBody>
      </p:sp>
    </p:spTree>
    <p:extLst>
      <p:ext uri="{BB962C8B-B14F-4D97-AF65-F5344CB8AC3E}">
        <p14:creationId xmlns:p14="http://schemas.microsoft.com/office/powerpoint/2010/main" val="1878093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6" tIns="45743" rIns="91486" bIns="45743"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F53792B3-B735-4AAA-B80F-548D4858197C}" type="slidenum">
              <a:rPr lang="en-GB" altLang="en-US"/>
              <a:pPr algn="r" eaLnBrk="1" hangingPunct="1">
                <a:spcBef>
                  <a:spcPct val="0"/>
                </a:spcBef>
              </a:pPr>
              <a:t>21</a:t>
            </a:fld>
            <a:endParaRPr lang="en-GB" altLang="en-US"/>
          </a:p>
        </p:txBody>
      </p:sp>
      <p:sp>
        <p:nvSpPr>
          <p:cNvPr id="46083" name="Rectangle 2"/>
          <p:cNvSpPr>
            <a:spLocks noGrp="1" noRot="1" noChangeAspect="1" noChangeArrowheads="1" noTextEdit="1"/>
          </p:cNvSpPr>
          <p:nvPr>
            <p:ph type="sldImg"/>
          </p:nvPr>
        </p:nvSpPr>
        <p:spPr>
          <a:xfrm>
            <a:off x="52388" y="500063"/>
            <a:ext cx="6613525" cy="3721100"/>
          </a:xfrm>
          <a:ln/>
        </p:spPr>
      </p:sp>
      <p:sp>
        <p:nvSpPr>
          <p:cNvPr id="75780" name="Rectangle 3"/>
          <p:cNvSpPr>
            <a:spLocks noGrp="1" noChangeArrowheads="1"/>
          </p:cNvSpPr>
          <p:nvPr>
            <p:ph type="body" idx="1"/>
          </p:nvPr>
        </p:nvSpPr>
        <p:spPr>
          <a:xfrm>
            <a:off x="303213" y="4360863"/>
            <a:ext cx="6191250" cy="556736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0"/>
              </a:spcBef>
              <a:spcAft>
                <a:spcPts val="0"/>
              </a:spcAft>
              <a:defRPr/>
            </a:pPr>
            <a:r>
              <a:rPr lang="en-US" sz="1100" dirty="0" smtClean="0">
                <a:ea typeface="ＭＳ Ｐゴシック"/>
                <a:cs typeface="ＭＳ Ｐゴシック"/>
              </a:rPr>
              <a:t>Earlier, we looked at your money goals and we talked about adjusting your finances to see if you can save up for something.  This isn’t always possible, so if </a:t>
            </a:r>
            <a:r>
              <a:rPr lang="en-US" sz="1100" dirty="0" smtClean="0">
                <a:ea typeface="ヒラギノ角ゴ Pro W3"/>
                <a:cs typeface="ヒラギノ角ゴ Pro W3"/>
              </a:rPr>
              <a:t>you need to borrow, the key thing is to s</a:t>
            </a:r>
            <a:r>
              <a:rPr lang="en-US" sz="1100" dirty="0" smtClean="0">
                <a:ea typeface="ＭＳ Ｐゴシック"/>
                <a:cs typeface="ＭＳ Ｐゴシック"/>
              </a:rPr>
              <a:t>hop around and get the best deal for you. </a:t>
            </a:r>
            <a:r>
              <a:rPr lang="en-IE" sz="1100" dirty="0" smtClean="0">
                <a:ea typeface="ＭＳ Ｐゴシック"/>
                <a:cs typeface="ＭＳ Ｐゴシック"/>
              </a:rPr>
              <a:t>  </a:t>
            </a:r>
            <a:r>
              <a:rPr lang="en-IE" sz="1100" dirty="0" smtClean="0">
                <a:ea typeface="ＭＳ Ｐゴシック"/>
                <a:cs typeface="Times New Roman" pitchFamily="18" charset="0"/>
              </a:rPr>
              <a:t>There’s some questions on the screen that you should ask yourself before you borrow.  </a:t>
            </a:r>
          </a:p>
          <a:p>
            <a:pPr algn="just">
              <a:spcBef>
                <a:spcPts val="0"/>
              </a:spcBef>
              <a:spcAft>
                <a:spcPts val="0"/>
              </a:spcAft>
              <a:defRPr/>
            </a:pPr>
            <a:endParaRPr lang="en-IE" sz="1100" dirty="0" smtClean="0">
              <a:ea typeface="ＭＳ Ｐゴシック"/>
              <a:cs typeface="ＭＳ Ｐゴシック"/>
            </a:endParaRPr>
          </a:p>
          <a:p>
            <a:pPr algn="just">
              <a:spcBef>
                <a:spcPts val="0"/>
              </a:spcBef>
              <a:spcAft>
                <a:spcPts val="0"/>
              </a:spcAft>
              <a:defRPr/>
            </a:pPr>
            <a:r>
              <a:rPr lang="en-IE" sz="1100" dirty="0" smtClean="0">
                <a:ea typeface="ＭＳ Ｐゴシック"/>
                <a:cs typeface="Calibri" pitchFamily="34" charset="0"/>
              </a:rPr>
              <a:t>I’d just like to draw your attention to the last question.  </a:t>
            </a:r>
          </a:p>
          <a:p>
            <a:pPr algn="just">
              <a:spcBef>
                <a:spcPts val="0"/>
              </a:spcBef>
              <a:spcAft>
                <a:spcPts val="0"/>
              </a:spcAft>
              <a:defRPr/>
            </a:pPr>
            <a:r>
              <a:rPr lang="en-IE" sz="1100" dirty="0" smtClean="0">
                <a:ea typeface="ＭＳ Ｐゴシック"/>
                <a:cs typeface="Calibri" pitchFamily="34" charset="0"/>
              </a:rPr>
              <a:t>In Ireland we have two sources of credit reports – the ICB, Irish Credit Bureau which is owned by industry (that is banks and credit unions) and the Central Credit Register, which is owned and operated by the Central Bank and started producing credit reports in early 2018.</a:t>
            </a:r>
          </a:p>
          <a:p>
            <a:pPr algn="just">
              <a:spcBef>
                <a:spcPts val="0"/>
              </a:spcBef>
              <a:spcAft>
                <a:spcPts val="0"/>
              </a:spcAft>
              <a:defRPr/>
            </a:pPr>
            <a:r>
              <a:rPr lang="en-IE" sz="1100" dirty="0" smtClean="0">
                <a:ea typeface="ＭＳ Ｐゴシック"/>
                <a:cs typeface="Calibri" pitchFamily="34" charset="0"/>
              </a:rPr>
              <a:t> </a:t>
            </a:r>
            <a:r>
              <a:rPr lang="en-IE" sz="1100" dirty="0" smtClean="0">
                <a:ea typeface="ヒラギノ角ゴ Pro W3"/>
                <a:cs typeface="ヒラギノ角ゴ Pro W3"/>
              </a:rPr>
              <a:t>When you borrow, its important to keep up to date with your repayments.  Any missed or late payments on your mortgage, loans or credit cards, even a few days late, are recorded on your credit rating record. </a:t>
            </a:r>
          </a:p>
          <a:p>
            <a:pPr marL="266700" lvl="1" indent="-203200" algn="just">
              <a:spcBef>
                <a:spcPts val="0"/>
              </a:spcBef>
              <a:spcAft>
                <a:spcPts val="0"/>
              </a:spcAft>
              <a:buFont typeface="Wingdings" pitchFamily="2" charset="2"/>
              <a:buChar char=""/>
              <a:defRPr/>
            </a:pPr>
            <a:r>
              <a:rPr lang="en-US" sz="1100" dirty="0" smtClean="0">
                <a:ea typeface="ヒラギノ角ゴ Pro W3"/>
                <a:cs typeface="ヒラギノ角ゴ Pro W3"/>
              </a:rPr>
              <a:t>It stays on your credit record for 5 years after the loan closes and could impact on your ability to get a loan (including a mortgage) </a:t>
            </a:r>
            <a:r>
              <a:rPr lang="en-IE" sz="1100" dirty="0" smtClean="0">
                <a:ea typeface="ヒラギノ角ゴ Pro W3"/>
                <a:cs typeface="ヒラギノ角ゴ Pro W3"/>
              </a:rPr>
              <a:t>within that time frame</a:t>
            </a:r>
            <a:endParaRPr lang="en-IE" sz="1100" dirty="0" smtClean="0">
              <a:ea typeface="ＭＳ Ｐゴシック"/>
              <a:cs typeface="ＭＳ Ｐゴシック"/>
            </a:endParaRPr>
          </a:p>
          <a:p>
            <a:pPr marL="266700" lvl="1" indent="-203200" algn="just">
              <a:spcBef>
                <a:spcPts val="0"/>
              </a:spcBef>
              <a:spcAft>
                <a:spcPts val="0"/>
              </a:spcAft>
              <a:buFont typeface="Wingdings" pitchFamily="2" charset="2"/>
              <a:buChar char=""/>
              <a:defRPr/>
            </a:pPr>
            <a:r>
              <a:rPr lang="en-US" sz="1100" dirty="0" smtClean="0">
                <a:ea typeface="ヒラギノ角ゴ Pro W3"/>
                <a:cs typeface="ヒラギノ角ゴ Pro W3"/>
              </a:rPr>
              <a:t>You can get a copy of your credit record</a:t>
            </a:r>
            <a:r>
              <a:rPr lang="en-US" sz="1100" baseline="0" dirty="0" smtClean="0">
                <a:ea typeface="ヒラギノ角ゴ Pro W3"/>
                <a:cs typeface="ヒラギノ角ゴ Pro W3"/>
              </a:rPr>
              <a:t> </a:t>
            </a:r>
            <a:r>
              <a:rPr lang="en-US" sz="1100" dirty="0" smtClean="0">
                <a:ea typeface="ヒラギノ角ゴ Pro W3"/>
                <a:cs typeface="ヒラギノ角ゴ Pro W3"/>
              </a:rPr>
              <a:t>from the Irish Credit Bureau (www.icb.ie) or the Central Credit Register (www.centralcreditregister.ie). Both of these are free.</a:t>
            </a:r>
          </a:p>
          <a:p>
            <a:pPr marL="266700" lvl="1" indent="-203200" algn="just">
              <a:spcBef>
                <a:spcPts val="0"/>
              </a:spcBef>
              <a:spcAft>
                <a:spcPts val="0"/>
              </a:spcAft>
              <a:buFont typeface="Wingdings" pitchFamily="2" charset="2"/>
              <a:buChar char=""/>
              <a:defRPr/>
            </a:pPr>
            <a:r>
              <a:rPr lang="en-US" sz="1100" dirty="0" smtClean="0">
                <a:ea typeface="ヒラギノ角ゴ Pro W3"/>
                <a:cs typeface="ヒラギノ角ゴ Pro W3"/>
              </a:rPr>
              <a:t>If you see an error, your lender must have this rectified for you or if you want to, you can have a small note put beside any missed / late payments so that the reason is noted.</a:t>
            </a:r>
          </a:p>
          <a:p>
            <a:pPr marL="266700" lvl="1" indent="-203200" algn="just">
              <a:spcBef>
                <a:spcPts val="0"/>
              </a:spcBef>
              <a:spcAft>
                <a:spcPts val="0"/>
              </a:spcAft>
              <a:buFont typeface="Wingdings" pitchFamily="2" charset="2"/>
              <a:buChar char=""/>
              <a:defRPr/>
            </a:pPr>
            <a:r>
              <a:rPr lang="en-US" sz="1100" dirty="0" smtClean="0">
                <a:ea typeface="ヒラギノ角ゴ Pro W3"/>
                <a:cs typeface="ヒラギノ角ゴ Pro W3"/>
              </a:rPr>
              <a:t>Your credit record is your financial reputation – protect it!</a:t>
            </a:r>
          </a:p>
          <a:p>
            <a:pPr marL="266700" marR="0" lvl="1" indent="-203200" algn="just" defTabSz="914400" rtl="0" eaLnBrk="1" fontAlgn="auto" latinLnBrk="0" hangingPunct="1">
              <a:lnSpc>
                <a:spcPct val="100000"/>
              </a:lnSpc>
              <a:spcBef>
                <a:spcPts val="0"/>
              </a:spcBef>
              <a:spcAft>
                <a:spcPts val="0"/>
              </a:spcAft>
              <a:buClrTx/>
              <a:buSzTx/>
              <a:buFont typeface="Wingdings" pitchFamily="2" charset="2"/>
              <a:buChar char=""/>
              <a:tabLst/>
              <a:defRPr/>
            </a:pPr>
            <a:r>
              <a:rPr lang="en-IE" sz="1200" kern="1200" dirty="0" smtClean="0">
                <a:solidFill>
                  <a:schemeClr val="tx1"/>
                </a:solidFill>
                <a:effectLst/>
                <a:latin typeface="+mn-lt"/>
                <a:ea typeface="+mn-ea"/>
                <a:cs typeface="+mn-cs"/>
              </a:rPr>
              <a:t>On the Central Credit Register from 30th June 2019 lenders must also include information on hire purchase, PCPs and similar type of finance for loans of €500 or more.  In addition, from 30 October 2019, lenders must request a credit report when considering these types of loans if the amount is for €2,000 or more.</a:t>
            </a:r>
          </a:p>
          <a:p>
            <a:pPr algn="just">
              <a:spcBef>
                <a:spcPts val="0"/>
              </a:spcBef>
              <a:spcAft>
                <a:spcPts val="0"/>
              </a:spcAft>
              <a:defRPr/>
            </a:pPr>
            <a:endParaRPr lang="en-IE" sz="1100" dirty="0" smtClean="0">
              <a:ea typeface="ＭＳ Ｐゴシック"/>
              <a:cs typeface="Times New Roman" pitchFamily="18" charset="0"/>
            </a:endParaRPr>
          </a:p>
          <a:p>
            <a:pPr algn="just">
              <a:spcBef>
                <a:spcPts val="0"/>
              </a:spcBef>
              <a:spcAft>
                <a:spcPts val="0"/>
              </a:spcAft>
              <a:defRPr/>
            </a:pPr>
            <a:endParaRPr lang="en-IE" sz="1100" dirty="0" smtClean="0">
              <a:ea typeface="ＭＳ Ｐゴシック"/>
              <a:cs typeface="Times New Roman" pitchFamily="18" charset="0"/>
            </a:endParaRPr>
          </a:p>
          <a:p>
            <a:pPr algn="just">
              <a:spcBef>
                <a:spcPts val="0"/>
              </a:spcBef>
              <a:spcAft>
                <a:spcPts val="0"/>
              </a:spcAft>
              <a:defRPr/>
            </a:pPr>
            <a:r>
              <a:rPr lang="en-IE" sz="1100" b="1" dirty="0" smtClean="0">
                <a:ea typeface="ＭＳ Ｐゴシック"/>
                <a:cs typeface="Times New Roman" pitchFamily="18" charset="0"/>
              </a:rPr>
              <a:t>Note to Presenter: </a:t>
            </a:r>
            <a:r>
              <a:rPr lang="en-IE" sz="1100" b="1" i="1" dirty="0" smtClean="0">
                <a:ea typeface="ＭＳ Ｐゴシック"/>
                <a:cs typeface="Times New Roman" pitchFamily="18" charset="0"/>
              </a:rPr>
              <a:t>There is no need to go through </a:t>
            </a:r>
            <a:r>
              <a:rPr lang="en-IE" sz="1100" b="1" i="1" u="sng" dirty="0" smtClean="0">
                <a:ea typeface="ＭＳ Ｐゴシック"/>
                <a:cs typeface="Times New Roman" pitchFamily="18" charset="0"/>
              </a:rPr>
              <a:t>ALL</a:t>
            </a:r>
            <a:r>
              <a:rPr lang="en-IE" sz="1100" b="1" i="1" dirty="0" smtClean="0">
                <a:ea typeface="ＭＳ Ｐゴシック"/>
                <a:cs typeface="Times New Roman" pitchFamily="18" charset="0"/>
              </a:rPr>
              <a:t> of these questions – but, depending on the audience, you might need to explain what is meant by some of these questions, for example:</a:t>
            </a:r>
          </a:p>
          <a:p>
            <a:pPr algn="just">
              <a:spcBef>
                <a:spcPts val="0"/>
              </a:spcBef>
              <a:spcAft>
                <a:spcPts val="0"/>
              </a:spcAft>
              <a:defRPr/>
            </a:pPr>
            <a:endParaRPr lang="en-IE" sz="1100" b="1" i="1" dirty="0" smtClean="0">
              <a:ea typeface="ＭＳ Ｐゴシック"/>
              <a:cs typeface="Times New Roman" pitchFamily="18" charset="0"/>
            </a:endParaRPr>
          </a:p>
          <a:p>
            <a:pPr marL="34925" algn="just">
              <a:spcBef>
                <a:spcPts val="0"/>
              </a:spcBef>
              <a:spcAft>
                <a:spcPts val="0"/>
              </a:spcAft>
              <a:buClr>
                <a:srgbClr val="963D97"/>
              </a:buClr>
              <a:buFont typeface="Wingdings" pitchFamily="2" charset="2"/>
              <a:buChar char="§"/>
              <a:defRPr/>
            </a:pPr>
            <a:r>
              <a:rPr lang="en-IE" sz="1100" i="1" dirty="0" smtClean="0">
                <a:cs typeface="Times New Roman" pitchFamily="18" charset="0"/>
              </a:rPr>
              <a:t>  </a:t>
            </a:r>
            <a:r>
              <a:rPr lang="en-IE" sz="1100" b="1" i="1" dirty="0" smtClean="0">
                <a:cs typeface="Times New Roman" pitchFamily="18" charset="0"/>
              </a:rPr>
              <a:t>What type of credit suits your needs? </a:t>
            </a:r>
            <a:r>
              <a:rPr lang="en-IE" sz="1100" i="1" dirty="0" smtClean="0">
                <a:cs typeface="Times New Roman" pitchFamily="18" charset="0"/>
              </a:rPr>
              <a:t>– Bank loan, overdraft, credit card, credit union loan etc.</a:t>
            </a:r>
          </a:p>
          <a:p>
            <a:pPr marL="34925" algn="just">
              <a:spcBef>
                <a:spcPts val="0"/>
              </a:spcBef>
              <a:spcAft>
                <a:spcPts val="0"/>
              </a:spcAft>
              <a:buClr>
                <a:srgbClr val="963D97"/>
              </a:buClr>
              <a:buFont typeface="Wingdings" pitchFamily="2" charset="2"/>
              <a:buChar char="§"/>
              <a:defRPr/>
            </a:pPr>
            <a:endParaRPr lang="en-IE" sz="1100" i="1" dirty="0" smtClean="0">
              <a:cs typeface="Times New Roman" pitchFamily="18" charset="0"/>
            </a:endParaRPr>
          </a:p>
          <a:p>
            <a:pPr marL="34925" algn="just">
              <a:spcBef>
                <a:spcPts val="0"/>
              </a:spcBef>
              <a:spcAft>
                <a:spcPts val="0"/>
              </a:spcAft>
              <a:buClr>
                <a:srgbClr val="963D97"/>
              </a:buClr>
              <a:buFont typeface="Wingdings" pitchFamily="2" charset="2"/>
              <a:buChar char="§"/>
              <a:defRPr/>
            </a:pPr>
            <a:r>
              <a:rPr lang="en-IE" sz="1100" i="1" dirty="0" smtClean="0">
                <a:cs typeface="Times New Roman" pitchFamily="18" charset="0"/>
              </a:rPr>
              <a:t>  </a:t>
            </a:r>
            <a:r>
              <a:rPr lang="en-IE" sz="1100" b="1" i="1" dirty="0" smtClean="0">
                <a:cs typeface="Times New Roman" pitchFamily="18" charset="0"/>
              </a:rPr>
              <a:t>What providers / deals are available? </a:t>
            </a:r>
            <a:r>
              <a:rPr lang="en-IE" sz="1100" i="1" dirty="0" smtClean="0">
                <a:cs typeface="Times New Roman" pitchFamily="18" charset="0"/>
              </a:rPr>
              <a:t>– Banks</a:t>
            </a:r>
            <a:r>
              <a:rPr lang="en-IE" sz="1100" i="1" baseline="0" dirty="0" smtClean="0">
                <a:cs typeface="Times New Roman" pitchFamily="18" charset="0"/>
              </a:rPr>
              <a:t> &amp; </a:t>
            </a:r>
            <a:r>
              <a:rPr lang="en-IE" sz="1100" i="1" dirty="0" smtClean="0">
                <a:cs typeface="Times New Roman" pitchFamily="18" charset="0"/>
              </a:rPr>
              <a:t>credit unions</a:t>
            </a:r>
            <a:r>
              <a:rPr lang="en-IE" sz="1100" i="1" baseline="0" dirty="0" smtClean="0">
                <a:cs typeface="Times New Roman" pitchFamily="18" charset="0"/>
              </a:rPr>
              <a:t> </a:t>
            </a:r>
            <a:r>
              <a:rPr lang="en-IE" sz="1100" i="1" dirty="0" smtClean="0">
                <a:cs typeface="Times New Roman" pitchFamily="18" charset="0"/>
              </a:rPr>
              <a:t>&amp; the interest rates offered. Compare options to see which is the best option for you.</a:t>
            </a:r>
          </a:p>
          <a:p>
            <a:pPr marL="34925" marR="0" lvl="0" indent="0" algn="just" defTabSz="914400" rtl="0" eaLnBrk="1" fontAlgn="auto" latinLnBrk="0" hangingPunct="1">
              <a:lnSpc>
                <a:spcPct val="100000"/>
              </a:lnSpc>
              <a:spcBef>
                <a:spcPts val="0"/>
              </a:spcBef>
              <a:spcAft>
                <a:spcPts val="0"/>
              </a:spcAft>
              <a:buClr>
                <a:srgbClr val="963D97"/>
              </a:buClr>
              <a:buSzTx/>
              <a:buFont typeface="Wingdings" pitchFamily="2" charset="2"/>
              <a:buChar char="§"/>
              <a:tabLst/>
              <a:defRPr/>
            </a:pPr>
            <a:r>
              <a:rPr lang="en-IE" sz="1200" kern="1200" dirty="0" smtClean="0">
                <a:solidFill>
                  <a:schemeClr val="tx1"/>
                </a:solidFill>
                <a:effectLst/>
                <a:latin typeface="+mn-lt"/>
                <a:ea typeface="+mn-ea"/>
                <a:cs typeface="+mn-cs"/>
              </a:rPr>
              <a:t>NB: Credit Unions aren’t included in the calculators and comparisons on the ccpc.ie website. This is due to the fact that individual credit unions can set their own interests rates and there is no way to collate them all. If you’re a member of a credit union you should check with them about their loans and rates. </a:t>
            </a:r>
            <a:endParaRPr lang="en-IE" sz="1100" i="1" dirty="0" smtClean="0">
              <a:cs typeface="Times New Roman" pitchFamily="18" charset="0"/>
            </a:endParaRPr>
          </a:p>
          <a:p>
            <a:pPr marL="34925" algn="just">
              <a:spcBef>
                <a:spcPts val="0"/>
              </a:spcBef>
              <a:spcAft>
                <a:spcPts val="0"/>
              </a:spcAft>
              <a:buClr>
                <a:srgbClr val="963D97"/>
              </a:buClr>
              <a:defRPr/>
            </a:pPr>
            <a:endParaRPr lang="en-IE" sz="1100" i="1" dirty="0" smtClean="0">
              <a:cs typeface="Times New Roman" pitchFamily="18" charset="0"/>
            </a:endParaRPr>
          </a:p>
          <a:p>
            <a:pPr marL="34925" algn="just">
              <a:spcBef>
                <a:spcPts val="0"/>
              </a:spcBef>
              <a:spcAft>
                <a:spcPts val="0"/>
              </a:spcAft>
              <a:buClr>
                <a:srgbClr val="963D97"/>
              </a:buClr>
              <a:buFont typeface="Wingdings" pitchFamily="2" charset="2"/>
              <a:buChar char="§"/>
              <a:defRPr/>
            </a:pPr>
            <a:r>
              <a:rPr lang="en-IE" sz="1100" i="1" dirty="0" smtClean="0">
                <a:cs typeface="Times New Roman" pitchFamily="18" charset="0"/>
              </a:rPr>
              <a:t>  </a:t>
            </a:r>
            <a:r>
              <a:rPr lang="en-IE" sz="1100" b="1" i="1" dirty="0" smtClean="0">
                <a:cs typeface="Times New Roman" pitchFamily="18" charset="0"/>
              </a:rPr>
              <a:t>How long should you borrow for? </a:t>
            </a:r>
            <a:r>
              <a:rPr lang="en-IE" sz="1100" i="1" dirty="0" smtClean="0">
                <a:cs typeface="Times New Roman" pitchFamily="18" charset="0"/>
              </a:rPr>
              <a:t>- Does the term of the loan match the purpose – a loan should not outlive the purpose of the loan, e.g. 1 year loan for a holiday / a 3 year loan for a laptop / a 5 year loan for a car - you are more likely to still have the car in 5 years than say 10 years. </a:t>
            </a:r>
          </a:p>
          <a:p>
            <a:pPr marL="34925" algn="just">
              <a:spcBef>
                <a:spcPts val="0"/>
              </a:spcBef>
              <a:spcAft>
                <a:spcPts val="0"/>
              </a:spcAft>
              <a:buClr>
                <a:srgbClr val="963D97"/>
              </a:buClr>
              <a:buFont typeface="Wingdings" pitchFamily="2" charset="2"/>
              <a:buChar char="§"/>
              <a:defRPr/>
            </a:pPr>
            <a:endParaRPr lang="en-IE" sz="1100" i="1" dirty="0" smtClean="0">
              <a:cs typeface="Times New Roman" pitchFamily="18" charset="0"/>
            </a:endParaRPr>
          </a:p>
          <a:p>
            <a:pPr marL="34925" algn="just">
              <a:spcBef>
                <a:spcPts val="0"/>
              </a:spcBef>
              <a:spcAft>
                <a:spcPts val="0"/>
              </a:spcAft>
              <a:buClr>
                <a:srgbClr val="963D97"/>
              </a:buClr>
              <a:buFont typeface="Wingdings" pitchFamily="2" charset="2"/>
              <a:buChar char="§"/>
              <a:defRPr/>
            </a:pPr>
            <a:r>
              <a:rPr lang="en-IE" sz="1100" b="1" i="1" dirty="0" smtClean="0">
                <a:cs typeface="Times New Roman" pitchFamily="18" charset="0"/>
              </a:rPr>
              <a:t>Can you afford the repayments? </a:t>
            </a:r>
            <a:r>
              <a:rPr lang="en-IE" sz="1100" i="1" dirty="0" smtClean="0">
                <a:cs typeface="Times New Roman" pitchFamily="18" charset="0"/>
              </a:rPr>
              <a:t>- Use the budget we talked about in the first section, to work out what you can afford to repay each month.</a:t>
            </a:r>
          </a:p>
          <a:p>
            <a:pPr algn="just">
              <a:spcBef>
                <a:spcPts val="0"/>
              </a:spcBef>
              <a:spcAft>
                <a:spcPts val="0"/>
              </a:spcAft>
              <a:defRPr/>
            </a:pPr>
            <a:endParaRPr lang="en-IE" sz="1100" i="1" dirty="0" smtClean="0">
              <a:latin typeface="+mn-lt"/>
              <a:ea typeface="ＭＳ Ｐゴシック" pitchFamily="-65" charset="-128"/>
              <a:cs typeface="Times New Roman" pitchFamily="18" charset="0"/>
            </a:endParaRPr>
          </a:p>
          <a:p>
            <a:pPr algn="just">
              <a:spcBef>
                <a:spcPts val="0"/>
              </a:spcBef>
              <a:spcAft>
                <a:spcPts val="0"/>
              </a:spcAft>
              <a:defRPr/>
            </a:pPr>
            <a:endParaRPr lang="en-IE" dirty="0"/>
          </a:p>
        </p:txBody>
      </p:sp>
    </p:spTree>
    <p:extLst>
      <p:ext uri="{BB962C8B-B14F-4D97-AF65-F5344CB8AC3E}">
        <p14:creationId xmlns:p14="http://schemas.microsoft.com/office/powerpoint/2010/main" val="2531477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51275" y="10238570"/>
            <a:ext cx="294640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7" tIns="45738" rIns="91477" bIns="45738"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1C8ED145-9191-46FE-8D91-630D46328870}" type="slidenum">
              <a:rPr lang="en-GB" altLang="en-US"/>
              <a:pPr algn="r" eaLnBrk="1" hangingPunct="1">
                <a:spcBef>
                  <a:spcPct val="0"/>
                </a:spcBef>
              </a:pPr>
              <a:t>22</a:t>
            </a:fld>
            <a:endParaRPr lang="en-GB" altLang="en-US"/>
          </a:p>
        </p:txBody>
      </p:sp>
      <p:sp>
        <p:nvSpPr>
          <p:cNvPr id="52227" name="Rectangle 2"/>
          <p:cNvSpPr>
            <a:spLocks noGrp="1" noRot="1" noChangeAspect="1" noChangeArrowheads="1" noTextEdit="1"/>
          </p:cNvSpPr>
          <p:nvPr>
            <p:ph type="sldImg"/>
          </p:nvPr>
        </p:nvSpPr>
        <p:spPr>
          <a:ln/>
        </p:spPr>
      </p:sp>
      <p:sp>
        <p:nvSpPr>
          <p:cNvPr id="52228" name="Notes Placeholder 1"/>
          <p:cNvSpPr>
            <a:spLocks noGrp="1"/>
          </p:cNvSpPr>
          <p:nvPr/>
        </p:nvSpPr>
        <p:spPr bwMode="auto">
          <a:xfrm>
            <a:off x="906463" y="5120147"/>
            <a:ext cx="4984750" cy="484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7" tIns="45738" rIns="91477" bIns="45738"/>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endParaRPr lang="en-IE" altLang="en-US"/>
          </a:p>
        </p:txBody>
      </p:sp>
      <p:sp>
        <p:nvSpPr>
          <p:cNvPr id="2" name="Notes Placeholder 1"/>
          <p:cNvSpPr>
            <a:spLocks noGrp="1"/>
          </p:cNvSpPr>
          <p:nvPr>
            <p:ph type="body" idx="1"/>
          </p:nvPr>
        </p:nvSpPr>
        <p:spPr/>
        <p:txBody>
          <a:bodyPr/>
          <a:lstStyle/>
          <a:p>
            <a:pPr algn="just">
              <a:spcBef>
                <a:spcPts val="0"/>
              </a:spcBef>
              <a:defRPr/>
            </a:pPr>
            <a:r>
              <a:rPr lang="en-IE" dirty="0" smtClean="0">
                <a:solidFill>
                  <a:srgbClr val="000000"/>
                </a:solidFill>
                <a:ea typeface="ヒラギノ角ゴ Pro W3"/>
                <a:cs typeface="ヒラギノ角ゴ Pro W3"/>
              </a:rPr>
              <a:t>Over</a:t>
            </a:r>
            <a:r>
              <a:rPr lang="en-IE" baseline="0" dirty="0" smtClean="0">
                <a:solidFill>
                  <a:srgbClr val="000000"/>
                </a:solidFill>
                <a:ea typeface="ヒラギノ角ゴ Pro W3"/>
                <a:cs typeface="ヒラギノ角ゴ Pro W3"/>
              </a:rPr>
              <a:t> the next few</a:t>
            </a:r>
            <a:r>
              <a:rPr lang="en-IE" dirty="0" smtClean="0">
                <a:solidFill>
                  <a:srgbClr val="000000"/>
                </a:solidFill>
                <a:ea typeface="ヒラギノ角ゴ Pro W3"/>
                <a:cs typeface="ヒラギノ角ゴ Pro W3"/>
              </a:rPr>
              <a:t> slides, </a:t>
            </a:r>
            <a:r>
              <a:rPr lang="en-IE" dirty="0">
                <a:solidFill>
                  <a:srgbClr val="000000"/>
                </a:solidFill>
                <a:ea typeface="ヒラギノ角ゴ Pro W3"/>
                <a:cs typeface="ヒラギノ角ゴ Pro W3"/>
              </a:rPr>
              <a:t>we’re going to take a look at different terms and APRs (i.e. interest) on €5,000 </a:t>
            </a:r>
            <a:r>
              <a:rPr lang="en-IE" dirty="0" smtClean="0">
                <a:solidFill>
                  <a:srgbClr val="000000"/>
                </a:solidFill>
                <a:ea typeface="ヒラギノ角ゴ Pro W3"/>
                <a:cs typeface="ヒラギノ角ゴ Pro W3"/>
              </a:rPr>
              <a:t>loan</a:t>
            </a:r>
            <a:r>
              <a:rPr lang="en-IE" baseline="0" dirty="0" smtClean="0">
                <a:solidFill>
                  <a:srgbClr val="000000"/>
                </a:solidFill>
                <a:ea typeface="ヒラギノ角ゴ Pro W3"/>
                <a:cs typeface="ヒラギノ角ゴ Pro W3"/>
              </a:rPr>
              <a:t> for a car. </a:t>
            </a:r>
            <a:endParaRPr lang="en-IE" dirty="0">
              <a:solidFill>
                <a:srgbClr val="000000"/>
              </a:solidFill>
              <a:ea typeface="ヒラギノ角ゴ Pro W3"/>
              <a:cs typeface="ヒラギノ角ゴ Pro W3"/>
            </a:endParaRPr>
          </a:p>
          <a:p>
            <a:pPr marL="171433" indent="-171433" algn="just">
              <a:spcBef>
                <a:spcPts val="0"/>
              </a:spcBef>
              <a:buFont typeface="Arial" pitchFamily="34" charset="0"/>
              <a:buChar char="•"/>
              <a:defRPr/>
            </a:pPr>
            <a:endParaRPr lang="en-IE" dirty="0">
              <a:solidFill>
                <a:srgbClr val="000000"/>
              </a:solidFill>
              <a:ea typeface="ＭＳ Ｐゴシック"/>
              <a:cs typeface="ＭＳ Ｐゴシック"/>
            </a:endParaRPr>
          </a:p>
          <a:p>
            <a:pPr marL="171433" indent="-171433" algn="just">
              <a:spcBef>
                <a:spcPts val="0"/>
              </a:spcBef>
              <a:buFont typeface="Arial" pitchFamily="34" charset="0"/>
              <a:buChar char="•"/>
              <a:defRPr/>
            </a:pPr>
            <a:r>
              <a:rPr lang="en-IE" dirty="0">
                <a:solidFill>
                  <a:srgbClr val="000000"/>
                </a:solidFill>
                <a:ea typeface="ＭＳ Ｐゴシック"/>
                <a:cs typeface="ＭＳ Ｐゴシック"/>
              </a:rPr>
              <a:t>In the first </a:t>
            </a:r>
            <a:r>
              <a:rPr lang="en-IE" dirty="0" smtClean="0">
                <a:solidFill>
                  <a:srgbClr val="000000"/>
                </a:solidFill>
                <a:ea typeface="ＭＳ Ｐゴシック"/>
                <a:cs typeface="ＭＳ Ｐゴシック"/>
              </a:rPr>
              <a:t>example,</a:t>
            </a:r>
            <a:r>
              <a:rPr lang="en-IE" baseline="0" dirty="0" smtClean="0">
                <a:solidFill>
                  <a:srgbClr val="000000"/>
                </a:solidFill>
                <a:ea typeface="ＭＳ Ｐゴシック"/>
                <a:cs typeface="ＭＳ Ｐゴシック"/>
              </a:rPr>
              <a:t> </a:t>
            </a:r>
            <a:r>
              <a:rPr lang="en-IE" dirty="0" smtClean="0">
                <a:solidFill>
                  <a:srgbClr val="000000"/>
                </a:solidFill>
                <a:ea typeface="ＭＳ Ｐゴシック"/>
                <a:cs typeface="ＭＳ Ｐゴシック"/>
              </a:rPr>
              <a:t>by </a:t>
            </a:r>
            <a:r>
              <a:rPr lang="en-IE" dirty="0">
                <a:solidFill>
                  <a:srgbClr val="000000"/>
                </a:solidFill>
                <a:ea typeface="ＭＳ Ｐゴシック"/>
                <a:cs typeface="ＭＳ Ｐゴシック"/>
              </a:rPr>
              <a:t>paying your loan off over 3 years rather than 5 years (and by repaying a bit more each month), you could save yourself over </a:t>
            </a:r>
            <a:r>
              <a:rPr lang="en-IE" dirty="0" smtClean="0">
                <a:solidFill>
                  <a:srgbClr val="000000"/>
                </a:solidFill>
                <a:ea typeface="ＭＳ Ｐゴシック"/>
                <a:cs typeface="ＭＳ Ｐゴシック"/>
              </a:rPr>
              <a:t>€500 </a:t>
            </a:r>
            <a:r>
              <a:rPr lang="en-IE" dirty="0">
                <a:solidFill>
                  <a:srgbClr val="000000"/>
                </a:solidFill>
                <a:ea typeface="ＭＳ Ｐゴシック"/>
                <a:cs typeface="ＭＳ Ｐゴシック"/>
              </a:rPr>
              <a:t>in interest.  </a:t>
            </a:r>
            <a:endParaRPr lang="en-IE" dirty="0" smtClean="0">
              <a:solidFill>
                <a:srgbClr val="000000"/>
              </a:solidFill>
              <a:ea typeface="ＭＳ Ｐゴシック"/>
              <a:cs typeface="ＭＳ Ｐゴシック"/>
            </a:endParaRPr>
          </a:p>
          <a:p>
            <a:pPr marL="171433" indent="-171433" algn="just">
              <a:spcBef>
                <a:spcPts val="0"/>
              </a:spcBef>
              <a:buFont typeface="Arial" pitchFamily="34" charset="0"/>
              <a:buChar char="•"/>
              <a:defRPr/>
            </a:pPr>
            <a:endParaRPr lang="en-IE" dirty="0" smtClean="0">
              <a:solidFill>
                <a:srgbClr val="000000"/>
              </a:solidFill>
              <a:ea typeface="ＭＳ Ｐゴシック"/>
              <a:cs typeface="ＭＳ Ｐゴシック"/>
            </a:endParaRPr>
          </a:p>
          <a:p>
            <a:pPr marL="0" indent="0" algn="just">
              <a:spcBef>
                <a:spcPts val="0"/>
              </a:spcBef>
              <a:buFont typeface="Arial" pitchFamily="34" charset="0"/>
              <a:buNone/>
              <a:defRPr/>
            </a:pPr>
            <a:r>
              <a:rPr lang="en-IE" b="1" dirty="0" smtClean="0">
                <a:solidFill>
                  <a:srgbClr val="000000"/>
                </a:solidFill>
                <a:ea typeface="ＭＳ Ｐゴシック"/>
                <a:cs typeface="ＭＳ Ｐゴシック"/>
              </a:rPr>
              <a:t>Examples have been rounded to the nearest euro.</a:t>
            </a:r>
            <a:r>
              <a:rPr lang="en-IE" b="1" baseline="0" dirty="0" smtClean="0">
                <a:solidFill>
                  <a:srgbClr val="000000"/>
                </a:solidFill>
                <a:ea typeface="ＭＳ Ｐゴシック"/>
                <a:cs typeface="ＭＳ Ｐゴシック"/>
              </a:rPr>
              <a:t> </a:t>
            </a:r>
            <a:endParaRPr lang="en-IE" b="1" dirty="0">
              <a:solidFill>
                <a:srgbClr val="000000"/>
              </a:solidFill>
              <a:ea typeface="ＭＳ Ｐゴシック"/>
              <a:cs typeface="ＭＳ Ｐゴシック"/>
            </a:endParaRPr>
          </a:p>
          <a:p>
            <a:pPr marL="171433" indent="-171433" algn="just">
              <a:spcBef>
                <a:spcPts val="0"/>
              </a:spcBef>
              <a:buFont typeface="Arial" pitchFamily="34" charset="0"/>
              <a:buChar char="•"/>
              <a:defRPr/>
            </a:pPr>
            <a:endParaRPr lang="en-IE" dirty="0">
              <a:solidFill>
                <a:srgbClr val="000000"/>
              </a:solidFill>
              <a:ea typeface="ＭＳ Ｐゴシック"/>
              <a:cs typeface="ＭＳ Ｐゴシック"/>
            </a:endParaRPr>
          </a:p>
        </p:txBody>
      </p:sp>
    </p:spTree>
    <p:extLst>
      <p:ext uri="{BB962C8B-B14F-4D97-AF65-F5344CB8AC3E}">
        <p14:creationId xmlns:p14="http://schemas.microsoft.com/office/powerpoint/2010/main" val="3355080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51275" y="10238570"/>
            <a:ext cx="294640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7" tIns="45738" rIns="91477" bIns="45738"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1C8ED145-9191-46FE-8D91-630D46328870}" type="slidenum">
              <a:rPr lang="en-GB" altLang="en-US"/>
              <a:pPr algn="r" eaLnBrk="1" hangingPunct="1">
                <a:spcBef>
                  <a:spcPct val="0"/>
                </a:spcBef>
              </a:pPr>
              <a:t>23</a:t>
            </a:fld>
            <a:endParaRPr lang="en-GB" altLang="en-US"/>
          </a:p>
        </p:txBody>
      </p:sp>
      <p:sp>
        <p:nvSpPr>
          <p:cNvPr id="52227" name="Rectangle 2"/>
          <p:cNvSpPr>
            <a:spLocks noGrp="1" noRot="1" noChangeAspect="1" noChangeArrowheads="1" noTextEdit="1"/>
          </p:cNvSpPr>
          <p:nvPr>
            <p:ph type="sldImg"/>
          </p:nvPr>
        </p:nvSpPr>
        <p:spPr>
          <a:ln/>
        </p:spPr>
      </p:sp>
      <p:sp>
        <p:nvSpPr>
          <p:cNvPr id="52228" name="Notes Placeholder 1"/>
          <p:cNvSpPr>
            <a:spLocks noGrp="1"/>
          </p:cNvSpPr>
          <p:nvPr/>
        </p:nvSpPr>
        <p:spPr bwMode="auto">
          <a:xfrm>
            <a:off x="906463" y="5120147"/>
            <a:ext cx="4984750" cy="484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7" tIns="45738" rIns="91477" bIns="45738"/>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endParaRPr lang="en-IE" altLang="en-US"/>
          </a:p>
        </p:txBody>
      </p:sp>
      <p:sp>
        <p:nvSpPr>
          <p:cNvPr id="2" name="Notes Placeholder 1"/>
          <p:cNvSpPr>
            <a:spLocks noGrp="1"/>
          </p:cNvSpPr>
          <p:nvPr>
            <p:ph type="body" idx="1"/>
          </p:nvPr>
        </p:nvSpPr>
        <p:spPr/>
        <p:txBody>
          <a:bodyPr/>
          <a:lstStyle/>
          <a:p>
            <a:pPr algn="just">
              <a:spcBef>
                <a:spcPts val="0"/>
              </a:spcBef>
              <a:defRPr/>
            </a:pPr>
            <a:r>
              <a:rPr lang="en-IE" dirty="0">
                <a:solidFill>
                  <a:srgbClr val="000000"/>
                </a:solidFill>
                <a:ea typeface="ヒラギノ角ゴ Pro W3"/>
                <a:cs typeface="ヒラギノ角ゴ Pro W3"/>
              </a:rPr>
              <a:t>On this slide, we’re going to take a look </a:t>
            </a:r>
            <a:r>
              <a:rPr lang="en-IE" dirty="0" smtClean="0">
                <a:solidFill>
                  <a:srgbClr val="000000"/>
                </a:solidFill>
                <a:ea typeface="ヒラギノ角ゴ Pro W3"/>
                <a:cs typeface="ヒラギノ角ゴ Pro W3"/>
              </a:rPr>
              <a:t>at</a:t>
            </a:r>
            <a:r>
              <a:rPr lang="en-IE" baseline="0" dirty="0" smtClean="0">
                <a:solidFill>
                  <a:srgbClr val="000000"/>
                </a:solidFill>
                <a:ea typeface="ヒラギノ角ゴ Pro W3"/>
                <a:cs typeface="ヒラギノ角ゴ Pro W3"/>
              </a:rPr>
              <a:t> how a higher APR makes a difference to the cost of credit.</a:t>
            </a:r>
            <a:endParaRPr lang="en-IE" dirty="0">
              <a:solidFill>
                <a:srgbClr val="000000"/>
              </a:solidFill>
              <a:ea typeface="ＭＳ Ｐゴシック"/>
              <a:cs typeface="ＭＳ Ｐゴシック"/>
            </a:endParaRPr>
          </a:p>
          <a:p>
            <a:pPr marL="171433" indent="-171433" algn="just">
              <a:spcBef>
                <a:spcPts val="0"/>
              </a:spcBef>
              <a:buFont typeface="Arial" pitchFamily="34" charset="0"/>
              <a:buChar char="•"/>
              <a:defRPr/>
            </a:pPr>
            <a:endParaRPr lang="en-IE" dirty="0">
              <a:solidFill>
                <a:srgbClr val="000000"/>
              </a:solidFill>
              <a:ea typeface="ＭＳ Ｐゴシック"/>
              <a:cs typeface="ＭＳ Ｐゴシック"/>
            </a:endParaRPr>
          </a:p>
          <a:p>
            <a:pPr marL="171433" indent="-171433" algn="just">
              <a:spcBef>
                <a:spcPts val="0"/>
              </a:spcBef>
              <a:buFont typeface="Arial" pitchFamily="34" charset="0"/>
              <a:buChar char="•"/>
              <a:defRPr/>
            </a:pPr>
            <a:r>
              <a:rPr lang="en-IE" dirty="0" smtClean="0">
                <a:solidFill>
                  <a:srgbClr val="000000"/>
                </a:solidFill>
                <a:ea typeface="ＭＳ Ｐゴシック"/>
                <a:cs typeface="ＭＳ Ｐゴシック"/>
              </a:rPr>
              <a:t>we </a:t>
            </a:r>
            <a:r>
              <a:rPr lang="en-IE" dirty="0">
                <a:solidFill>
                  <a:srgbClr val="000000"/>
                </a:solidFill>
                <a:ea typeface="ＭＳ Ｐゴシック"/>
                <a:cs typeface="ＭＳ Ｐゴシック"/>
              </a:rPr>
              <a:t>see that by paying the loan off at a higher interest rate it will cost us almost €170 </a:t>
            </a:r>
            <a:r>
              <a:rPr lang="en-IE" dirty="0" smtClean="0">
                <a:solidFill>
                  <a:srgbClr val="000000"/>
                </a:solidFill>
                <a:ea typeface="ＭＳ Ｐゴシック"/>
                <a:cs typeface="ＭＳ Ｐゴシック"/>
              </a:rPr>
              <a:t>extra</a:t>
            </a:r>
          </a:p>
          <a:p>
            <a:pPr marL="171433" indent="-171433" algn="just">
              <a:spcBef>
                <a:spcPts val="0"/>
              </a:spcBef>
              <a:buFont typeface="Arial" pitchFamily="34" charset="0"/>
              <a:buChar char="•"/>
              <a:defRPr/>
            </a:pPr>
            <a:endParaRPr lang="en-IE" dirty="0" smtClean="0">
              <a:solidFill>
                <a:srgbClr val="000000"/>
              </a:solidFill>
              <a:ea typeface="ＭＳ Ｐゴシック"/>
              <a:cs typeface="ＭＳ Ｐゴシック"/>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en-IE" b="1" dirty="0" smtClean="0">
                <a:solidFill>
                  <a:srgbClr val="000000"/>
                </a:solidFill>
                <a:ea typeface="ＭＳ Ｐゴシック"/>
                <a:cs typeface="ＭＳ Ｐゴシック"/>
              </a:rPr>
              <a:t>Examples have been rounded to the nearest euro</a:t>
            </a:r>
          </a:p>
          <a:p>
            <a:pPr marL="171433" indent="-171433" algn="just">
              <a:spcBef>
                <a:spcPts val="0"/>
              </a:spcBef>
              <a:buFont typeface="Arial" pitchFamily="34" charset="0"/>
              <a:buChar char="•"/>
              <a:defRPr/>
            </a:pPr>
            <a:endParaRPr lang="en-IE" dirty="0">
              <a:solidFill>
                <a:srgbClr val="000000"/>
              </a:solidFill>
              <a:ea typeface="ＭＳ Ｐゴシック"/>
              <a:cs typeface="ＭＳ Ｐゴシック"/>
            </a:endParaRPr>
          </a:p>
        </p:txBody>
      </p:sp>
    </p:spTree>
    <p:extLst>
      <p:ext uri="{BB962C8B-B14F-4D97-AF65-F5344CB8AC3E}">
        <p14:creationId xmlns:p14="http://schemas.microsoft.com/office/powerpoint/2010/main" val="982342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51275" y="10238570"/>
            <a:ext cx="294640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7" tIns="45738" rIns="91477" bIns="45738"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1C8ED145-9191-46FE-8D91-630D46328870}" type="slidenum">
              <a:rPr lang="en-GB" altLang="en-US"/>
              <a:pPr algn="r" eaLnBrk="1" hangingPunct="1">
                <a:spcBef>
                  <a:spcPct val="0"/>
                </a:spcBef>
              </a:pPr>
              <a:t>24</a:t>
            </a:fld>
            <a:endParaRPr lang="en-GB" altLang="en-US"/>
          </a:p>
        </p:txBody>
      </p:sp>
      <p:sp>
        <p:nvSpPr>
          <p:cNvPr id="52227" name="Rectangle 2"/>
          <p:cNvSpPr>
            <a:spLocks noGrp="1" noRot="1" noChangeAspect="1" noChangeArrowheads="1" noTextEdit="1"/>
          </p:cNvSpPr>
          <p:nvPr>
            <p:ph type="sldImg"/>
          </p:nvPr>
        </p:nvSpPr>
        <p:spPr>
          <a:ln/>
        </p:spPr>
      </p:sp>
      <p:sp>
        <p:nvSpPr>
          <p:cNvPr id="52228" name="Notes Placeholder 1"/>
          <p:cNvSpPr>
            <a:spLocks noGrp="1"/>
          </p:cNvSpPr>
          <p:nvPr/>
        </p:nvSpPr>
        <p:spPr bwMode="auto">
          <a:xfrm>
            <a:off x="906463" y="5120147"/>
            <a:ext cx="4984750" cy="484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7" tIns="45738" rIns="91477" bIns="45738"/>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endParaRPr lang="en-IE" altLang="en-US"/>
          </a:p>
        </p:txBody>
      </p:sp>
      <p:sp>
        <p:nvSpPr>
          <p:cNvPr id="2" name="Notes Placeholder 1"/>
          <p:cNvSpPr>
            <a:spLocks noGrp="1"/>
          </p:cNvSpPr>
          <p:nvPr>
            <p:ph type="body" idx="1"/>
          </p:nvPr>
        </p:nvSpPr>
        <p:spPr/>
        <p:txBody>
          <a:bodyPr/>
          <a:lstStyle/>
          <a:p>
            <a:pPr algn="just">
              <a:spcBef>
                <a:spcPts val="0"/>
              </a:spcBef>
              <a:defRPr/>
            </a:pPr>
            <a:r>
              <a:rPr lang="en-IE" dirty="0" smtClean="0">
                <a:solidFill>
                  <a:srgbClr val="000000"/>
                </a:solidFill>
                <a:ea typeface="ＭＳ Ｐゴシック"/>
                <a:cs typeface="ＭＳ Ｐゴシック"/>
              </a:rPr>
              <a:t>In</a:t>
            </a:r>
            <a:r>
              <a:rPr lang="en-IE" baseline="0" dirty="0" smtClean="0">
                <a:solidFill>
                  <a:srgbClr val="000000"/>
                </a:solidFill>
                <a:ea typeface="ＭＳ Ｐゴシック"/>
                <a:cs typeface="ＭＳ Ｐゴシック"/>
              </a:rPr>
              <a:t> this last example </a:t>
            </a:r>
            <a:r>
              <a:rPr lang="en-IE" dirty="0" smtClean="0">
                <a:solidFill>
                  <a:srgbClr val="000000"/>
                </a:solidFill>
                <a:ea typeface="ＭＳ Ｐゴシック"/>
                <a:cs typeface="ＭＳ Ｐゴシック"/>
              </a:rPr>
              <a:t>we </a:t>
            </a:r>
            <a:r>
              <a:rPr lang="en-IE" dirty="0">
                <a:solidFill>
                  <a:srgbClr val="000000"/>
                </a:solidFill>
                <a:ea typeface="ＭＳ Ｐゴシック"/>
                <a:cs typeface="ＭＳ Ｐゴシック"/>
              </a:rPr>
              <a:t>see that by paying the loan off over the longer term and at the higher interest rate will cost you </a:t>
            </a:r>
            <a:r>
              <a:rPr lang="en-IE" dirty="0" smtClean="0">
                <a:solidFill>
                  <a:srgbClr val="000000"/>
                </a:solidFill>
                <a:ea typeface="ＭＳ Ｐゴシック"/>
                <a:cs typeface="ＭＳ Ｐゴシック"/>
              </a:rPr>
              <a:t>nearly</a:t>
            </a:r>
            <a:r>
              <a:rPr lang="en-IE" baseline="0" dirty="0" smtClean="0">
                <a:solidFill>
                  <a:srgbClr val="000000"/>
                </a:solidFill>
                <a:ea typeface="ＭＳ Ｐゴシック"/>
                <a:cs typeface="ＭＳ Ｐゴシック"/>
              </a:rPr>
              <a:t> €800</a:t>
            </a:r>
            <a:endParaRPr lang="en-IE" dirty="0">
              <a:solidFill>
                <a:srgbClr val="000000"/>
              </a:solidFill>
              <a:ea typeface="ＭＳ Ｐゴシック"/>
              <a:cs typeface="ＭＳ Ｐゴシック"/>
            </a:endParaRPr>
          </a:p>
          <a:p>
            <a:pPr algn="just">
              <a:spcBef>
                <a:spcPts val="0"/>
              </a:spcBef>
              <a:defRPr/>
            </a:pPr>
            <a:endParaRPr lang="en-IE" dirty="0">
              <a:solidFill>
                <a:srgbClr val="000000"/>
              </a:solidFill>
              <a:ea typeface="ＭＳ Ｐゴシック"/>
              <a:cs typeface="ＭＳ Ｐゴシック"/>
            </a:endParaRPr>
          </a:p>
          <a:p>
            <a:pPr algn="just">
              <a:spcBef>
                <a:spcPts val="0"/>
              </a:spcBef>
              <a:defRPr/>
            </a:pPr>
            <a:r>
              <a:rPr lang="en-US" dirty="0">
                <a:solidFill>
                  <a:srgbClr val="000000"/>
                </a:solidFill>
                <a:ea typeface="ＭＳ Ｐゴシック"/>
                <a:cs typeface="ＭＳ Ｐゴシック"/>
              </a:rPr>
              <a:t>The key thing here is the lower the APR and the shorter the term, the cheaper the loan – these examples really show the importance of shopping around.</a:t>
            </a:r>
            <a:r>
              <a:rPr lang="en-IE" dirty="0">
                <a:solidFill>
                  <a:srgbClr val="000000"/>
                </a:solidFill>
                <a:ea typeface="ＭＳ Ｐゴシック"/>
                <a:cs typeface="ＭＳ Ｐゴシック"/>
              </a:rPr>
              <a:t>  You can use the personal loan calculator on </a:t>
            </a:r>
            <a:r>
              <a:rPr lang="en-IE" dirty="0" smtClean="0">
                <a:solidFill>
                  <a:srgbClr val="000000"/>
                </a:solidFill>
                <a:ea typeface="ＭＳ Ｐゴシック"/>
                <a:cs typeface="ＭＳ Ｐゴシック"/>
              </a:rPr>
              <a:t>www.ccpc.ie </a:t>
            </a:r>
            <a:r>
              <a:rPr lang="en-IE" dirty="0">
                <a:solidFill>
                  <a:srgbClr val="000000"/>
                </a:solidFill>
                <a:ea typeface="ＭＳ Ｐゴシック"/>
                <a:cs typeface="ＭＳ Ｐゴシック"/>
              </a:rPr>
              <a:t>website to work out examples like these, based on your own circumstances. There’s also a lot of useful information in your handbook to help you.</a:t>
            </a:r>
            <a:endParaRPr lang="en-US" dirty="0">
              <a:solidFill>
                <a:srgbClr val="000000"/>
              </a:solidFill>
              <a:ea typeface="ＭＳ Ｐゴシック"/>
              <a:cs typeface="ＭＳ Ｐゴシック"/>
            </a:endParaRPr>
          </a:p>
          <a:p>
            <a:pPr algn="just">
              <a:spcBef>
                <a:spcPts val="0"/>
              </a:spcBef>
              <a:defRPr/>
            </a:pPr>
            <a:endParaRPr lang="en-US" dirty="0">
              <a:solidFill>
                <a:srgbClr val="000000"/>
              </a:solidFill>
              <a:ea typeface="ＭＳ Ｐゴシック"/>
              <a:cs typeface="Calibri" pitchFamily="34" charset="0"/>
            </a:endParaRPr>
          </a:p>
          <a:p>
            <a:pPr algn="just">
              <a:spcBef>
                <a:spcPts val="0"/>
              </a:spcBef>
              <a:defRPr/>
            </a:pPr>
            <a:r>
              <a:rPr lang="en-US" dirty="0">
                <a:solidFill>
                  <a:srgbClr val="000000"/>
                </a:solidFill>
                <a:ea typeface="ＭＳ Ｐゴシック"/>
                <a:cs typeface="Calibri" pitchFamily="34" charset="0"/>
              </a:rPr>
              <a:t>When it come to mortgages, the savings are even bigger - we’ll take a look at that in a moment</a:t>
            </a:r>
            <a:r>
              <a:rPr lang="en-US" dirty="0" smtClean="0">
                <a:solidFill>
                  <a:srgbClr val="000000"/>
                </a:solidFill>
                <a:ea typeface="ＭＳ Ｐゴシック"/>
                <a:cs typeface="Calibri" pitchFamily="34" charset="0"/>
              </a:rPr>
              <a:t>.</a:t>
            </a:r>
          </a:p>
          <a:p>
            <a:pPr algn="just">
              <a:spcBef>
                <a:spcPts val="0"/>
              </a:spcBef>
              <a:defRPr/>
            </a:pPr>
            <a:endParaRPr lang="en-US" dirty="0" smtClean="0">
              <a:solidFill>
                <a:srgbClr val="000000"/>
              </a:solidFill>
              <a:ea typeface="ＭＳ Ｐゴシック"/>
              <a:cs typeface="Calibri"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IE" b="1" dirty="0" smtClean="0">
                <a:solidFill>
                  <a:srgbClr val="000000"/>
                </a:solidFill>
                <a:ea typeface="ＭＳ Ｐゴシック"/>
                <a:cs typeface="ＭＳ Ｐゴシック"/>
              </a:rPr>
              <a:t>Examples have been rounded to the nearest euro.</a:t>
            </a:r>
            <a:r>
              <a:rPr lang="en-IE" b="1" baseline="0" dirty="0" smtClean="0">
                <a:solidFill>
                  <a:srgbClr val="000000"/>
                </a:solidFill>
                <a:ea typeface="ＭＳ Ｐゴシック"/>
                <a:cs typeface="ＭＳ Ｐゴシック"/>
              </a:rPr>
              <a:t> </a:t>
            </a:r>
            <a:endParaRPr lang="en-IE" b="1" dirty="0" smtClean="0">
              <a:solidFill>
                <a:srgbClr val="000000"/>
              </a:solidFill>
              <a:ea typeface="ＭＳ Ｐゴシック"/>
              <a:cs typeface="ＭＳ Ｐゴシック"/>
            </a:endParaRPr>
          </a:p>
          <a:p>
            <a:pPr algn="just">
              <a:spcBef>
                <a:spcPts val="0"/>
              </a:spcBef>
              <a:defRPr/>
            </a:pPr>
            <a:endParaRPr lang="en-US" dirty="0">
              <a:solidFill>
                <a:srgbClr val="000000"/>
              </a:solidFill>
              <a:ea typeface="ＭＳ Ｐゴシック"/>
              <a:cs typeface="Calibri" pitchFamily="34" charset="0"/>
            </a:endParaRPr>
          </a:p>
          <a:p>
            <a:pPr>
              <a:defRPr/>
            </a:pPr>
            <a:endParaRPr lang="en-IE" dirty="0"/>
          </a:p>
        </p:txBody>
      </p:sp>
    </p:spTree>
    <p:extLst>
      <p:ext uri="{BB962C8B-B14F-4D97-AF65-F5344CB8AC3E}">
        <p14:creationId xmlns:p14="http://schemas.microsoft.com/office/powerpoint/2010/main" val="684583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51275" y="10238570"/>
            <a:ext cx="294640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7" tIns="45738" rIns="91477" bIns="45738"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1DBACBF9-C5A0-44F9-8F07-2B0EB34D1FD4}" type="slidenum">
              <a:rPr lang="en-GB" altLang="en-US"/>
              <a:pPr algn="r" eaLnBrk="1" hangingPunct="1">
                <a:spcBef>
                  <a:spcPct val="0"/>
                </a:spcBef>
              </a:pPr>
              <a:t>25</a:t>
            </a:fld>
            <a:endParaRPr lang="en-GB" altLang="en-US"/>
          </a:p>
        </p:txBody>
      </p:sp>
      <p:sp>
        <p:nvSpPr>
          <p:cNvPr id="56323" name="Rectangle 2"/>
          <p:cNvSpPr>
            <a:spLocks noGrp="1" noRot="1" noChangeAspect="1" noChangeArrowheads="1" noTextEdit="1"/>
          </p:cNvSpPr>
          <p:nvPr>
            <p:ph type="sldImg"/>
          </p:nvPr>
        </p:nvSpPr>
        <p:spPr>
          <a:xfrm>
            <a:off x="-233363" y="463550"/>
            <a:ext cx="7185026" cy="4041775"/>
          </a:xfrm>
          <a:ln/>
        </p:spPr>
      </p:sp>
      <p:sp>
        <p:nvSpPr>
          <p:cNvPr id="56324" name="Notes Placeholder 1"/>
          <p:cNvSpPr>
            <a:spLocks noGrp="1"/>
          </p:cNvSpPr>
          <p:nvPr/>
        </p:nvSpPr>
        <p:spPr bwMode="auto">
          <a:xfrm>
            <a:off x="906463" y="5120147"/>
            <a:ext cx="4984750" cy="484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7" tIns="45738" rIns="91477" bIns="45738"/>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endParaRPr lang="en-IE" altLang="en-US"/>
          </a:p>
        </p:txBody>
      </p:sp>
      <p:sp>
        <p:nvSpPr>
          <p:cNvPr id="2" name="Notes Placeholder 1"/>
          <p:cNvSpPr>
            <a:spLocks noGrp="1"/>
          </p:cNvSpPr>
          <p:nvPr>
            <p:ph type="body" idx="1"/>
          </p:nvPr>
        </p:nvSpPr>
        <p:spPr/>
        <p:txBody>
          <a:bodyPr/>
          <a:lstStyle/>
          <a:p>
            <a:pPr algn="just">
              <a:spcBef>
                <a:spcPts val="0"/>
              </a:spcBef>
              <a:defRPr/>
            </a:pPr>
            <a:r>
              <a:rPr lang="en-US" dirty="0">
                <a:solidFill>
                  <a:srgbClr val="000000"/>
                </a:solidFill>
                <a:ea typeface="ＭＳ Ｐゴシック"/>
                <a:cs typeface="Times New Roman" pitchFamily="18" charset="0"/>
              </a:rPr>
              <a:t>A mortgage is one of the biggest financial commitments we make, we could have it for 20-30 years.   From time to time, you </a:t>
            </a:r>
            <a:r>
              <a:rPr lang="en-IE" dirty="0">
                <a:ea typeface="ＭＳ Ｐゴシック"/>
                <a:cs typeface="ＭＳ Ｐゴシック"/>
              </a:rPr>
              <a:t>might be able to review it and if circumstances permit, you may be able to pay a bit more off or else you may find that you’re struggling to manage repayments.  We’ll take a look at both scenarios now.</a:t>
            </a:r>
            <a:endParaRPr lang="en-IE" dirty="0">
              <a:ea typeface="ＭＳ Ｐゴシック" pitchFamily="-110" charset="-128"/>
              <a:cs typeface="Arial" charset="0"/>
            </a:endParaRPr>
          </a:p>
          <a:p>
            <a:pPr>
              <a:spcBef>
                <a:spcPts val="0"/>
              </a:spcBef>
              <a:defRPr/>
            </a:pPr>
            <a:endParaRPr lang="en-IE" dirty="0">
              <a:ea typeface="ＭＳ Ｐゴシック"/>
              <a:cs typeface="ＭＳ Ｐゴシック"/>
            </a:endParaRPr>
          </a:p>
          <a:p>
            <a:pPr>
              <a:spcBef>
                <a:spcPts val="0"/>
              </a:spcBef>
              <a:defRPr/>
            </a:pPr>
            <a:r>
              <a:rPr lang="en-IE" dirty="0">
                <a:ea typeface="ＭＳ Ｐゴシック"/>
                <a:cs typeface="ＭＳ Ｐゴシック"/>
              </a:rPr>
              <a:t>These examples show the substantial savings that can be made over the term of a mortgage:</a:t>
            </a:r>
          </a:p>
          <a:p>
            <a:pPr>
              <a:spcBef>
                <a:spcPts val="0"/>
              </a:spcBef>
              <a:defRPr/>
            </a:pPr>
            <a:endParaRPr lang="en-IE" dirty="0">
              <a:ea typeface="ＭＳ Ｐゴシック"/>
              <a:cs typeface="ＭＳ Ｐゴシック"/>
            </a:endParaRPr>
          </a:p>
          <a:p>
            <a:pPr marL="171433" indent="-171433">
              <a:spcBef>
                <a:spcPts val="0"/>
              </a:spcBef>
              <a:buFont typeface="Wingdings" pitchFamily="2" charset="2"/>
              <a:buChar char="Ø"/>
              <a:defRPr/>
            </a:pPr>
            <a:r>
              <a:rPr lang="en-IE" dirty="0">
                <a:solidFill>
                  <a:srgbClr val="000000"/>
                </a:solidFill>
                <a:ea typeface="ＭＳ Ｐゴシック"/>
                <a:cs typeface="ＭＳ Ｐゴシック"/>
              </a:rPr>
              <a:t>In the </a:t>
            </a:r>
            <a:r>
              <a:rPr lang="en-IE" dirty="0" smtClean="0">
                <a:solidFill>
                  <a:srgbClr val="000000"/>
                </a:solidFill>
                <a:ea typeface="ＭＳ Ｐゴシック"/>
                <a:cs typeface="ＭＳ Ｐゴシック"/>
              </a:rPr>
              <a:t>example </a:t>
            </a:r>
            <a:r>
              <a:rPr lang="en-IE" dirty="0">
                <a:solidFill>
                  <a:srgbClr val="000000"/>
                </a:solidFill>
                <a:ea typeface="ＭＳ Ｐゴシック"/>
                <a:cs typeface="ＭＳ Ｐゴシック"/>
              </a:rPr>
              <a:t>on </a:t>
            </a:r>
            <a:r>
              <a:rPr lang="en-IE" dirty="0" smtClean="0">
                <a:solidFill>
                  <a:srgbClr val="000000"/>
                </a:solidFill>
                <a:ea typeface="ＭＳ Ｐゴシック"/>
                <a:cs typeface="ＭＳ Ｐゴシック"/>
              </a:rPr>
              <a:t>this slide, </a:t>
            </a:r>
            <a:r>
              <a:rPr lang="en-IE" dirty="0">
                <a:solidFill>
                  <a:srgbClr val="000000"/>
                </a:solidFill>
                <a:ea typeface="ＭＳ Ｐゴシック"/>
                <a:cs typeface="ＭＳ Ｐゴシック"/>
              </a:rPr>
              <a:t>on a mortgage of €250,000, you could knock 5 years off the term of your mortgage and you could save yourself over </a:t>
            </a:r>
            <a:r>
              <a:rPr lang="en-US" dirty="0"/>
              <a:t>€</a:t>
            </a:r>
            <a:r>
              <a:rPr lang="en-US" dirty="0" smtClean="0"/>
              <a:t>30,000 </a:t>
            </a:r>
            <a:r>
              <a:rPr lang="en-IE" dirty="0">
                <a:solidFill>
                  <a:srgbClr val="000000"/>
                </a:solidFill>
                <a:ea typeface="ＭＳ Ｐゴシック"/>
                <a:cs typeface="ＭＳ Ｐゴシック"/>
              </a:rPr>
              <a:t>in interest, by paying a bit extra each month (approx. €</a:t>
            </a:r>
            <a:r>
              <a:rPr lang="en-IE" dirty="0" smtClean="0">
                <a:solidFill>
                  <a:srgbClr val="000000"/>
                </a:solidFill>
                <a:ea typeface="ＭＳ Ｐゴシック"/>
                <a:cs typeface="ＭＳ Ｐゴシック"/>
              </a:rPr>
              <a:t>130 </a:t>
            </a:r>
            <a:r>
              <a:rPr lang="en-IE" dirty="0">
                <a:solidFill>
                  <a:srgbClr val="000000"/>
                </a:solidFill>
                <a:ea typeface="ＭＳ Ｐゴシック"/>
                <a:cs typeface="ＭＳ Ｐゴシック"/>
              </a:rPr>
              <a:t>extra in </a:t>
            </a:r>
            <a:r>
              <a:rPr lang="en-IE" dirty="0" smtClean="0">
                <a:solidFill>
                  <a:srgbClr val="000000"/>
                </a:solidFill>
                <a:ea typeface="ＭＳ Ｐゴシック"/>
                <a:cs typeface="ＭＳ Ｐゴシック"/>
              </a:rPr>
              <a:t>monthly </a:t>
            </a:r>
            <a:r>
              <a:rPr lang="en-IE" dirty="0">
                <a:solidFill>
                  <a:srgbClr val="000000"/>
                </a:solidFill>
                <a:ea typeface="ＭＳ Ｐゴシック"/>
                <a:cs typeface="ＭＳ Ｐゴシック"/>
              </a:rPr>
              <a:t>repayment) </a:t>
            </a:r>
            <a:endParaRPr lang="en-IE" dirty="0" smtClean="0">
              <a:solidFill>
                <a:srgbClr val="000000"/>
              </a:solidFill>
              <a:ea typeface="ＭＳ Ｐゴシック"/>
              <a:cs typeface="ＭＳ Ｐゴシック"/>
            </a:endParaRPr>
          </a:p>
          <a:p>
            <a:pPr marL="171433" indent="-171433">
              <a:spcBef>
                <a:spcPts val="0"/>
              </a:spcBef>
              <a:buFont typeface="Wingdings" pitchFamily="2" charset="2"/>
              <a:buChar char="Ø"/>
              <a:defRPr/>
            </a:pPr>
            <a:endParaRPr lang="en-IE" dirty="0" smtClean="0">
              <a:solidFill>
                <a:srgbClr val="000000"/>
              </a:solidFill>
              <a:ea typeface="ＭＳ Ｐゴシック"/>
              <a:cs typeface="ＭＳ Ｐゴシック"/>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IE" b="1" dirty="0" smtClean="0">
                <a:solidFill>
                  <a:srgbClr val="000000"/>
                </a:solidFill>
                <a:ea typeface="ＭＳ Ｐゴシック"/>
                <a:cs typeface="ＭＳ Ｐゴシック"/>
              </a:rPr>
              <a:t>Examples have been rounded to the nearest euro.</a:t>
            </a:r>
            <a:r>
              <a:rPr lang="en-IE" b="1" baseline="0" dirty="0" smtClean="0">
                <a:solidFill>
                  <a:srgbClr val="000000"/>
                </a:solidFill>
                <a:ea typeface="ＭＳ Ｐゴシック"/>
                <a:cs typeface="ＭＳ Ｐゴシック"/>
              </a:rPr>
              <a:t> </a:t>
            </a:r>
            <a:endParaRPr lang="en-IE" b="1" dirty="0" smtClean="0">
              <a:solidFill>
                <a:srgbClr val="000000"/>
              </a:solidFill>
              <a:ea typeface="ＭＳ Ｐゴシック"/>
              <a:cs typeface="ＭＳ Ｐゴシック"/>
            </a:endParaRPr>
          </a:p>
          <a:p>
            <a:pPr marL="171433" indent="-171433">
              <a:spcBef>
                <a:spcPts val="0"/>
              </a:spcBef>
              <a:buFont typeface="Wingdings" pitchFamily="2" charset="2"/>
              <a:buChar char="Ø"/>
              <a:defRPr/>
            </a:pPr>
            <a:endParaRPr lang="en-IE" dirty="0">
              <a:solidFill>
                <a:srgbClr val="000000"/>
              </a:solidFill>
              <a:ea typeface="ＭＳ Ｐゴシック"/>
              <a:cs typeface="ＭＳ Ｐゴシック"/>
            </a:endParaRPr>
          </a:p>
        </p:txBody>
      </p:sp>
    </p:spTree>
    <p:extLst>
      <p:ext uri="{BB962C8B-B14F-4D97-AF65-F5344CB8AC3E}">
        <p14:creationId xmlns:p14="http://schemas.microsoft.com/office/powerpoint/2010/main" val="1863750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51275" y="10238570"/>
            <a:ext cx="2946400"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7" tIns="45738" rIns="91477" bIns="45738"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1DBACBF9-C5A0-44F9-8F07-2B0EB34D1FD4}" type="slidenum">
              <a:rPr lang="en-GB" altLang="en-US"/>
              <a:pPr algn="r" eaLnBrk="1" hangingPunct="1">
                <a:spcBef>
                  <a:spcPct val="0"/>
                </a:spcBef>
              </a:pPr>
              <a:t>26</a:t>
            </a:fld>
            <a:endParaRPr lang="en-GB" altLang="en-US"/>
          </a:p>
        </p:txBody>
      </p:sp>
      <p:sp>
        <p:nvSpPr>
          <p:cNvPr id="56323" name="Rectangle 2"/>
          <p:cNvSpPr>
            <a:spLocks noGrp="1" noRot="1" noChangeAspect="1" noChangeArrowheads="1" noTextEdit="1"/>
          </p:cNvSpPr>
          <p:nvPr>
            <p:ph type="sldImg"/>
          </p:nvPr>
        </p:nvSpPr>
        <p:spPr>
          <a:xfrm>
            <a:off x="-233363" y="463550"/>
            <a:ext cx="7185026" cy="4041775"/>
          </a:xfrm>
          <a:ln/>
        </p:spPr>
      </p:sp>
      <p:sp>
        <p:nvSpPr>
          <p:cNvPr id="56324" name="Notes Placeholder 1"/>
          <p:cNvSpPr>
            <a:spLocks noGrp="1"/>
          </p:cNvSpPr>
          <p:nvPr/>
        </p:nvSpPr>
        <p:spPr bwMode="auto">
          <a:xfrm>
            <a:off x="906463" y="5120147"/>
            <a:ext cx="4984750" cy="484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7" tIns="45738" rIns="91477" bIns="45738"/>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endParaRPr lang="en-IE" altLang="en-US"/>
          </a:p>
        </p:txBody>
      </p:sp>
      <p:sp>
        <p:nvSpPr>
          <p:cNvPr id="2" name="Notes Placeholder 1"/>
          <p:cNvSpPr>
            <a:spLocks noGrp="1"/>
          </p:cNvSpPr>
          <p:nvPr>
            <p:ph type="body" idx="1"/>
          </p:nvPr>
        </p:nvSpPr>
        <p:spPr/>
        <p:txBody>
          <a:bodyPr/>
          <a:lstStyle/>
          <a:p>
            <a:pPr marL="171433" indent="-171433">
              <a:spcBef>
                <a:spcPts val="0"/>
              </a:spcBef>
              <a:buFont typeface="Wingdings" pitchFamily="2" charset="2"/>
              <a:buChar char="Ø"/>
              <a:defRPr/>
            </a:pPr>
            <a:r>
              <a:rPr lang="en-IE" dirty="0" smtClean="0">
                <a:solidFill>
                  <a:srgbClr val="000000"/>
                </a:solidFill>
                <a:ea typeface="ＭＳ Ｐゴシック"/>
                <a:cs typeface="ＭＳ Ｐゴシック"/>
              </a:rPr>
              <a:t>If you are lucky enough to be able to knock 0.4% off the interest rate (by switching providers or interest rates), you could save over €20,000 in interest over the life of the mortgage.</a:t>
            </a:r>
          </a:p>
          <a:p>
            <a:pPr algn="just">
              <a:spcBef>
                <a:spcPts val="0"/>
              </a:spcBef>
              <a:defRPr/>
            </a:pPr>
            <a:endParaRPr lang="en-IE" dirty="0" smtClean="0">
              <a:solidFill>
                <a:srgbClr val="000000"/>
              </a:solidFill>
            </a:endParaRPr>
          </a:p>
          <a:p>
            <a:pPr algn="just">
              <a:spcBef>
                <a:spcPts val="0"/>
              </a:spcBef>
              <a:defRPr/>
            </a:pPr>
            <a:r>
              <a:rPr lang="en-US" dirty="0" smtClean="0">
                <a:solidFill>
                  <a:srgbClr val="000000"/>
                </a:solidFill>
                <a:ea typeface="ＭＳ Ｐゴシック"/>
                <a:cs typeface="ＭＳ Ｐゴシック"/>
              </a:rPr>
              <a:t>The </a:t>
            </a:r>
            <a:r>
              <a:rPr lang="en-US" b="1" dirty="0" smtClean="0">
                <a:solidFill>
                  <a:srgbClr val="000000"/>
                </a:solidFill>
                <a:ea typeface="ＭＳ Ｐゴシック"/>
                <a:cs typeface="ＭＳ Ｐゴシック"/>
              </a:rPr>
              <a:t>key message </a:t>
            </a:r>
            <a:r>
              <a:rPr lang="en-US" dirty="0" smtClean="0">
                <a:solidFill>
                  <a:srgbClr val="000000"/>
                </a:solidFill>
                <a:ea typeface="ＭＳ Ｐゴシック"/>
                <a:cs typeface="ＭＳ Ｐゴシック"/>
              </a:rPr>
              <a:t>is choosing a mortgage with a low APR and as short a term as possible could mean significant savings over the life of your mortgage.  </a:t>
            </a:r>
          </a:p>
          <a:p>
            <a:pPr algn="just">
              <a:spcBef>
                <a:spcPts val="0"/>
              </a:spcBef>
              <a:defRPr/>
            </a:pPr>
            <a:endParaRPr lang="en-US" dirty="0" smtClean="0">
              <a:solidFill>
                <a:srgbClr val="000000"/>
              </a:solidFill>
              <a:ea typeface="ＭＳ Ｐゴシック"/>
              <a:cs typeface="ＭＳ Ｐゴシック"/>
            </a:endParaRPr>
          </a:p>
          <a:p>
            <a:pPr eaLnBrk="1" hangingPunct="1">
              <a:spcBef>
                <a:spcPts val="600"/>
              </a:spcBef>
              <a:defRPr/>
            </a:pPr>
            <a:r>
              <a:rPr lang="en-US" dirty="0" smtClean="0">
                <a:solidFill>
                  <a:srgbClr val="000000"/>
                </a:solidFill>
                <a:ea typeface="ＭＳ Ｐゴシック"/>
                <a:cs typeface="Times New Roman" pitchFamily="18" charset="0"/>
              </a:rPr>
              <a:t>The </a:t>
            </a:r>
            <a:r>
              <a:rPr lang="en-US" b="1" i="1" u="sng" dirty="0" smtClean="0">
                <a:solidFill>
                  <a:srgbClr val="000000"/>
                </a:solidFill>
                <a:ea typeface="ＭＳ Ｐゴシック"/>
                <a:cs typeface="Times New Roman" pitchFamily="18" charset="0"/>
              </a:rPr>
              <a:t>mortgage calculators </a:t>
            </a:r>
            <a:r>
              <a:rPr lang="en-US" dirty="0" smtClean="0">
                <a:solidFill>
                  <a:srgbClr val="000000"/>
                </a:solidFill>
                <a:ea typeface="ＭＳ Ｐゴシック"/>
                <a:cs typeface="Times New Roman" pitchFamily="18" charset="0"/>
              </a:rPr>
              <a:t>and </a:t>
            </a:r>
            <a:r>
              <a:rPr lang="en-US" b="1" i="1" u="sng" dirty="0" smtClean="0">
                <a:solidFill>
                  <a:srgbClr val="000000"/>
                </a:solidFill>
                <a:ea typeface="ＭＳ Ｐゴシック"/>
                <a:cs typeface="Times New Roman" pitchFamily="18" charset="0"/>
              </a:rPr>
              <a:t>financial product comparisons </a:t>
            </a:r>
            <a:r>
              <a:rPr lang="en-US" dirty="0" smtClean="0">
                <a:solidFill>
                  <a:srgbClr val="000000"/>
                </a:solidFill>
                <a:ea typeface="ＭＳ Ｐゴシック"/>
                <a:cs typeface="Times New Roman" pitchFamily="18" charset="0"/>
              </a:rPr>
              <a:t>on www.ccpc.ie can help you research your options.</a:t>
            </a:r>
          </a:p>
          <a:p>
            <a:pPr>
              <a:defRPr/>
            </a:pPr>
            <a:endParaRPr lang="en-IE" dirty="0" smtClean="0"/>
          </a:p>
          <a:p>
            <a:pPr>
              <a:defRPr/>
            </a:pPr>
            <a:endParaRPr lang="en-I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smtClean="0">
                <a:solidFill>
                  <a:srgbClr val="000000"/>
                </a:solidFill>
                <a:ea typeface="ＭＳ Ｐゴシック"/>
                <a:cs typeface="ＭＳ Ｐゴシック"/>
              </a:rPr>
              <a:t>Examples have been rounded to the nearest euro.</a:t>
            </a:r>
            <a:r>
              <a:rPr lang="en-IE" b="1" baseline="0" dirty="0" smtClean="0">
                <a:solidFill>
                  <a:srgbClr val="000000"/>
                </a:solidFill>
                <a:ea typeface="ＭＳ Ｐゴシック"/>
                <a:cs typeface="ＭＳ Ｐゴシック"/>
              </a:rPr>
              <a:t> </a:t>
            </a:r>
            <a:endParaRPr lang="en-IE" b="1" dirty="0" smtClean="0">
              <a:solidFill>
                <a:srgbClr val="000000"/>
              </a:solidFill>
              <a:ea typeface="ＭＳ Ｐゴシック"/>
              <a:cs typeface="ＭＳ Ｐゴシック"/>
            </a:endParaRPr>
          </a:p>
          <a:p>
            <a:pPr>
              <a:defRPr/>
            </a:pPr>
            <a:endParaRPr lang="en-IE" dirty="0"/>
          </a:p>
        </p:txBody>
      </p:sp>
    </p:spTree>
    <p:extLst>
      <p:ext uri="{BB962C8B-B14F-4D97-AF65-F5344CB8AC3E}">
        <p14:creationId xmlns:p14="http://schemas.microsoft.com/office/powerpoint/2010/main" val="2725561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p:cNvSpPr>
            <a:spLocks noGrp="1" noRot="1" noChangeAspect="1" noChangeArrowheads="1" noTextEdit="1"/>
          </p:cNvSpPr>
          <p:nvPr>
            <p:ph type="sldImg"/>
          </p:nvPr>
        </p:nvSpPr>
        <p:spPr>
          <a:ln/>
        </p:spPr>
      </p:sp>
      <p:sp>
        <p:nvSpPr>
          <p:cNvPr id="82947" name="Rectangle 1027"/>
          <p:cNvSpPr>
            <a:spLocks noGrp="1" noChangeArrowheads="1"/>
          </p:cNvSpPr>
          <p:nvPr>
            <p:ph type="body" idx="1"/>
          </p:nvPr>
        </p:nvSpPr>
        <p:spPr>
          <a:xfrm>
            <a:off x="446088" y="4716463"/>
            <a:ext cx="5905500" cy="44672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0"/>
              </a:spcBef>
              <a:defRPr/>
            </a:pPr>
            <a:r>
              <a:rPr lang="en-IE" sz="1200" dirty="0" smtClean="0">
                <a:ea typeface="ＭＳ Ｐゴシック"/>
                <a:cs typeface="ＭＳ Ｐゴシック"/>
              </a:rPr>
              <a:t>The second last topic we’re going to talk about today is ‘Dealing with debt’ – it’s the dark green section in your handbooks.</a:t>
            </a:r>
          </a:p>
          <a:p>
            <a:pPr>
              <a:spcBef>
                <a:spcPts val="0"/>
              </a:spcBef>
              <a:defRPr/>
            </a:pPr>
            <a:endParaRPr lang="en-IE" sz="1200" dirty="0" smtClean="0">
              <a:ea typeface="ＭＳ Ｐゴシック"/>
              <a:cs typeface="ＭＳ Ｐゴシック"/>
            </a:endParaRPr>
          </a:p>
          <a:p>
            <a:pPr>
              <a:lnSpc>
                <a:spcPct val="115000"/>
              </a:lnSpc>
              <a:spcAft>
                <a:spcPts val="1000"/>
              </a:spcAft>
              <a:buFont typeface="Symbol" pitchFamily="18" charset="2"/>
              <a:buNone/>
              <a:defRPr/>
            </a:pPr>
            <a:r>
              <a:rPr lang="en-IE" sz="1200" dirty="0" smtClean="0">
                <a:ea typeface="ＭＳ Ｐゴシック"/>
                <a:cs typeface="ＭＳ Ｐゴシック"/>
              </a:rPr>
              <a:t>It’s always a sensitive topic, but it is important and while it may not impact on you, you may need to support a friend/family member who is struggling with debt. </a:t>
            </a:r>
          </a:p>
          <a:p>
            <a:pPr>
              <a:lnSpc>
                <a:spcPct val="115000"/>
              </a:lnSpc>
              <a:spcAft>
                <a:spcPts val="1000"/>
              </a:spcAft>
              <a:buFont typeface="Symbol" pitchFamily="18" charset="2"/>
              <a:buNone/>
              <a:defRPr/>
            </a:pPr>
            <a:endParaRPr lang="en-IE" altLang="en-US" sz="1200" dirty="0" smtClean="0"/>
          </a:p>
          <a:p>
            <a:pPr>
              <a:lnSpc>
                <a:spcPct val="115000"/>
              </a:lnSpc>
              <a:spcAft>
                <a:spcPts val="1000"/>
              </a:spcAft>
              <a:buFont typeface="Symbol" pitchFamily="18" charset="2"/>
              <a:buNone/>
              <a:defRPr/>
            </a:pPr>
            <a:r>
              <a:rPr lang="en-IE" altLang="en-US" sz="1200" dirty="0" smtClean="0"/>
              <a:t>Most people have some form of debt, whether it’s your mortgage a car loan or a credit card. Loans allow us to buy the things we may need now but could not afford to buy right away. Sometimes debt can get a bit out of control, some people just don’t like to have debts hanging over them, we have a plan that allows you to get rid of your debt as soon as possible so it won’t become a problem. This plan can also be used if you feel that your debts are becoming a problem and you want to take control of the situation.</a:t>
            </a:r>
          </a:p>
          <a:p>
            <a:pPr>
              <a:lnSpc>
                <a:spcPct val="115000"/>
              </a:lnSpc>
              <a:spcAft>
                <a:spcPts val="1000"/>
              </a:spcAft>
              <a:buFont typeface="Symbol" pitchFamily="18" charset="2"/>
              <a:buNone/>
              <a:defRPr/>
            </a:pPr>
            <a:endParaRPr lang="en-IE" altLang="en-US" sz="1200" dirty="0" smtClean="0"/>
          </a:p>
          <a:p>
            <a:pPr>
              <a:spcBef>
                <a:spcPts val="0"/>
              </a:spcBef>
              <a:defRPr/>
            </a:pPr>
            <a:endParaRPr lang="en-IE" sz="1200" dirty="0" smtClean="0">
              <a:solidFill>
                <a:srgbClr val="C00000"/>
              </a:solidFill>
              <a:ea typeface="ＭＳ Ｐゴシック"/>
              <a:cs typeface="ＭＳ Ｐゴシック"/>
            </a:endParaRPr>
          </a:p>
          <a:p>
            <a:pPr>
              <a:defRPr/>
            </a:pPr>
            <a:r>
              <a:rPr lang="en-IE" sz="1200" dirty="0" smtClean="0">
                <a:solidFill>
                  <a:srgbClr val="C00000"/>
                </a:solidFill>
              </a:rPr>
              <a:t>The most important thing to remember is that there is help available to you. If anybody here is worried about debt the first thing I would suggest you do is to contact the Money Advice and Budgeting Service, they are a free, confidential and independent service for people in debt or in danger of getting into debt. They can help people to draw up realistic budgets and help them in liaising with their banks and building societies, on their debt in order to come to a workable solution. Their number is 0761 07 2000 and their website. Is www.mabs.ie</a:t>
            </a:r>
          </a:p>
          <a:p>
            <a:pPr algn="just">
              <a:spcBef>
                <a:spcPts val="0"/>
              </a:spcBef>
              <a:defRPr/>
            </a:pPr>
            <a:endParaRPr lang="en-IE" sz="1200" dirty="0" smtClean="0">
              <a:latin typeface="+mn-lt"/>
              <a:ea typeface="ＭＳ Ｐゴシック"/>
              <a:cs typeface="ＭＳ Ｐゴシック"/>
            </a:endParaRPr>
          </a:p>
          <a:p>
            <a:pPr algn="just">
              <a:spcBef>
                <a:spcPts val="0"/>
              </a:spcBef>
              <a:defRPr/>
            </a:pPr>
            <a:endParaRPr lang="en-IE" dirty="0"/>
          </a:p>
        </p:txBody>
      </p:sp>
    </p:spTree>
    <p:extLst>
      <p:ext uri="{BB962C8B-B14F-4D97-AF65-F5344CB8AC3E}">
        <p14:creationId xmlns:p14="http://schemas.microsoft.com/office/powerpoint/2010/main" val="4049471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6" tIns="45743" rIns="91486" bIns="45743"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9EDDBB31-9760-495F-9000-836EEADA0DED}" type="slidenum">
              <a:rPr lang="en-GB" altLang="en-US"/>
              <a:pPr algn="r" eaLnBrk="1" hangingPunct="1">
                <a:spcBef>
                  <a:spcPct val="0"/>
                </a:spcBef>
              </a:pPr>
              <a:t>28</a:t>
            </a:fld>
            <a:endParaRPr lang="en-GB" altLang="en-US"/>
          </a:p>
        </p:txBody>
      </p:sp>
      <p:sp>
        <p:nvSpPr>
          <p:cNvPr id="5427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just">
              <a:spcBef>
                <a:spcPts val="0"/>
              </a:spcBef>
              <a:spcAft>
                <a:spcPts val="0"/>
              </a:spcAft>
              <a:buFont typeface="Wingdings" pitchFamily="2" charset="2"/>
              <a:buChar char="Ø"/>
              <a:defRPr/>
            </a:pPr>
            <a:r>
              <a:rPr lang="en-IE" b="1" dirty="0" smtClean="0">
                <a:solidFill>
                  <a:srgbClr val="C00000"/>
                </a:solidFill>
                <a:ea typeface="ＭＳ Ｐゴシック"/>
                <a:cs typeface="ＭＳ Ｐゴシック"/>
              </a:rPr>
              <a:t>Step 1 </a:t>
            </a:r>
            <a:r>
              <a:rPr lang="en-IE" dirty="0" smtClean="0">
                <a:solidFill>
                  <a:srgbClr val="C00000"/>
                </a:solidFill>
                <a:ea typeface="ＭＳ Ｐゴシック"/>
                <a:cs typeface="ＭＳ Ｐゴシック"/>
              </a:rPr>
              <a:t>– List out all your debts in order of priority so you can see which debts are most urgent and need to be paid first, e.g. mortgage, rent and utility bills (gas &amp; electricity) - its important to keep a roof over your head and to stay warm.  If you need your car for work, then your car loan may also be a priority debt for you.  Your secondary debts are credit cards, overdrafts, personal loans.  Secondary debts with the highest annual percentage rates (APR) should be paid after your mortgage or rent and utility bills.  We’ve given you a </a:t>
            </a:r>
            <a:r>
              <a:rPr lang="en-IE" b="1" i="1" u="sng" dirty="0" smtClean="0">
                <a:solidFill>
                  <a:srgbClr val="C00000"/>
                </a:solidFill>
                <a:ea typeface="ＭＳ Ｐゴシック"/>
                <a:cs typeface="ＭＳ Ｐゴシック"/>
              </a:rPr>
              <a:t>handy table to help you on page 117 of your handbooks</a:t>
            </a:r>
            <a:r>
              <a:rPr lang="en-IE" dirty="0" smtClean="0">
                <a:solidFill>
                  <a:srgbClr val="C00000"/>
                </a:solidFill>
                <a:ea typeface="ＭＳ Ｐゴシック"/>
                <a:cs typeface="ＭＳ Ｐゴシック"/>
              </a:rPr>
              <a:t>. </a:t>
            </a:r>
          </a:p>
          <a:p>
            <a:pPr algn="just">
              <a:spcBef>
                <a:spcPts val="0"/>
              </a:spcBef>
              <a:spcAft>
                <a:spcPts val="0"/>
              </a:spcAft>
              <a:defRPr/>
            </a:pPr>
            <a:r>
              <a:rPr lang="en-IE" dirty="0" smtClean="0">
                <a:solidFill>
                  <a:srgbClr val="C00000"/>
                </a:solidFill>
                <a:ea typeface="ＭＳ Ｐゴシック"/>
                <a:cs typeface="ＭＳ Ｐゴシック"/>
              </a:rPr>
              <a:t> </a:t>
            </a:r>
          </a:p>
          <a:p>
            <a:pPr marL="171450" indent="-171450" algn="just">
              <a:spcBef>
                <a:spcPts val="0"/>
              </a:spcBef>
              <a:spcAft>
                <a:spcPts val="0"/>
              </a:spcAft>
              <a:buFont typeface="Wingdings" pitchFamily="2" charset="2"/>
              <a:buChar char="Ø"/>
              <a:defRPr/>
            </a:pPr>
            <a:r>
              <a:rPr lang="en-IE" b="1" dirty="0" smtClean="0">
                <a:solidFill>
                  <a:srgbClr val="C00000"/>
                </a:solidFill>
                <a:ea typeface="ＭＳ Ｐゴシック"/>
                <a:cs typeface="ＭＳ Ｐゴシック"/>
              </a:rPr>
              <a:t>Step 2 </a:t>
            </a:r>
            <a:r>
              <a:rPr lang="en-IE" dirty="0" smtClean="0">
                <a:solidFill>
                  <a:srgbClr val="C00000"/>
                </a:solidFill>
                <a:ea typeface="ＭＳ Ｐゴシック"/>
                <a:cs typeface="ＭＳ Ｐゴシック"/>
              </a:rPr>
              <a:t>– Once you have a list of all of your debts, its time to review your budget – we talked about doing a point in time check on your finances in the first section (</a:t>
            </a:r>
            <a:r>
              <a:rPr lang="en-IE" dirty="0" smtClean="0">
                <a:solidFill>
                  <a:srgbClr val="C00000"/>
                </a:solidFill>
                <a:cs typeface="Arial Bold" pitchFamily="34" charset="0"/>
              </a:rPr>
              <a:t>Sorting out</a:t>
            </a:r>
            <a:r>
              <a:rPr lang="en-IE" dirty="0" smtClean="0">
                <a:solidFill>
                  <a:srgbClr val="C00000"/>
                </a:solidFill>
                <a:ea typeface="ＭＳ Ｐゴシック"/>
                <a:cs typeface="ＭＳ Ｐゴシック"/>
              </a:rPr>
              <a:t> your money).  Doing this will help you see if you have any spare cash at the end of the month or if there’s any areas that you can cut back on.  And don’t forget to make sure you are claiming all that you are entitled to.  Once you know where you stand financially, you may be able to manage your debt yourself.  </a:t>
            </a:r>
          </a:p>
          <a:p>
            <a:pPr algn="just">
              <a:spcBef>
                <a:spcPts val="0"/>
              </a:spcBef>
              <a:spcAft>
                <a:spcPts val="0"/>
              </a:spcAft>
              <a:defRPr/>
            </a:pPr>
            <a:endParaRPr lang="en-IE" dirty="0" smtClean="0">
              <a:solidFill>
                <a:srgbClr val="C00000"/>
              </a:solidFill>
              <a:ea typeface="ＭＳ Ｐゴシック"/>
              <a:cs typeface="ＭＳ Ｐゴシック"/>
            </a:endParaRPr>
          </a:p>
          <a:p>
            <a:pPr marL="177800" algn="just">
              <a:spcBef>
                <a:spcPts val="0"/>
              </a:spcBef>
              <a:spcAft>
                <a:spcPts val="0"/>
              </a:spcAft>
              <a:defRPr/>
            </a:pPr>
            <a:r>
              <a:rPr lang="en-IE" dirty="0" smtClean="0">
                <a:solidFill>
                  <a:srgbClr val="C00000"/>
                </a:solidFill>
                <a:ea typeface="ＭＳ Ｐゴシック"/>
                <a:cs typeface="ＭＳ Ｐゴシック"/>
              </a:rPr>
              <a:t>If you feel you simply can’t make ends meet, then knowing what you can afford each month, will help you feel more confident about having a conversation with your lender.   </a:t>
            </a:r>
          </a:p>
          <a:p>
            <a:pPr algn="just">
              <a:spcBef>
                <a:spcPts val="0"/>
              </a:spcBef>
              <a:spcAft>
                <a:spcPts val="0"/>
              </a:spcAft>
              <a:defRPr/>
            </a:pPr>
            <a:endParaRPr lang="en-IE" dirty="0" smtClean="0">
              <a:solidFill>
                <a:srgbClr val="C00000"/>
              </a:solidFill>
              <a:ea typeface="ＭＳ Ｐゴシック"/>
              <a:cs typeface="ＭＳ Ｐゴシック"/>
            </a:endParaRPr>
          </a:p>
          <a:p>
            <a:pPr marL="171450" indent="-171450" algn="just">
              <a:spcBef>
                <a:spcPts val="0"/>
              </a:spcBef>
              <a:spcAft>
                <a:spcPts val="0"/>
              </a:spcAft>
              <a:buFont typeface="Wingdings" pitchFamily="2" charset="2"/>
              <a:buChar char="Ø"/>
              <a:defRPr/>
            </a:pPr>
            <a:r>
              <a:rPr lang="en-IE" dirty="0" smtClean="0">
                <a:solidFill>
                  <a:srgbClr val="C00000"/>
                </a:solidFill>
                <a:ea typeface="ＭＳ Ｐゴシック"/>
                <a:cs typeface="ＭＳ Ｐゴシック"/>
              </a:rPr>
              <a:t>Step 3 –It is always worthwhile contacting MABS if you are worried about your debts. They can guide you through the steps  you need to take to deal with your debt. If you have a mortgage then it is important that you contact your bank as soon as possible to get support to manage your mortgage debts under the mortgage arrears resolution process.  Have an </a:t>
            </a:r>
            <a:r>
              <a:rPr lang="en-IE" u="sng" dirty="0" smtClean="0">
                <a:solidFill>
                  <a:srgbClr val="C00000"/>
                </a:solidFill>
                <a:ea typeface="ＭＳ Ｐゴシック"/>
                <a:cs typeface="ＭＳ Ｐゴシック"/>
              </a:rPr>
              <a:t>honest</a:t>
            </a:r>
            <a:r>
              <a:rPr lang="en-IE" dirty="0" smtClean="0">
                <a:solidFill>
                  <a:srgbClr val="C00000"/>
                </a:solidFill>
                <a:ea typeface="ＭＳ Ｐゴシック"/>
                <a:cs typeface="ＭＳ Ｐゴシック"/>
              </a:rPr>
              <a:t> conversation about how much you can afford to repay each week/month – this is very important, as whatever new agreement you come to with your lender, you will be expected to stick to it.  Discuss your options with your lender – debt consolidation, payment breaks or extending the term of your loan.  Make sure you understand the terms of any renegotiated loan.</a:t>
            </a:r>
          </a:p>
          <a:p>
            <a:pPr marL="342900" indent="-342900" algn="just">
              <a:spcBef>
                <a:spcPts val="0"/>
              </a:spcBef>
              <a:spcAft>
                <a:spcPts val="0"/>
              </a:spcAft>
              <a:buFont typeface="Wingdings" pitchFamily="2" charset="2"/>
              <a:buChar char="Ø"/>
              <a:defRPr/>
            </a:pPr>
            <a:r>
              <a:rPr lang="en-IE" b="1" dirty="0" smtClean="0">
                <a:solidFill>
                  <a:srgbClr val="C00000"/>
                </a:solidFill>
                <a:ea typeface="ＭＳ Ｐゴシック"/>
                <a:cs typeface="ＭＳ Ｐゴシック"/>
              </a:rPr>
              <a:t>Step 4 - </a:t>
            </a:r>
            <a:r>
              <a:rPr lang="en-IE" dirty="0" smtClean="0">
                <a:solidFill>
                  <a:srgbClr val="C00000"/>
                </a:solidFill>
                <a:ea typeface="ＭＳ Ｐゴシック"/>
                <a:cs typeface="Calibri" pitchFamily="34" charset="0"/>
              </a:rPr>
              <a:t>keep up to date with your new repayments.  This is where the ‘honest’ conversation you have with your lender is so important – there's no point in agreeing to pay say €300 a month if all you can actually afford is €100, you will only put yourself under huge pressure and fall behind on repayments again.  </a:t>
            </a:r>
          </a:p>
          <a:p>
            <a:pPr algn="just">
              <a:spcBef>
                <a:spcPts val="0"/>
              </a:spcBef>
              <a:spcAft>
                <a:spcPts val="0"/>
              </a:spcAft>
              <a:defRPr/>
            </a:pPr>
            <a:endParaRPr lang="en-IE" dirty="0" smtClean="0">
              <a:solidFill>
                <a:srgbClr val="C00000"/>
              </a:solidFill>
              <a:ea typeface="ＭＳ Ｐゴシック"/>
              <a:cs typeface="Calibri" pitchFamily="34" charset="0"/>
            </a:endParaRPr>
          </a:p>
          <a:p>
            <a:pPr marL="342900" indent="-342900" algn="just">
              <a:spcBef>
                <a:spcPts val="0"/>
              </a:spcBef>
              <a:spcAft>
                <a:spcPts val="0"/>
              </a:spcAft>
              <a:buFont typeface="Wingdings" pitchFamily="2" charset="2"/>
              <a:buChar char="Ø"/>
              <a:defRPr/>
            </a:pPr>
            <a:r>
              <a:rPr lang="en-IE" b="1" dirty="0" smtClean="0">
                <a:solidFill>
                  <a:srgbClr val="C00000"/>
                </a:solidFill>
                <a:ea typeface="ＭＳ Ｐゴシック"/>
                <a:cs typeface="Calibri" pitchFamily="34" charset="0"/>
              </a:rPr>
              <a:t>Step 5</a:t>
            </a:r>
            <a:r>
              <a:rPr lang="en-IE" dirty="0" smtClean="0">
                <a:solidFill>
                  <a:srgbClr val="C00000"/>
                </a:solidFill>
                <a:ea typeface="ＭＳ Ｐゴシック"/>
                <a:cs typeface="Calibri" pitchFamily="34" charset="0"/>
              </a:rPr>
              <a:t> - o</a:t>
            </a:r>
            <a:r>
              <a:rPr lang="en-IE" dirty="0" smtClean="0">
                <a:solidFill>
                  <a:srgbClr val="C00000"/>
                </a:solidFill>
                <a:ea typeface="ＭＳ Ｐゴシック"/>
                <a:cs typeface="ＭＳ Ｐゴシック"/>
              </a:rPr>
              <a:t>nce you get back on your feet, make sure to review your finances – </a:t>
            </a:r>
            <a:r>
              <a:rPr lang="en-IE" dirty="0" smtClean="0">
                <a:solidFill>
                  <a:srgbClr val="C00000"/>
                </a:solidFill>
                <a:ea typeface="ＭＳ Ｐゴシック"/>
                <a:cs typeface="Calibri" pitchFamily="34" charset="0"/>
              </a:rPr>
              <a:t>you may be able to increase your payments again which will mean you could pay off debts quicker.  U</a:t>
            </a:r>
            <a:r>
              <a:rPr lang="en-IE" dirty="0" smtClean="0">
                <a:solidFill>
                  <a:srgbClr val="C00000"/>
                </a:solidFill>
                <a:ea typeface="ＭＳ Ｐゴシック"/>
                <a:cs typeface="ＭＳ Ｐゴシック"/>
              </a:rPr>
              <a:t>se our 5-step plan in the first section of the handbook (</a:t>
            </a:r>
            <a:r>
              <a:rPr lang="en-IE" dirty="0" smtClean="0">
                <a:solidFill>
                  <a:srgbClr val="C00000"/>
                </a:solidFill>
                <a:cs typeface="Arial Bold" pitchFamily="34" charset="0"/>
              </a:rPr>
              <a:t>Sorting out</a:t>
            </a:r>
            <a:r>
              <a:rPr lang="en-IE" dirty="0" smtClean="0">
                <a:solidFill>
                  <a:srgbClr val="C00000"/>
                </a:solidFill>
                <a:ea typeface="ＭＳ Ｐゴシック"/>
                <a:cs typeface="ＭＳ Ｐゴシック"/>
              </a:rPr>
              <a:t> your money) to help you.</a:t>
            </a:r>
          </a:p>
          <a:p>
            <a:pPr algn="just">
              <a:spcBef>
                <a:spcPts val="0"/>
              </a:spcBef>
              <a:spcAft>
                <a:spcPts val="0"/>
              </a:spcAft>
              <a:buFont typeface="Wingdings" pitchFamily="2" charset="2"/>
              <a:buNone/>
              <a:defRPr/>
            </a:pPr>
            <a:endParaRPr lang="en-IE" dirty="0" smtClean="0">
              <a:solidFill>
                <a:srgbClr val="C00000"/>
              </a:solidFill>
              <a:ea typeface="ＭＳ Ｐゴシック"/>
              <a:cs typeface="ＭＳ Ｐゴシック"/>
            </a:endParaRPr>
          </a:p>
          <a:p>
            <a:pPr algn="just">
              <a:spcBef>
                <a:spcPts val="0"/>
              </a:spcBef>
              <a:spcAft>
                <a:spcPts val="0"/>
              </a:spcAft>
              <a:buFont typeface="Wingdings" pitchFamily="2" charset="2"/>
              <a:buNone/>
              <a:defRPr/>
            </a:pPr>
            <a:endParaRPr lang="en-IE" dirty="0" smtClean="0">
              <a:solidFill>
                <a:srgbClr val="C00000"/>
              </a:solidFill>
              <a:ea typeface="ＭＳ Ｐゴシック"/>
              <a:cs typeface="ＭＳ Ｐゴシック"/>
            </a:endParaRPr>
          </a:p>
          <a:p>
            <a:pPr marL="355600" algn="just">
              <a:spcBef>
                <a:spcPts val="0"/>
              </a:spcBef>
              <a:spcAft>
                <a:spcPts val="0"/>
              </a:spcAft>
              <a:buFont typeface="Wingdings" pitchFamily="2" charset="2"/>
              <a:buNone/>
              <a:defRPr/>
            </a:pPr>
            <a:r>
              <a:rPr lang="en-IE" b="1" i="1" dirty="0" smtClean="0">
                <a:solidFill>
                  <a:srgbClr val="C00000"/>
                </a:solidFill>
                <a:ea typeface="ＭＳ Ｐゴシック"/>
                <a:cs typeface="ＭＳ Ｐゴシック"/>
              </a:rPr>
              <a:t>Remember - it is always possible to work through these situations – provided you </a:t>
            </a:r>
            <a:r>
              <a:rPr lang="en-IE" b="1" i="1" dirty="0" smtClean="0">
                <a:solidFill>
                  <a:srgbClr val="000000"/>
                </a:solidFill>
                <a:ea typeface="ＭＳ Ｐゴシック"/>
                <a:cs typeface="ＭＳ Ｐゴシック"/>
              </a:rPr>
              <a:t>get the help you need.  There’s a lot more information in your handbooks, which you can look through in your own time.</a:t>
            </a:r>
          </a:p>
          <a:p>
            <a:pPr>
              <a:lnSpc>
                <a:spcPct val="115000"/>
              </a:lnSpc>
              <a:spcAft>
                <a:spcPts val="1000"/>
              </a:spcAft>
              <a:buFont typeface="Symbol" pitchFamily="18" charset="2"/>
              <a:buNone/>
              <a:defRPr/>
            </a:pPr>
            <a:endParaRPr lang="en-IE" altLang="en-US" dirty="0"/>
          </a:p>
        </p:txBody>
      </p:sp>
    </p:spTree>
    <p:extLst>
      <p:ext uri="{BB962C8B-B14F-4D97-AF65-F5344CB8AC3E}">
        <p14:creationId xmlns:p14="http://schemas.microsoft.com/office/powerpoint/2010/main" val="18822098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6" tIns="45743" rIns="91486" bIns="45743"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1A4EF148-7490-4A13-9629-E56422D8DB8F}" type="slidenum">
              <a:rPr lang="en-GB" altLang="en-US"/>
              <a:pPr algn="r" eaLnBrk="1" hangingPunct="1">
                <a:spcBef>
                  <a:spcPct val="0"/>
                </a:spcBef>
              </a:pPr>
              <a:t>29</a:t>
            </a:fld>
            <a:endParaRPr lang="en-GB" altLang="en-US"/>
          </a:p>
        </p:txBody>
      </p:sp>
      <p:sp>
        <p:nvSpPr>
          <p:cNvPr id="56323" name="Rectangle 2"/>
          <p:cNvSpPr>
            <a:spLocks noGrp="1" noRot="1" noChangeAspect="1" noChangeArrowheads="1" noTextEdit="1"/>
          </p:cNvSpPr>
          <p:nvPr>
            <p:ph type="sldImg"/>
          </p:nvPr>
        </p:nvSpPr>
        <p:spPr>
          <a:xfrm>
            <a:off x="123825" y="427038"/>
            <a:ext cx="6616700" cy="3722687"/>
          </a:xfrm>
          <a:ln/>
        </p:spPr>
      </p:sp>
      <p:sp>
        <p:nvSpPr>
          <p:cNvPr id="56324" name="Notes Placeholder 1"/>
          <p:cNvSpPr>
            <a:spLocks noGrp="1"/>
          </p:cNvSpPr>
          <p:nvPr/>
        </p:nvSpPr>
        <p:spPr bwMode="auto">
          <a:xfrm>
            <a:off x="906463" y="4716463"/>
            <a:ext cx="498475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6" tIns="45743" rIns="91486" bIns="45743"/>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endParaRPr lang="en-IE" altLang="en-US"/>
          </a:p>
        </p:txBody>
      </p:sp>
      <p:sp>
        <p:nvSpPr>
          <p:cNvPr id="56325"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 typeface="Wingdings" panose="05000000000000000000" pitchFamily="2" charset="2"/>
              <a:buNone/>
            </a:pPr>
            <a:r>
              <a:rPr lang="en-IE" altLang="en-US" dirty="0" smtClean="0"/>
              <a:t>Now we will take a look at reviewing your mortgage which will be useful if you or anybody you know is struggling with repayments. It is always worthwhile contacting MABS if you are worried about your debts. They can guide you through the steps  you need to take to deal with your debt. If you have a mortgage then it is important that you contact your bank as soon as possible to get support to manage your mortgage debts under the mortgage arrears resolution process. </a:t>
            </a:r>
          </a:p>
          <a:p>
            <a:pPr>
              <a:spcBef>
                <a:spcPct val="0"/>
              </a:spcBef>
              <a:buFont typeface="Wingdings" panose="05000000000000000000" pitchFamily="2" charset="2"/>
              <a:buNone/>
            </a:pPr>
            <a:endParaRPr lang="en-IE" altLang="en-US" dirty="0" smtClean="0">
              <a:cs typeface="Arial" panose="020B0604020202020204" pitchFamily="34" charset="0"/>
            </a:endParaRPr>
          </a:p>
          <a:p>
            <a:pPr>
              <a:spcBef>
                <a:spcPct val="0"/>
              </a:spcBef>
            </a:pPr>
            <a:r>
              <a:rPr lang="en-IE" altLang="en-US" dirty="0" smtClean="0"/>
              <a:t>The Central Banks Code of Conduct on Mortgage arrears sets out the framework that lenders must use when dealing with borrowers in mortgage arrears or in pre-arrears and also outlines the criteria that consumers must follow. It is important that you are aware of the criteria within this Code that you must follow in order to receive the protection that you are entitled to.  For example, it is important to contact your lender as soon as possible (preferably in writing) and it is also vital that you don't ignore communications from your mortgage lender. This framework is called the mortgage arrears resolution process or MARP. This code applies to the mortgage loan of a borrower which is secured by his/her primary residence. Primary residence means a property which is: a) the residential property which the borrower occupies as his/her primary residence in this state or b) a residential property which is the only residential property in this state owned by the borrower.  Under this process your bank must handle all cases sympathetically and positively, with the objective of helping people to meet their mortgage obligations. </a:t>
            </a:r>
          </a:p>
          <a:p>
            <a:pPr>
              <a:spcBef>
                <a:spcPct val="0"/>
              </a:spcBef>
            </a:pPr>
            <a:endParaRPr lang="en-IE" altLang="en-US" dirty="0" smtClean="0"/>
          </a:p>
          <a:p>
            <a:r>
              <a:rPr lang="en-IE" altLang="en-US" dirty="0" smtClean="0"/>
              <a:t>Lenders must have a four stage process for dealing with arrears and pre-arrears customers under the MARP process. </a:t>
            </a:r>
          </a:p>
          <a:p>
            <a:r>
              <a:rPr lang="en-IE" altLang="en-US" dirty="0" smtClean="0"/>
              <a:t>The 4 steps for the MARP are: </a:t>
            </a:r>
            <a:endParaRPr lang="en-IE" altLang="en-US" sz="1100" dirty="0" smtClean="0"/>
          </a:p>
          <a:p>
            <a:pPr lvl="1"/>
            <a:r>
              <a:rPr lang="en-IE" altLang="en-US" dirty="0" smtClean="0"/>
              <a:t>Communication </a:t>
            </a:r>
            <a:endParaRPr lang="en-IE" altLang="en-US" sz="1100" dirty="0" smtClean="0"/>
          </a:p>
          <a:p>
            <a:pPr lvl="1"/>
            <a:r>
              <a:rPr lang="en-IE" altLang="en-US" dirty="0" smtClean="0"/>
              <a:t>Financial information  </a:t>
            </a:r>
            <a:endParaRPr lang="en-IE" altLang="en-US" sz="1100" dirty="0" smtClean="0"/>
          </a:p>
          <a:p>
            <a:pPr lvl="1"/>
            <a:r>
              <a:rPr lang="en-IE" altLang="en-US" dirty="0" smtClean="0"/>
              <a:t>Assessment and</a:t>
            </a:r>
            <a:endParaRPr lang="en-IE" altLang="en-US" sz="1100" dirty="0" smtClean="0"/>
          </a:p>
          <a:p>
            <a:pPr lvl="1"/>
            <a:r>
              <a:rPr lang="en-IE" altLang="en-US" dirty="0" smtClean="0"/>
              <a:t>Resolution </a:t>
            </a:r>
            <a:endParaRPr lang="en-IE" altLang="en-US" sz="1100" dirty="0" smtClean="0"/>
          </a:p>
          <a:p>
            <a:r>
              <a:rPr lang="en-IE" altLang="en-US" dirty="0" smtClean="0"/>
              <a:t>Lenders will also have an Arrears Support Unit (ASU) to assess arrears and pre-arrears cases</a:t>
            </a:r>
            <a:endParaRPr lang="en-IE" altLang="en-US" sz="1100" dirty="0" smtClean="0"/>
          </a:p>
          <a:p>
            <a:r>
              <a:rPr lang="en-IE" altLang="en-US" dirty="0" smtClean="0"/>
              <a:t>An internal Appeals Board to consider appeals from borrowers in relation to ASU </a:t>
            </a:r>
            <a:endParaRPr lang="en-IE" altLang="en-US" sz="1100" dirty="0" smtClean="0"/>
          </a:p>
          <a:p>
            <a:pPr>
              <a:spcBef>
                <a:spcPct val="0"/>
              </a:spcBef>
            </a:pPr>
            <a:endParaRPr lang="en-IE" altLang="en-US" dirty="0" smtClean="0"/>
          </a:p>
          <a:p>
            <a:pPr>
              <a:spcBef>
                <a:spcPct val="0"/>
              </a:spcBef>
            </a:pPr>
            <a:r>
              <a:rPr lang="en-IE" altLang="en-US" dirty="0" smtClean="0"/>
              <a:t>You can get more information on centralbank.ie</a:t>
            </a:r>
          </a:p>
          <a:p>
            <a:pPr marL="0" marR="0" lvl="0" indent="0" algn="l" defTabSz="914400" rtl="0" eaLnBrk="1" fontAlgn="auto" latinLnBrk="0" hangingPunct="1">
              <a:lnSpc>
                <a:spcPct val="100000"/>
              </a:lnSpc>
              <a:spcBef>
                <a:spcPct val="0"/>
              </a:spcBef>
              <a:spcAft>
                <a:spcPts val="0"/>
              </a:spcAft>
              <a:buClrTx/>
              <a:buSzTx/>
              <a:buFontTx/>
              <a:buNone/>
              <a:tabLst/>
              <a:defRPr/>
            </a:pPr>
            <a:r>
              <a:rPr lang="en-IE" altLang="en-US" dirty="0" smtClean="0"/>
              <a:t>If you are concerned about your situation and unsure what to do, there’s some useful information to help you on www.ccpc.ie, in </a:t>
            </a:r>
            <a:r>
              <a:rPr lang="en-IE" altLang="en-US" dirty="0" smtClean="0">
                <a:ea typeface="ＭＳ Ｐゴシック" panose="020B0600070205080204" pitchFamily="34" charset="-128"/>
              </a:rPr>
              <a:t>your handbook and on https://www.mabs.ie/en/abhaile/ and </a:t>
            </a:r>
            <a:r>
              <a:rPr lang="en-IE" altLang="en-US" dirty="0" smtClean="0">
                <a:ea typeface="ＭＳ Ｐゴシック" panose="020B0600070205080204" pitchFamily="34" charset="-128"/>
                <a:hlinkClick r:id="rId3"/>
              </a:rPr>
              <a:t>www.keepingyourhome.ie</a:t>
            </a:r>
            <a:r>
              <a:rPr lang="en-IE" altLang="en-US" dirty="0" smtClean="0">
                <a:ea typeface="ＭＳ Ｐゴシック" panose="020B0600070205080204" pitchFamily="34" charset="-128"/>
              </a:rPr>
              <a:t> </a:t>
            </a:r>
          </a:p>
          <a:p>
            <a:pPr>
              <a:spcBef>
                <a:spcPct val="0"/>
              </a:spcBef>
            </a:pPr>
            <a:endParaRPr lang="en-IE" altLang="en-US" dirty="0" smtClean="0"/>
          </a:p>
          <a:p>
            <a:pPr>
              <a:spcBef>
                <a:spcPct val="0"/>
              </a:spcBef>
            </a:pPr>
            <a:endParaRPr lang="en-IE" altLang="en-US" dirty="0" smtClean="0"/>
          </a:p>
          <a:p>
            <a:r>
              <a:rPr lang="en-IE" altLang="en-US" dirty="0" smtClean="0"/>
              <a:t>I want to also bring your attention to the Personal Insolvency Act 2012 .</a:t>
            </a:r>
          </a:p>
          <a:p>
            <a:r>
              <a:rPr lang="en-IE" altLang="en-US" dirty="0" smtClean="0"/>
              <a:t>This Act introduced a number of debt resolution mechanisms for people who cannot afford to pay their personal debts. These mechanisms offer different solutions to people in different situations based on your income and how much you owe. Details of how to apply for any of the debt solutions can be found on the Insolvency Service of Irelands website backontrack.ie.  </a:t>
            </a:r>
          </a:p>
          <a:p>
            <a:endParaRPr lang="en-IE" altLang="en-US" dirty="0" smtClean="0"/>
          </a:p>
          <a:p>
            <a:r>
              <a:rPr lang="en-IE" altLang="en-US" dirty="0" smtClean="0"/>
              <a:t>The debt resolution mechanisms are;</a:t>
            </a:r>
          </a:p>
          <a:p>
            <a:r>
              <a:rPr lang="en-IE" altLang="en-US" dirty="0" smtClean="0"/>
              <a:t>Debt Relief Notice (DRN)</a:t>
            </a:r>
          </a:p>
          <a:p>
            <a:r>
              <a:rPr lang="en-IE" altLang="en-US" dirty="0" smtClean="0"/>
              <a:t>Debt Settlement Arrangement (DSA)</a:t>
            </a:r>
          </a:p>
          <a:p>
            <a:r>
              <a:rPr lang="en-IE" altLang="en-US" dirty="0" smtClean="0"/>
              <a:t>Personal Insolvency Arrangement (PIA)</a:t>
            </a:r>
          </a:p>
          <a:p>
            <a:r>
              <a:rPr lang="en-IE" altLang="en-US" dirty="0" smtClean="0"/>
              <a:t>Bankruptcy</a:t>
            </a:r>
          </a:p>
          <a:p>
            <a:endParaRPr lang="en-IE" altLang="en-US" dirty="0" smtClean="0"/>
          </a:p>
          <a:p>
            <a:r>
              <a:rPr lang="en-IE" altLang="en-US" dirty="0" smtClean="0"/>
              <a:t>Your application for a Debt Relief Notice should be done through an Approved Personal Insolvency Practitioner and you can get a list of these from the ISI on </a:t>
            </a:r>
            <a:r>
              <a:rPr lang="en-IE" altLang="en-US" dirty="0" smtClean="0">
                <a:hlinkClick r:id="rId4"/>
              </a:rPr>
              <a:t>www.isi.gov.ie</a:t>
            </a:r>
            <a:r>
              <a:rPr lang="en-IE" altLang="en-US" dirty="0" smtClean="0"/>
              <a:t>. You can apply for Bankruptcy yourself but more information is available on the ISI website. The ISI is not your first port of call if you have debts, that would be MABS. Generally if </a:t>
            </a:r>
            <a:r>
              <a:rPr lang="en-US" altLang="en-US" dirty="0" smtClean="0">
                <a:cs typeface="Times New Roman" panose="02020603050405020304" pitchFamily="18" charset="0"/>
              </a:rPr>
              <a:t>you have mortgage arrears MABS would direct you to your bank to engage with them under the MARP process. They have a roll in negotiating with your creditors on your other debts. </a:t>
            </a:r>
            <a:r>
              <a:rPr lang="en-IE" altLang="en-US" dirty="0" smtClean="0"/>
              <a:t> </a:t>
            </a:r>
            <a:r>
              <a:rPr lang="en-US" altLang="en-US" dirty="0" smtClean="0">
                <a:cs typeface="Times New Roman" panose="02020603050405020304" pitchFamily="18" charset="0"/>
              </a:rPr>
              <a:t>To apply for debt resolution from the Insolvency Service of Ireland you should generally be in the MARP process for at least 6 months but you can get information from them at any stage and if you don’t have a mortgage they can help you too.</a:t>
            </a:r>
          </a:p>
          <a:p>
            <a:endParaRPr lang="en-IE" altLang="en-US" dirty="0"/>
          </a:p>
        </p:txBody>
      </p:sp>
    </p:spTree>
    <p:extLst>
      <p:ext uri="{BB962C8B-B14F-4D97-AF65-F5344CB8AC3E}">
        <p14:creationId xmlns:p14="http://schemas.microsoft.com/office/powerpoint/2010/main" val="958755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Rot="1" noChangeAspect="1" noChangeArrowheads="1" noTextEdit="1"/>
          </p:cNvSpPr>
          <p:nvPr>
            <p:ph type="sldImg"/>
          </p:nvPr>
        </p:nvSpPr>
        <p:spPr>
          <a:xfrm>
            <a:off x="50800" y="427038"/>
            <a:ext cx="6616700" cy="3722687"/>
          </a:xfrm>
          <a:ln/>
        </p:spPr>
      </p:sp>
      <p:sp>
        <p:nvSpPr>
          <p:cNvPr id="55299" name="Rectangle 1027"/>
          <p:cNvSpPr>
            <a:spLocks noGrp="1" noChangeArrowheads="1"/>
          </p:cNvSpPr>
          <p:nvPr>
            <p:ph type="body" idx="1"/>
          </p:nvPr>
        </p:nvSpPr>
        <p:spPr>
          <a:xfrm>
            <a:off x="446088" y="4357688"/>
            <a:ext cx="5832475" cy="49276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0"/>
              </a:spcBef>
              <a:defRPr/>
            </a:pPr>
            <a:r>
              <a:rPr lang="en-IE" sz="1200" dirty="0" smtClean="0">
                <a:cs typeface="Times New Roman" pitchFamily="18" charset="0"/>
              </a:rPr>
              <a:t>Lets face it, we could all do with some information on how to make our money go further, and that is what this presentation is all about.</a:t>
            </a:r>
          </a:p>
          <a:p>
            <a:pPr algn="just">
              <a:spcBef>
                <a:spcPts val="0"/>
              </a:spcBef>
              <a:defRPr/>
            </a:pPr>
            <a:r>
              <a:rPr lang="en-IE" sz="1200" dirty="0" smtClean="0">
                <a:cs typeface="Times New Roman" pitchFamily="18" charset="0"/>
              </a:rPr>
              <a:t>Some of the attendees in previous talks told us that they saved up to €1,000 by managing their money better and shopping around.  </a:t>
            </a:r>
          </a:p>
          <a:p>
            <a:pPr algn="just">
              <a:spcBef>
                <a:spcPts val="0"/>
              </a:spcBef>
              <a:defRPr/>
            </a:pPr>
            <a:endParaRPr lang="en-IE" sz="1200" dirty="0" smtClean="0">
              <a:ea typeface="ＭＳ Ｐゴシック"/>
              <a:cs typeface="ＭＳ Ｐゴシック"/>
            </a:endParaRPr>
          </a:p>
          <a:p>
            <a:pPr algn="just">
              <a:spcBef>
                <a:spcPts val="0"/>
              </a:spcBef>
              <a:defRPr/>
            </a:pPr>
            <a:r>
              <a:rPr lang="en-IE" sz="1200" dirty="0" smtClean="0">
                <a:ea typeface="ＭＳ Ｐゴシック" pitchFamily="-110" charset="-128"/>
              </a:rPr>
              <a:t>We’ll be taking a look at six topics </a:t>
            </a:r>
            <a:r>
              <a:rPr lang="en-IE" sz="1200" dirty="0" smtClean="0">
                <a:ea typeface="ＭＳ Ｐゴシック"/>
                <a:cs typeface="ＭＳ Ｐゴシック"/>
              </a:rPr>
              <a:t>and everything we talk about is covered in even more detail in your handbook.  The handbooks are free for you to take away.  </a:t>
            </a:r>
          </a:p>
          <a:p>
            <a:pPr algn="just">
              <a:spcBef>
                <a:spcPts val="0"/>
              </a:spcBef>
              <a:defRPr/>
            </a:pPr>
            <a:endParaRPr lang="en-IE" sz="1200" dirty="0" smtClean="0">
              <a:ea typeface="ＭＳ Ｐゴシック" pitchFamily="-110" charset="-128"/>
            </a:endParaRPr>
          </a:p>
          <a:p>
            <a:pPr marL="228600" indent="-228600" algn="just">
              <a:spcBef>
                <a:spcPts val="0"/>
              </a:spcBef>
              <a:buFontTx/>
              <a:buAutoNum type="arabicPeriod"/>
              <a:defRPr/>
            </a:pPr>
            <a:r>
              <a:rPr lang="en-IE" sz="1200" dirty="0" smtClean="0">
                <a:ea typeface="ＭＳ Ｐゴシック" pitchFamily="-110" charset="-128"/>
              </a:rPr>
              <a:t>In the first section ‘</a:t>
            </a:r>
            <a:r>
              <a:rPr lang="en-IE" sz="1200" dirty="0" smtClean="0">
                <a:cs typeface="Arial Bold" pitchFamily="34" charset="0"/>
              </a:rPr>
              <a:t>Sorting out</a:t>
            </a:r>
            <a:r>
              <a:rPr lang="en-IE" sz="1200" dirty="0" smtClean="0">
                <a:ea typeface="ＭＳ Ｐゴシック" pitchFamily="-110" charset="-128"/>
              </a:rPr>
              <a:t> your money’, we’ll be looking at s</a:t>
            </a:r>
            <a:r>
              <a:rPr lang="en-US" sz="1200" dirty="0" smtClean="0">
                <a:ea typeface="ＭＳ Ｐゴシック"/>
                <a:cs typeface="ＭＳ Ｐゴシック"/>
              </a:rPr>
              <a:t>pending diaries, budgets and money saving tips</a:t>
            </a:r>
          </a:p>
          <a:p>
            <a:pPr marL="228600" indent="-228600" algn="just">
              <a:spcBef>
                <a:spcPts val="0"/>
              </a:spcBef>
              <a:buFontTx/>
              <a:buAutoNum type="arabicPeriod"/>
              <a:defRPr/>
            </a:pPr>
            <a:r>
              <a:rPr lang="en-IE" sz="1200" dirty="0" smtClean="0">
                <a:ea typeface="ＭＳ Ｐゴシック" pitchFamily="-110" charset="-128"/>
              </a:rPr>
              <a:t>The second section ‘Saving and investing’ takes a look at the options available, where money can be made or lost and some of the scams that are around</a:t>
            </a:r>
          </a:p>
          <a:p>
            <a:pPr marL="228600" indent="-228600" algn="just">
              <a:spcBef>
                <a:spcPts val="0"/>
              </a:spcBef>
              <a:buFontTx/>
              <a:buAutoNum type="arabicPeriod"/>
              <a:defRPr/>
            </a:pPr>
            <a:r>
              <a:rPr lang="en-IE" sz="1200" dirty="0" smtClean="0">
                <a:ea typeface="ＭＳ Ｐゴシック" pitchFamily="-110" charset="-128"/>
              </a:rPr>
              <a:t>The ‘Insurance’ section is about making sure you have the right cover and the best deal for you</a:t>
            </a:r>
          </a:p>
          <a:p>
            <a:pPr marL="228600" indent="-228600" algn="just">
              <a:spcBef>
                <a:spcPts val="0"/>
              </a:spcBef>
              <a:buFontTx/>
              <a:buAutoNum type="arabicPeriod"/>
              <a:defRPr/>
            </a:pPr>
            <a:r>
              <a:rPr lang="en-IE" sz="1200" dirty="0" smtClean="0">
                <a:ea typeface="ＭＳ Ｐゴシック" pitchFamily="-110" charset="-128"/>
              </a:rPr>
              <a:t>In ‘Borrowing money’, we’ll look at some things to consider before borrowing and the cost of borrowing</a:t>
            </a:r>
          </a:p>
          <a:p>
            <a:pPr marL="228600" indent="-228600" algn="just">
              <a:spcBef>
                <a:spcPts val="0"/>
              </a:spcBef>
              <a:buFontTx/>
              <a:buAutoNum type="arabicPeriod"/>
              <a:defRPr/>
            </a:pPr>
            <a:r>
              <a:rPr lang="en-IE" sz="1200" dirty="0" smtClean="0">
                <a:ea typeface="ＭＳ Ｐゴシック" pitchFamily="-110" charset="-128"/>
              </a:rPr>
              <a:t>‘Dealing with Debt’, has a helpful 5-step plan on what to do </a:t>
            </a:r>
            <a:r>
              <a:rPr lang="en-US" sz="1200" dirty="0" smtClean="0">
                <a:ea typeface="ＭＳ Ｐゴシック"/>
                <a:cs typeface="ＭＳ Ｐゴシック"/>
              </a:rPr>
              <a:t>if things go wrong</a:t>
            </a:r>
          </a:p>
          <a:p>
            <a:pPr marL="228600" indent="-228600" algn="just">
              <a:spcBef>
                <a:spcPts val="0"/>
              </a:spcBef>
              <a:buFontTx/>
              <a:buAutoNum type="arabicPeriod"/>
              <a:defRPr/>
            </a:pPr>
            <a:r>
              <a:rPr lang="en-IE" sz="1200" dirty="0" smtClean="0">
                <a:ea typeface="ＭＳ Ｐゴシック" pitchFamily="-110" charset="-128"/>
              </a:rPr>
              <a:t>In the ‘Planning for later life’ section, we’ll take a look at your pension and the choices you need to make.</a:t>
            </a:r>
          </a:p>
          <a:p>
            <a:pPr algn="just">
              <a:spcBef>
                <a:spcPts val="0"/>
              </a:spcBef>
              <a:defRPr/>
            </a:pPr>
            <a:endParaRPr lang="en-IE" sz="1200" dirty="0" smtClean="0">
              <a:ea typeface="ＭＳ Ｐゴシック"/>
            </a:endParaRPr>
          </a:p>
          <a:p>
            <a:pPr algn="just">
              <a:spcBef>
                <a:spcPts val="0"/>
              </a:spcBef>
              <a:defRPr/>
            </a:pPr>
            <a:r>
              <a:rPr lang="en-IE" sz="1200" dirty="0" smtClean="0">
                <a:ea typeface="ＭＳ Ｐゴシック"/>
                <a:cs typeface="ＭＳ Ｐゴシック"/>
              </a:rPr>
              <a:t>Throughout todays talk, I’m going to refer to your handbooks and our website (</a:t>
            </a:r>
            <a:r>
              <a:rPr lang="en-IE" sz="1200" dirty="0" smtClean="0">
                <a:ea typeface="ＭＳ Ｐゴシック"/>
                <a:cs typeface="ＭＳ Ｐゴシック"/>
                <a:hlinkClick r:id="rId3"/>
              </a:rPr>
              <a:t>www.ccpc.ie.ie</a:t>
            </a:r>
            <a:r>
              <a:rPr lang="en-IE" sz="1200" dirty="0" smtClean="0">
                <a:ea typeface="ＭＳ Ｐゴシック"/>
                <a:cs typeface="ＭＳ Ｐゴシック"/>
              </a:rPr>
              <a:t>).  </a:t>
            </a:r>
          </a:p>
          <a:p>
            <a:pPr algn="just">
              <a:spcBef>
                <a:spcPts val="0"/>
              </a:spcBef>
              <a:defRPr/>
            </a:pPr>
            <a:endParaRPr lang="en-IE" sz="1200" dirty="0" smtClean="0">
              <a:ea typeface="ＭＳ Ｐゴシック"/>
              <a:cs typeface="ＭＳ Ｐゴシック"/>
            </a:endParaRPr>
          </a:p>
          <a:p>
            <a:pPr algn="just">
              <a:spcBef>
                <a:spcPts val="0"/>
              </a:spcBef>
              <a:defRPr/>
            </a:pPr>
            <a:r>
              <a:rPr lang="en-IE" sz="1200" dirty="0" smtClean="0">
                <a:ea typeface="ＭＳ Ｐゴシック"/>
                <a:cs typeface="ＭＳ Ｐゴシック"/>
              </a:rPr>
              <a:t>Feel free to stop me if you have any questions over the next 45 minutes or if there’s something you’d like explained further. We’ll also have time for questions at the end. </a:t>
            </a:r>
          </a:p>
          <a:p>
            <a:pPr algn="just">
              <a:spcBef>
                <a:spcPts val="0"/>
              </a:spcBef>
              <a:defRPr/>
            </a:pPr>
            <a:endParaRPr lang="en-IE" sz="1200" kern="1200" dirty="0" smtClean="0">
              <a:solidFill>
                <a:schemeClr val="tx1"/>
              </a:solidFill>
              <a:latin typeface="+mn-lt"/>
              <a:ea typeface="ＭＳ Ｐゴシック"/>
              <a:cs typeface="ＭＳ Ｐゴシック"/>
            </a:endParaRPr>
          </a:p>
          <a:p>
            <a:pPr algn="just">
              <a:spcBef>
                <a:spcPts val="0"/>
              </a:spcBef>
              <a:defRPr/>
            </a:pPr>
            <a:endParaRPr lang="en-IE" dirty="0"/>
          </a:p>
        </p:txBody>
      </p:sp>
    </p:spTree>
    <p:extLst>
      <p:ext uri="{BB962C8B-B14F-4D97-AF65-F5344CB8AC3E}">
        <p14:creationId xmlns:p14="http://schemas.microsoft.com/office/powerpoint/2010/main" val="17626681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6" tIns="45743" rIns="91486" bIns="45743"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B21C0A1E-3324-49B9-B84A-886A3BD61EA6}" type="slidenum">
              <a:rPr lang="en-GB" altLang="en-US"/>
              <a:pPr algn="r" eaLnBrk="1" hangingPunct="1">
                <a:spcBef>
                  <a:spcPct val="0"/>
                </a:spcBef>
              </a:pPr>
              <a:t>30</a:t>
            </a:fld>
            <a:endParaRPr lang="en-GB" altLang="en-US"/>
          </a:p>
        </p:txBody>
      </p:sp>
      <p:sp>
        <p:nvSpPr>
          <p:cNvPr id="58371"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446088" y="4716463"/>
            <a:ext cx="5976937" cy="44672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0"/>
              </a:spcBef>
              <a:spcAft>
                <a:spcPts val="1200"/>
              </a:spcAft>
              <a:buFont typeface="Arial" pitchFamily="34" charset="0"/>
              <a:buNone/>
              <a:defRPr/>
            </a:pPr>
            <a:r>
              <a:rPr lang="en-US" sz="1200" dirty="0" smtClean="0">
                <a:solidFill>
                  <a:srgbClr val="000000"/>
                </a:solidFill>
                <a:cs typeface="Arial" pitchFamily="34" charset="0"/>
              </a:rPr>
              <a:t>For more information:</a:t>
            </a:r>
          </a:p>
          <a:p>
            <a:pPr marL="457200" indent="-457200" algn="just">
              <a:spcBef>
                <a:spcPts val="0"/>
              </a:spcBef>
              <a:spcAft>
                <a:spcPts val="1200"/>
              </a:spcAft>
              <a:buFont typeface="Arial" pitchFamily="34" charset="0"/>
              <a:buChar char="•"/>
              <a:defRPr/>
            </a:pPr>
            <a:r>
              <a:rPr lang="en-US" sz="1200" dirty="0" smtClean="0">
                <a:solidFill>
                  <a:srgbClr val="000000"/>
                </a:solidFill>
                <a:cs typeface="Arial" pitchFamily="34" charset="0"/>
              </a:rPr>
              <a:t>Contact your HR department (</a:t>
            </a:r>
            <a:r>
              <a:rPr lang="en-US" sz="1200" b="1" i="1" u="sng" dirty="0" smtClean="0">
                <a:solidFill>
                  <a:srgbClr val="000000"/>
                </a:solidFill>
                <a:cs typeface="Arial" pitchFamily="34" charset="0"/>
              </a:rPr>
              <a:t>Note to Presenter </a:t>
            </a:r>
            <a:r>
              <a:rPr lang="en-US" sz="1200" b="1" i="1" dirty="0" smtClean="0">
                <a:solidFill>
                  <a:srgbClr val="000000"/>
                </a:solidFill>
                <a:cs typeface="Arial" pitchFamily="34" charset="0"/>
              </a:rPr>
              <a:t>– It would be great if you ask for a contact name that attendees should contact in their own company).</a:t>
            </a:r>
          </a:p>
          <a:p>
            <a:pPr marL="457200" indent="-457200" algn="just">
              <a:spcBef>
                <a:spcPts val="0"/>
              </a:spcBef>
              <a:spcAft>
                <a:spcPts val="1200"/>
              </a:spcAft>
              <a:buFont typeface="Arial" pitchFamily="34" charset="0"/>
              <a:buChar char="•"/>
              <a:defRPr/>
            </a:pPr>
            <a:r>
              <a:rPr lang="en-US" sz="1200" dirty="0" smtClean="0">
                <a:solidFill>
                  <a:srgbClr val="000000"/>
                </a:solidFill>
                <a:cs typeface="Arial" pitchFamily="34" charset="0"/>
              </a:rPr>
              <a:t>Check out </a:t>
            </a:r>
            <a:r>
              <a:rPr lang="en-US" sz="1200" dirty="0" smtClean="0">
                <a:solidFill>
                  <a:srgbClr val="000000"/>
                </a:solidFill>
                <a:cs typeface="Arial" pitchFamily="34" charset="0"/>
                <a:hlinkClick r:id="rId3"/>
              </a:rPr>
              <a:t>www.ccpc.ie</a:t>
            </a:r>
            <a:r>
              <a:rPr lang="en-US" sz="1200" dirty="0" smtClean="0">
                <a:solidFill>
                  <a:srgbClr val="000000"/>
                </a:solidFill>
                <a:cs typeface="Arial" pitchFamily="34" charset="0"/>
              </a:rPr>
              <a:t> and </a:t>
            </a:r>
            <a:r>
              <a:rPr lang="en-US" sz="1200" dirty="0" smtClean="0">
                <a:solidFill>
                  <a:srgbClr val="000000"/>
                </a:solidFill>
                <a:cs typeface="Arial" pitchFamily="34" charset="0"/>
                <a:hlinkClick r:id="rId4"/>
              </a:rPr>
              <a:t>www.pensionsauthority.ie</a:t>
            </a:r>
            <a:r>
              <a:rPr lang="en-US" sz="1200" dirty="0" smtClean="0">
                <a:solidFill>
                  <a:srgbClr val="000000"/>
                </a:solidFill>
                <a:cs typeface="Arial" pitchFamily="34" charset="0"/>
              </a:rPr>
              <a:t> </a:t>
            </a:r>
          </a:p>
          <a:p>
            <a:pPr marL="457200" indent="-457200" algn="just">
              <a:spcBef>
                <a:spcPts val="0"/>
              </a:spcBef>
              <a:spcAft>
                <a:spcPts val="1200"/>
              </a:spcAft>
              <a:buFont typeface="Arial" pitchFamily="34" charset="0"/>
              <a:buChar char="•"/>
              <a:defRPr/>
            </a:pPr>
            <a:r>
              <a:rPr lang="en-US" sz="1200" dirty="0" smtClean="0">
                <a:solidFill>
                  <a:srgbClr val="000000"/>
                </a:solidFill>
                <a:cs typeface="Arial" pitchFamily="34" charset="0"/>
              </a:rPr>
              <a:t>Call our Consumer </a:t>
            </a:r>
            <a:r>
              <a:rPr lang="en-US" sz="1200" dirty="0" smtClean="0">
                <a:cs typeface="Arial" pitchFamily="34" charset="0"/>
              </a:rPr>
              <a:t>Helpline - </a:t>
            </a:r>
            <a:r>
              <a:rPr lang="fi-FI" sz="1200" dirty="0" smtClean="0">
                <a:cs typeface="Arial" pitchFamily="34" charset="0"/>
              </a:rPr>
              <a:t>1890 432 432</a:t>
            </a:r>
            <a:endParaRPr lang="en-US" sz="1200" dirty="0" smtClean="0">
              <a:cs typeface="Arial" pitchFamily="34" charset="0"/>
            </a:endParaRPr>
          </a:p>
          <a:p>
            <a:pPr marL="457200" indent="-457200" algn="just">
              <a:spcBef>
                <a:spcPts val="0"/>
              </a:spcBef>
              <a:spcAft>
                <a:spcPts val="1200"/>
              </a:spcAft>
              <a:buFont typeface="Arial" pitchFamily="34" charset="0"/>
              <a:buChar char="•"/>
              <a:defRPr/>
            </a:pPr>
            <a:r>
              <a:rPr lang="en-US" sz="1200" dirty="0" smtClean="0">
                <a:solidFill>
                  <a:srgbClr val="000000"/>
                </a:solidFill>
                <a:cs typeface="Arial" pitchFamily="34" charset="0"/>
              </a:rPr>
              <a:t>Get advice if you need it – there is a r</a:t>
            </a:r>
            <a:r>
              <a:rPr lang="en-US" sz="1050" dirty="0" smtClean="0">
                <a:solidFill>
                  <a:srgbClr val="000000"/>
                </a:solidFill>
                <a:cs typeface="Arial" pitchFamily="34" charset="0"/>
              </a:rPr>
              <a:t>egister of </a:t>
            </a:r>
            <a:r>
              <a:rPr lang="en-US" sz="1050" dirty="0" err="1" smtClean="0">
                <a:solidFill>
                  <a:srgbClr val="000000"/>
                </a:solidFill>
                <a:cs typeface="Arial" pitchFamily="34" charset="0"/>
              </a:rPr>
              <a:t>authorised</a:t>
            </a:r>
            <a:r>
              <a:rPr lang="en-US" sz="1050" dirty="0" smtClean="0">
                <a:solidFill>
                  <a:srgbClr val="000000"/>
                </a:solidFill>
                <a:cs typeface="Arial" pitchFamily="34" charset="0"/>
              </a:rPr>
              <a:t> financial advisors on </a:t>
            </a:r>
            <a:r>
              <a:rPr lang="en-US" sz="1050" dirty="0" smtClean="0">
                <a:solidFill>
                  <a:srgbClr val="000000"/>
                </a:solidFill>
                <a:cs typeface="Arial" pitchFamily="34" charset="0"/>
                <a:hlinkClick r:id="rId5"/>
              </a:rPr>
              <a:t>www.centralbank.ie</a:t>
            </a:r>
            <a:endParaRPr lang="en-US" sz="1050" dirty="0" smtClean="0">
              <a:solidFill>
                <a:srgbClr val="000000"/>
              </a:solidFill>
              <a:cs typeface="Arial" pitchFamily="34" charset="0"/>
            </a:endParaRPr>
          </a:p>
          <a:p>
            <a:pPr>
              <a:lnSpc>
                <a:spcPct val="115000"/>
              </a:lnSpc>
              <a:spcAft>
                <a:spcPts val="1000"/>
              </a:spcAft>
              <a:buFont typeface="Wingdings" pitchFamily="2" charset="2"/>
              <a:buNone/>
              <a:defRPr/>
            </a:pPr>
            <a:endParaRPr lang="en-IE" altLang="en-US" dirty="0"/>
          </a:p>
        </p:txBody>
      </p:sp>
    </p:spTree>
    <p:extLst>
      <p:ext uri="{BB962C8B-B14F-4D97-AF65-F5344CB8AC3E}">
        <p14:creationId xmlns:p14="http://schemas.microsoft.com/office/powerpoint/2010/main" val="1290711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26"/>
          <p:cNvSpPr>
            <a:spLocks noGrp="1" noRot="1" noChangeAspect="1" noChangeArrowheads="1" noTextEdit="1"/>
          </p:cNvSpPr>
          <p:nvPr>
            <p:ph type="sldImg"/>
          </p:nvPr>
        </p:nvSpPr>
        <p:spPr>
          <a:xfrm>
            <a:off x="50800" y="427038"/>
            <a:ext cx="6616700" cy="3722687"/>
          </a:xfrm>
          <a:ln/>
        </p:spPr>
      </p:sp>
      <p:sp>
        <p:nvSpPr>
          <p:cNvPr id="60419" name="Rectangle 1027"/>
          <p:cNvSpPr>
            <a:spLocks noGrp="1" noChangeArrowheads="1"/>
          </p:cNvSpPr>
          <p:nvPr>
            <p:ph type="body" idx="1"/>
          </p:nvPr>
        </p:nvSpPr>
        <p:spPr>
          <a:xfrm>
            <a:off x="446088" y="4357688"/>
            <a:ext cx="5832475" cy="4927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0"/>
              </a:spcBef>
            </a:pPr>
            <a:r>
              <a:rPr lang="en-IE" altLang="en-US" sz="1200" dirty="0" smtClean="0"/>
              <a:t>So, we’ve come to the end of our talk now…the 6 topics we looked at are up on the screen.  Some key things to take away from todays talk - Make a budget, shop around for </a:t>
            </a:r>
            <a:r>
              <a:rPr lang="en-IE" altLang="en-US" sz="1200" u="sng" dirty="0" smtClean="0"/>
              <a:t>everything</a:t>
            </a:r>
            <a:r>
              <a:rPr lang="en-IE" altLang="en-US" sz="1200" dirty="0" smtClean="0"/>
              <a:t>, share your money saving tips and any scams you hear of.  And if you or anyone you know is having difficulties with debt, don’t forget there’s help out there.</a:t>
            </a:r>
          </a:p>
          <a:p>
            <a:pPr algn="just">
              <a:spcBef>
                <a:spcPct val="0"/>
              </a:spcBef>
            </a:pPr>
            <a:endParaRPr lang="en-IE" altLang="en-US" sz="1200" dirty="0" smtClean="0"/>
          </a:p>
          <a:p>
            <a:pPr algn="just">
              <a:spcBef>
                <a:spcPct val="0"/>
              </a:spcBef>
            </a:pPr>
            <a:endParaRPr lang="en-IE" altLang="en-US" sz="1200" dirty="0" smtClean="0"/>
          </a:p>
          <a:p>
            <a:pPr algn="just">
              <a:spcBef>
                <a:spcPct val="0"/>
              </a:spcBef>
            </a:pPr>
            <a:r>
              <a:rPr lang="en-US" altLang="en-US" sz="1200" dirty="0" smtClean="0"/>
              <a:t>I’ll be here for a few minutes if have any </a:t>
            </a:r>
            <a:r>
              <a:rPr lang="en-US" altLang="en-US" sz="1200" b="1" dirty="0" smtClean="0"/>
              <a:t>questions</a:t>
            </a:r>
            <a:r>
              <a:rPr lang="en-US" altLang="en-US" sz="1200" dirty="0" smtClean="0"/>
              <a:t> you would like to ask.  You can also call the our helpline who will be happy to help – the number is on the back of your handbooks.  </a:t>
            </a:r>
          </a:p>
          <a:p>
            <a:pPr algn="just">
              <a:spcBef>
                <a:spcPct val="0"/>
              </a:spcBef>
            </a:pPr>
            <a:endParaRPr lang="en-US" altLang="en-US" sz="1200" dirty="0" smtClean="0"/>
          </a:p>
          <a:p>
            <a:pPr algn="just">
              <a:spcBef>
                <a:spcPct val="0"/>
              </a:spcBef>
            </a:pPr>
            <a:r>
              <a:rPr lang="en-US" altLang="en-US" sz="1200" b="1" dirty="0" smtClean="0"/>
              <a:t>Thank you!</a:t>
            </a:r>
            <a:endParaRPr lang="en-IE" altLang="en-US" sz="1200" b="1" dirty="0" smtClean="0"/>
          </a:p>
          <a:p>
            <a:pPr algn="just">
              <a:spcBef>
                <a:spcPct val="0"/>
              </a:spcBef>
            </a:pPr>
            <a:endParaRPr lang="en-IE" altLang="en-US" dirty="0"/>
          </a:p>
        </p:txBody>
      </p:sp>
    </p:spTree>
    <p:extLst>
      <p:ext uri="{BB962C8B-B14F-4D97-AF65-F5344CB8AC3E}">
        <p14:creationId xmlns:p14="http://schemas.microsoft.com/office/powerpoint/2010/main" val="35009008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26"/>
          <p:cNvSpPr>
            <a:spLocks noGrp="1" noRot="1" noChangeAspect="1" noChangeArrowheads="1" noTextEdit="1"/>
          </p:cNvSpPr>
          <p:nvPr>
            <p:ph type="sldImg"/>
          </p:nvPr>
        </p:nvSpPr>
        <p:spPr>
          <a:xfrm>
            <a:off x="-233363" y="463550"/>
            <a:ext cx="7185026" cy="4041775"/>
          </a:xfrm>
          <a:ln/>
        </p:spPr>
      </p:sp>
      <p:sp>
        <p:nvSpPr>
          <p:cNvPr id="74755" name="Notes Placeholder 1"/>
          <p:cNvSpPr>
            <a:spLocks noGrp="1"/>
          </p:cNvSpPr>
          <p:nvPr/>
        </p:nvSpPr>
        <p:spPr bwMode="auto">
          <a:xfrm>
            <a:off x="906463" y="5120147"/>
            <a:ext cx="4984750" cy="484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7" tIns="45738" rIns="91477" bIns="45738"/>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endParaRPr lang="en-IE" altLang="en-US"/>
          </a:p>
        </p:txBody>
      </p:sp>
      <p:sp>
        <p:nvSpPr>
          <p:cNvPr id="7475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0"/>
              </a:spcBef>
            </a:pPr>
            <a:endParaRPr lang="en-IE" altLang="en-US" dirty="0" smtClean="0">
              <a:ea typeface="ＭＳ Ｐゴシック" panose="020B0600070205080204" pitchFamily="34" charset="-128"/>
            </a:endParaRPr>
          </a:p>
          <a:p>
            <a:pPr algn="just">
              <a:spcBef>
                <a:spcPct val="0"/>
              </a:spcBef>
            </a:pPr>
            <a:endParaRPr lang="en-IE" altLang="en-US" dirty="0" smtClean="0">
              <a:ea typeface="ＭＳ Ｐゴシック" panose="020B0600070205080204" pitchFamily="34" charset="-128"/>
            </a:endParaRPr>
          </a:p>
          <a:p>
            <a:pPr algn="just">
              <a:spcBef>
                <a:spcPct val="0"/>
              </a:spcBef>
            </a:pPr>
            <a:r>
              <a:rPr lang="en-IE" altLang="en-US" b="1" u="sng" dirty="0" smtClean="0">
                <a:ea typeface="ＭＳ Ｐゴシック" panose="020B0600070205080204" pitchFamily="34" charset="-128"/>
              </a:rPr>
              <a:t>Evaluation Form</a:t>
            </a:r>
            <a:r>
              <a:rPr lang="en-IE" altLang="en-US" dirty="0" smtClean="0">
                <a:ea typeface="ＭＳ Ｐゴシック" panose="020B0600070205080204" pitchFamily="34" charset="-128"/>
              </a:rPr>
              <a:t> – Thank you for listening to me for the last hour, We</a:t>
            </a:r>
            <a:r>
              <a:rPr lang="en-IE" altLang="en-US" baseline="0" dirty="0" smtClean="0">
                <a:ea typeface="ＭＳ Ｐゴシック" panose="020B0600070205080204" pitchFamily="34" charset="-128"/>
              </a:rPr>
              <a:t> value your feedback and would like you to complete a short online survey. By completing the survey you will be entered into a draw for a €100 one 4 all voucher. Simply email financialeducation@ccpc.ie and explain that you recently attended a presentation and you would like to complete the survey.</a:t>
            </a:r>
            <a:endParaRPr lang="en-IE" altLang="en-US" dirty="0" smtClean="0">
              <a:ea typeface="ＭＳ Ｐゴシック" panose="020B0600070205080204" pitchFamily="34" charset="-128"/>
            </a:endParaRPr>
          </a:p>
          <a:p>
            <a:pPr algn="just">
              <a:spcBef>
                <a:spcPct val="0"/>
              </a:spcBef>
            </a:pPr>
            <a:endParaRPr lang="en-IE" altLang="en-US" dirty="0" smtClean="0">
              <a:ea typeface="ＭＳ Ｐゴシック" panose="020B0600070205080204" pitchFamily="34" charset="-128"/>
            </a:endParaRPr>
          </a:p>
          <a:p>
            <a:endParaRPr lang="en-IE" altLang="en-US" dirty="0" smtClean="0">
              <a:ea typeface="ＭＳ Ｐゴシック" panose="020B0600070205080204" pitchFamily="34" charset="-128"/>
            </a:endParaRPr>
          </a:p>
        </p:txBody>
      </p:sp>
    </p:spTree>
    <p:extLst>
      <p:ext uri="{BB962C8B-B14F-4D97-AF65-F5344CB8AC3E}">
        <p14:creationId xmlns:p14="http://schemas.microsoft.com/office/powerpoint/2010/main" val="14678286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26"/>
          <p:cNvSpPr>
            <a:spLocks noGrp="1" noRot="1" noChangeAspect="1" noChangeArrowheads="1" noTextEdit="1"/>
          </p:cNvSpPr>
          <p:nvPr>
            <p:ph type="sldImg"/>
          </p:nvPr>
        </p:nvSpPr>
        <p:spPr>
          <a:xfrm>
            <a:off x="-233363" y="463550"/>
            <a:ext cx="7185026" cy="4041775"/>
          </a:xfrm>
          <a:ln/>
        </p:spPr>
      </p:sp>
      <p:sp>
        <p:nvSpPr>
          <p:cNvPr id="74755" name="Notes Placeholder 1"/>
          <p:cNvSpPr>
            <a:spLocks noGrp="1"/>
          </p:cNvSpPr>
          <p:nvPr/>
        </p:nvSpPr>
        <p:spPr bwMode="auto">
          <a:xfrm>
            <a:off x="906463" y="5120147"/>
            <a:ext cx="4984750" cy="484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7" tIns="45738" rIns="91477" bIns="45738"/>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endParaRPr lang="en-IE" altLang="en-US"/>
          </a:p>
        </p:txBody>
      </p:sp>
      <p:sp>
        <p:nvSpPr>
          <p:cNvPr id="7475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0"/>
              </a:spcBef>
            </a:pPr>
            <a:endParaRPr lang="en-IE" altLang="en-US" dirty="0" smtClean="0">
              <a:ea typeface="ＭＳ Ｐゴシック" panose="020B0600070205080204" pitchFamily="34" charset="-128"/>
            </a:endParaRPr>
          </a:p>
          <a:p>
            <a:pPr algn="just">
              <a:spcBef>
                <a:spcPct val="0"/>
              </a:spcBef>
            </a:pPr>
            <a:endParaRPr lang="en-IE" altLang="en-US" dirty="0" smtClean="0">
              <a:ea typeface="ＭＳ Ｐゴシック" panose="020B0600070205080204" pitchFamily="34" charset="-128"/>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lang="en-IE" altLang="en-US" b="1" u="sng" dirty="0" smtClean="0">
                <a:ea typeface="ＭＳ Ｐゴシック" panose="020B0600070205080204" pitchFamily="34" charset="-128"/>
              </a:rPr>
              <a:t>Evaluation Form</a:t>
            </a:r>
            <a:r>
              <a:rPr lang="en-IE" altLang="en-US" dirty="0" smtClean="0">
                <a:ea typeface="ＭＳ Ｐゴシック" panose="020B0600070205080204" pitchFamily="34" charset="-128"/>
              </a:rPr>
              <a:t> – Thank you for listening to me for the last hour.</a:t>
            </a:r>
            <a:r>
              <a:rPr lang="en-IE" altLang="en-US" baseline="0" dirty="0" smtClean="0">
                <a:ea typeface="ＭＳ Ｐゴシック" panose="020B0600070205080204" pitchFamily="34" charset="-128"/>
              </a:rPr>
              <a:t> </a:t>
            </a:r>
            <a:r>
              <a:rPr lang="en-IE" altLang="en-US" dirty="0" smtClean="0">
                <a:ea typeface="ＭＳ Ｐゴシック" panose="020B0600070205080204" pitchFamily="34" charset="-128"/>
              </a:rPr>
              <a:t>We</a:t>
            </a:r>
            <a:r>
              <a:rPr lang="en-IE" altLang="en-US" baseline="0" dirty="0" smtClean="0">
                <a:ea typeface="ＭＳ Ｐゴシック" panose="020B0600070205080204" pitchFamily="34" charset="-128"/>
              </a:rPr>
              <a:t> value your feedback and would like you to complete a short online survey. By completing the survey you will be entered into a draw for a €100 one 4 all voucher. Simply follow the steps on screen and locate the relevant survey to be entered into the draw. Make sure you fill out the survey for attendees and </a:t>
            </a:r>
            <a:r>
              <a:rPr lang="en-IE" altLang="en-US" baseline="0" smtClean="0">
                <a:ea typeface="ＭＳ Ｐゴシック" panose="020B0600070205080204" pitchFamily="34" charset="-128"/>
              </a:rPr>
              <a:t>not organisers. </a:t>
            </a:r>
            <a:endParaRPr lang="en-IE" altLang="en-US" dirty="0" smtClean="0">
              <a:ea typeface="ＭＳ Ｐゴシック" panose="020B0600070205080204" pitchFamily="34" charset="-128"/>
            </a:endParaRPr>
          </a:p>
        </p:txBody>
      </p:sp>
    </p:spTree>
    <p:extLst>
      <p:ext uri="{BB962C8B-B14F-4D97-AF65-F5344CB8AC3E}">
        <p14:creationId xmlns:p14="http://schemas.microsoft.com/office/powerpoint/2010/main" val="1220371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E" altLang="en-US" dirty="0" smtClean="0"/>
              <a:t>We hope you have found the talk useful today- we do look for feedback and we will arrange for a link to an online form circulated to everybody in attendance, we do a regular draw for everybody who completes the online feedback form for a €100 one for all voucher so best of luck with that</a:t>
            </a:r>
          </a:p>
          <a:p>
            <a:endParaRPr lang="en-IE" altLang="en-US" dirty="0" smtClean="0"/>
          </a:p>
          <a:p>
            <a:r>
              <a:rPr lang="en-IE" altLang="en-US" dirty="0" smtClean="0"/>
              <a:t>Finally I just want thank you so much for your attention – I wish you all a very long and happy retirement.</a:t>
            </a:r>
          </a:p>
          <a:p>
            <a:endParaRPr lang="en-IE" altLang="en-US" dirty="0"/>
          </a:p>
        </p:txBody>
      </p:sp>
    </p:spTree>
    <p:extLst>
      <p:ext uri="{BB962C8B-B14F-4D97-AF65-F5344CB8AC3E}">
        <p14:creationId xmlns:p14="http://schemas.microsoft.com/office/powerpoint/2010/main" val="3506151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Rot="1" noChangeAspect="1" noChangeArrowheads="1" noTextEdit="1"/>
          </p:cNvSpPr>
          <p:nvPr>
            <p:ph type="sldImg"/>
          </p:nvPr>
        </p:nvSpPr>
        <p:spPr>
          <a:ln/>
        </p:spPr>
      </p:sp>
      <p:sp>
        <p:nvSpPr>
          <p:cNvPr id="56323" name="Rectangle 1027"/>
          <p:cNvSpPr>
            <a:spLocks noGrp="1" noChangeArrowheads="1"/>
          </p:cNvSpPr>
          <p:nvPr>
            <p:ph type="body" idx="1"/>
          </p:nvPr>
        </p:nvSpPr>
        <p:spPr>
          <a:xfrm>
            <a:off x="446088" y="4716463"/>
            <a:ext cx="5832475" cy="44672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defRPr/>
            </a:pPr>
            <a:r>
              <a:rPr lang="en-IE" dirty="0" smtClean="0">
                <a:ea typeface="ＭＳ Ｐゴシック"/>
                <a:cs typeface="ＭＳ Ｐゴシック"/>
              </a:rPr>
              <a:t>The first topic is ‘Sorting out your money’ – it’s the pink section in your handbooks.  This breaks down to two key areas : Make a budget and Shop around.</a:t>
            </a:r>
            <a:endParaRPr lang="en-IE" sz="1400" dirty="0" smtClean="0">
              <a:ea typeface="ＭＳ Ｐゴシック"/>
              <a:cs typeface="ＭＳ Ｐゴシック"/>
            </a:endParaRPr>
          </a:p>
          <a:p>
            <a:pPr marL="0" lvl="1">
              <a:defRPr/>
            </a:pPr>
            <a:endParaRPr lang="en-IE" sz="1400" dirty="0" smtClean="0">
              <a:ea typeface="ＭＳ Ｐゴシック"/>
              <a:cs typeface="ＭＳ Ｐゴシック"/>
            </a:endParaRPr>
          </a:p>
          <a:p>
            <a:pPr marL="0" lvl="1">
              <a:defRPr/>
            </a:pPr>
            <a:endParaRPr lang="en-IE" dirty="0"/>
          </a:p>
        </p:txBody>
      </p:sp>
    </p:spTree>
    <p:extLst>
      <p:ext uri="{BB962C8B-B14F-4D97-AF65-F5344CB8AC3E}">
        <p14:creationId xmlns:p14="http://schemas.microsoft.com/office/powerpoint/2010/main" val="2007053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6" tIns="45743" rIns="91486" bIns="45743"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FD25D157-E8E8-427C-BA4F-D80AC98D03AF}" type="slidenum">
              <a:rPr lang="en-GB" altLang="en-US"/>
              <a:pPr algn="r" eaLnBrk="1" hangingPunct="1">
                <a:spcBef>
                  <a:spcPct val="0"/>
                </a:spcBef>
              </a:pPr>
              <a:t>5</a:t>
            </a:fld>
            <a:endParaRPr lang="en-GB" altLang="en-US"/>
          </a:p>
        </p:txBody>
      </p:sp>
      <p:sp>
        <p:nvSpPr>
          <p:cNvPr id="13315" name="Rectangle 2"/>
          <p:cNvSpPr>
            <a:spLocks noGrp="1" noRot="1" noChangeAspect="1" noChangeArrowheads="1" noTextEdit="1"/>
          </p:cNvSpPr>
          <p:nvPr>
            <p:ph type="sldImg"/>
          </p:nvPr>
        </p:nvSpPr>
        <p:spPr>
          <a:xfrm>
            <a:off x="123825" y="282575"/>
            <a:ext cx="6616700" cy="3722688"/>
          </a:xfrm>
          <a:ln/>
        </p:spPr>
      </p:sp>
      <p:sp>
        <p:nvSpPr>
          <p:cNvPr id="37892" name="Rectangle 3"/>
          <p:cNvSpPr>
            <a:spLocks noGrp="1" noChangeArrowheads="1"/>
          </p:cNvSpPr>
          <p:nvPr>
            <p:ph type="body" idx="1"/>
          </p:nvPr>
        </p:nvSpPr>
        <p:spPr>
          <a:xfrm>
            <a:off x="374650" y="4171950"/>
            <a:ext cx="5976938" cy="511333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lgn="just" eaLnBrk="1" hangingPunct="1">
              <a:spcBef>
                <a:spcPts val="0"/>
              </a:spcBef>
              <a:defRPr/>
            </a:pPr>
            <a:r>
              <a:rPr lang="en-IE" sz="1100" dirty="0" smtClean="0">
                <a:ea typeface="ＭＳ Ｐゴシック"/>
                <a:cs typeface="ＭＳ Ｐゴシック"/>
              </a:rPr>
              <a:t>We’ll take a look at making a budget (or a money plan) first.  </a:t>
            </a:r>
          </a:p>
          <a:p>
            <a:pPr marL="0" lvl="1" algn="just" eaLnBrk="1" hangingPunct="1">
              <a:spcBef>
                <a:spcPts val="0"/>
              </a:spcBef>
              <a:defRPr/>
            </a:pPr>
            <a:endParaRPr lang="en-IE" sz="1100" dirty="0" smtClean="0">
              <a:ea typeface="ＭＳ Ｐゴシック"/>
              <a:cs typeface="ＭＳ Ｐゴシック"/>
            </a:endParaRPr>
          </a:p>
          <a:p>
            <a:pPr marL="0" lvl="1" algn="just" eaLnBrk="1" hangingPunct="1">
              <a:spcBef>
                <a:spcPts val="0"/>
              </a:spcBef>
              <a:defRPr/>
            </a:pPr>
            <a:r>
              <a:rPr lang="en-IE" sz="1100" dirty="0" smtClean="0">
                <a:ea typeface="ＭＳ Ｐゴシック"/>
                <a:cs typeface="ＭＳ Ｐゴシック"/>
              </a:rPr>
              <a:t>This is something we all know we should do…it might even be something that you do already. Making a budget/money plan is particularly important when there is a change in our circumstances, e.g. moving home, changes to income, growing family etc.</a:t>
            </a:r>
          </a:p>
          <a:p>
            <a:pPr algn="just" eaLnBrk="1" hangingPunct="1">
              <a:spcBef>
                <a:spcPts val="0"/>
              </a:spcBef>
              <a:defRPr/>
            </a:pPr>
            <a:endParaRPr lang="en-US" sz="1100" dirty="0" smtClean="0">
              <a:ea typeface="ＭＳ Ｐゴシック"/>
              <a:cs typeface="ＭＳ Ｐゴシック"/>
            </a:endParaRPr>
          </a:p>
          <a:p>
            <a:pPr algn="just" eaLnBrk="1" hangingPunct="1">
              <a:spcBef>
                <a:spcPts val="0"/>
              </a:spcBef>
              <a:defRPr/>
            </a:pPr>
            <a:r>
              <a:rPr lang="en-US" sz="1100" dirty="0" smtClean="0">
                <a:ea typeface="ＭＳ Ｐゴシック"/>
                <a:cs typeface="ＭＳ Ｐゴシック"/>
              </a:rPr>
              <a:t>Why would you make a budget?  Making a budget:</a:t>
            </a:r>
          </a:p>
          <a:p>
            <a:pPr marL="171450" indent="-171450" algn="just" eaLnBrk="1" hangingPunct="1">
              <a:spcBef>
                <a:spcPts val="0"/>
              </a:spcBef>
              <a:buFont typeface="Arial" pitchFamily="34" charset="0"/>
              <a:buChar char="•"/>
              <a:defRPr/>
            </a:pPr>
            <a:r>
              <a:rPr lang="en-US" sz="1100" dirty="0" smtClean="0">
                <a:ea typeface="ＭＳ Ｐゴシック"/>
                <a:cs typeface="ＭＳ Ｐゴシック"/>
              </a:rPr>
              <a:t>Helps you to plan ahead so you can manage large expenses (e.g. car tax, back to school costs) throughout the year.</a:t>
            </a:r>
          </a:p>
          <a:p>
            <a:pPr marL="171450" indent="-171450" algn="just" eaLnBrk="1" hangingPunct="1">
              <a:spcBef>
                <a:spcPts val="0"/>
              </a:spcBef>
              <a:buFont typeface="Arial" pitchFamily="34" charset="0"/>
              <a:buChar char="•"/>
              <a:defRPr/>
            </a:pPr>
            <a:r>
              <a:rPr lang="en-US" sz="1100" dirty="0" smtClean="0">
                <a:ea typeface="ＭＳ Ｐゴシック"/>
                <a:cs typeface="ＭＳ Ｐゴシック"/>
              </a:rPr>
              <a:t>Identifies areas that you may be able to cut back or make savings on </a:t>
            </a:r>
          </a:p>
          <a:p>
            <a:pPr algn="just" eaLnBrk="1" hangingPunct="1">
              <a:spcBef>
                <a:spcPts val="0"/>
              </a:spcBef>
              <a:defRPr/>
            </a:pPr>
            <a:endParaRPr lang="en-US" sz="1100" dirty="0" smtClean="0">
              <a:ea typeface="ＭＳ Ｐゴシック"/>
              <a:cs typeface="ＭＳ Ｐゴシック"/>
            </a:endParaRPr>
          </a:p>
          <a:p>
            <a:pPr algn="just" eaLnBrk="1" hangingPunct="1">
              <a:spcBef>
                <a:spcPts val="0"/>
              </a:spcBef>
              <a:defRPr/>
            </a:pPr>
            <a:r>
              <a:rPr lang="en-US" sz="1100" dirty="0" smtClean="0">
                <a:ea typeface="ＭＳ Ｐゴシック"/>
                <a:cs typeface="ＭＳ Ｐゴシック"/>
              </a:rPr>
              <a:t>Also, writing it down makes it real and means you can measure your progress.  It may take a few tries to get it right, but don’t let that put you off, just adjust it as you go!</a:t>
            </a:r>
          </a:p>
          <a:p>
            <a:pPr marL="171450" indent="-171450" algn="just" eaLnBrk="1" hangingPunct="1">
              <a:spcBef>
                <a:spcPts val="0"/>
              </a:spcBef>
              <a:buFont typeface="Arial" pitchFamily="34" charset="0"/>
              <a:buChar char="•"/>
              <a:defRPr/>
            </a:pPr>
            <a:endParaRPr lang="en-US" sz="1100" dirty="0" smtClean="0">
              <a:ea typeface="ＭＳ Ｐゴシック"/>
              <a:cs typeface="ＭＳ Ｐゴシック"/>
            </a:endParaRPr>
          </a:p>
          <a:p>
            <a:pPr algn="just" eaLnBrk="1" hangingPunct="1">
              <a:spcBef>
                <a:spcPts val="0"/>
              </a:spcBef>
              <a:defRPr/>
            </a:pPr>
            <a:r>
              <a:rPr lang="en-US" sz="1100" dirty="0" smtClean="0">
                <a:ea typeface="ＭＳ Ｐゴシック"/>
                <a:cs typeface="ＭＳ Ｐゴシック"/>
              </a:rPr>
              <a:t>Making a </a:t>
            </a:r>
            <a:r>
              <a:rPr lang="en-IE" sz="1100" dirty="0" smtClean="0">
                <a:ea typeface="ＭＳ Ｐゴシック"/>
                <a:cs typeface="ＭＳ Ｐゴシック"/>
              </a:rPr>
              <a:t>budget </a:t>
            </a:r>
            <a:r>
              <a:rPr lang="en-US" sz="1100" dirty="0" smtClean="0">
                <a:ea typeface="ＭＳ Ｐゴシック"/>
                <a:cs typeface="ＭＳ Ｐゴシック"/>
              </a:rPr>
              <a:t>is time well spent and over the next couple of slides, we’ll take a look at a helpful 5-step guide to get you started.</a:t>
            </a:r>
          </a:p>
          <a:p>
            <a:pPr marL="0" lvl="1" algn="just" eaLnBrk="1" hangingPunct="1">
              <a:spcBef>
                <a:spcPct val="0"/>
              </a:spcBef>
              <a:defRPr/>
            </a:pPr>
            <a:endParaRPr lang="en-US" altLang="en-US" sz="1100" dirty="0" smtClean="0"/>
          </a:p>
          <a:p>
            <a:pPr marL="0" lvl="1" algn="just" eaLnBrk="1" hangingPunct="1">
              <a:spcBef>
                <a:spcPct val="0"/>
              </a:spcBef>
              <a:defRPr/>
            </a:pPr>
            <a:endParaRPr lang="en-US" altLang="en-US" dirty="0"/>
          </a:p>
        </p:txBody>
      </p:sp>
    </p:spTree>
    <p:extLst>
      <p:ext uri="{BB962C8B-B14F-4D97-AF65-F5344CB8AC3E}">
        <p14:creationId xmlns:p14="http://schemas.microsoft.com/office/powerpoint/2010/main" val="3158132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6" tIns="45743" rIns="91486" bIns="45743"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D1F5311C-29AF-4DA6-9FDF-54774CF1F0B6}" type="slidenum">
              <a:rPr lang="en-GB" altLang="en-US"/>
              <a:pPr algn="r" eaLnBrk="1" hangingPunct="1">
                <a:spcBef>
                  <a:spcPct val="0"/>
                </a:spcBef>
              </a:pPr>
              <a:t>6</a:t>
            </a:fld>
            <a:endParaRPr lang="en-GB" altLang="en-US"/>
          </a:p>
        </p:txBody>
      </p:sp>
      <p:sp>
        <p:nvSpPr>
          <p:cNvPr id="15363" name="Rectangle 2"/>
          <p:cNvSpPr>
            <a:spLocks noGrp="1" noRot="1" noChangeAspect="1" noChangeArrowheads="1" noTextEdit="1"/>
          </p:cNvSpPr>
          <p:nvPr>
            <p:ph type="sldImg"/>
          </p:nvPr>
        </p:nvSpPr>
        <p:spPr>
          <a:xfrm>
            <a:off x="296863" y="68263"/>
            <a:ext cx="6270625" cy="3527425"/>
          </a:xfrm>
          <a:ln/>
        </p:spPr>
      </p:sp>
      <p:sp>
        <p:nvSpPr>
          <p:cNvPr id="49156" name="Rectangle 3"/>
          <p:cNvSpPr>
            <a:spLocks noGrp="1" noChangeArrowheads="1"/>
          </p:cNvSpPr>
          <p:nvPr>
            <p:ph type="body" idx="1"/>
          </p:nvPr>
        </p:nvSpPr>
        <p:spPr>
          <a:xfrm>
            <a:off x="158750" y="3590925"/>
            <a:ext cx="6408738" cy="63373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gn="just">
              <a:spcBef>
                <a:spcPts val="0"/>
              </a:spcBef>
              <a:spcAft>
                <a:spcPts val="0"/>
              </a:spcAft>
              <a:defRPr/>
            </a:pPr>
            <a:r>
              <a:rPr lang="en-IE" sz="1100" b="1" dirty="0" smtClean="0">
                <a:ea typeface="ＭＳ Ｐゴシック"/>
                <a:cs typeface="Calibri" pitchFamily="34" charset="0"/>
              </a:rPr>
              <a:t>The first three steps  in the 5-step plan are the foundations for your budget:</a:t>
            </a:r>
          </a:p>
          <a:p>
            <a:pPr algn="just">
              <a:spcBef>
                <a:spcPts val="0"/>
              </a:spcBef>
              <a:spcAft>
                <a:spcPts val="0"/>
              </a:spcAft>
              <a:defRPr/>
            </a:pPr>
            <a:endParaRPr lang="en-IE" sz="800" b="1" dirty="0" smtClean="0">
              <a:ea typeface="ＭＳ Ｐゴシック"/>
              <a:cs typeface="Calibri" pitchFamily="34" charset="0"/>
            </a:endParaRPr>
          </a:p>
          <a:p>
            <a:pPr marL="171450" indent="-171450" algn="just">
              <a:spcBef>
                <a:spcPts val="0"/>
              </a:spcBef>
              <a:spcAft>
                <a:spcPts val="0"/>
              </a:spcAft>
              <a:buFont typeface="Wingdings" pitchFamily="2" charset="2"/>
              <a:buChar char="Ø"/>
              <a:defRPr/>
            </a:pPr>
            <a:r>
              <a:rPr lang="en-US" sz="1100" b="1" dirty="0" smtClean="0">
                <a:ea typeface="ＭＳ Ｐゴシック"/>
                <a:cs typeface="Calibri" pitchFamily="34" charset="0"/>
              </a:rPr>
              <a:t>Do you ever go into a shop for one thing, and come out with two or three things?</a:t>
            </a:r>
          </a:p>
          <a:p>
            <a:pPr marL="171450" indent="-171450" algn="just">
              <a:spcBef>
                <a:spcPts val="0"/>
              </a:spcBef>
              <a:spcAft>
                <a:spcPts val="0"/>
              </a:spcAft>
              <a:buFont typeface="Wingdings" pitchFamily="2" charset="2"/>
              <a:buChar char="Ø"/>
              <a:defRPr/>
            </a:pPr>
            <a:endParaRPr lang="en-US" sz="1100" b="1" dirty="0" smtClean="0">
              <a:ea typeface="ＭＳ Ｐゴシック"/>
              <a:cs typeface="Calibri" pitchFamily="34" charset="0"/>
            </a:endParaRPr>
          </a:p>
          <a:p>
            <a:pPr marL="177800" lvl="1" algn="just">
              <a:spcBef>
                <a:spcPts val="0"/>
              </a:spcBef>
              <a:spcAft>
                <a:spcPts val="0"/>
              </a:spcAft>
              <a:defRPr/>
            </a:pPr>
            <a:r>
              <a:rPr lang="en-IE" sz="1100" dirty="0" smtClean="0">
                <a:ea typeface="ＭＳ Ｐゴシック"/>
                <a:cs typeface="Calibri" pitchFamily="34" charset="0"/>
              </a:rPr>
              <a:t>A spending diary:</a:t>
            </a:r>
          </a:p>
          <a:p>
            <a:pPr marL="355600" lvl="1" indent="-88900" algn="just">
              <a:spcBef>
                <a:spcPts val="0"/>
              </a:spcBef>
              <a:spcAft>
                <a:spcPts val="0"/>
              </a:spcAft>
              <a:buFont typeface="Arial" pitchFamily="34" charset="0"/>
              <a:buChar char="•"/>
              <a:defRPr/>
            </a:pPr>
            <a:r>
              <a:rPr lang="en-US" sz="1100" dirty="0" smtClean="0">
                <a:solidFill>
                  <a:srgbClr val="000000"/>
                </a:solidFill>
                <a:cs typeface="Arial" pitchFamily="34" charset="0"/>
              </a:rPr>
              <a:t>Makes you focus on spending behavior</a:t>
            </a:r>
          </a:p>
          <a:p>
            <a:pPr marL="355600" lvl="1" indent="-88900" algn="just">
              <a:spcBef>
                <a:spcPts val="0"/>
              </a:spcBef>
              <a:spcAft>
                <a:spcPts val="0"/>
              </a:spcAft>
              <a:buFont typeface="Arial" pitchFamily="34" charset="0"/>
              <a:buChar char="•"/>
              <a:defRPr/>
            </a:pPr>
            <a:r>
              <a:rPr lang="en-US" sz="1100" dirty="0" smtClean="0">
                <a:solidFill>
                  <a:srgbClr val="000000"/>
                </a:solidFill>
                <a:cs typeface="Arial" pitchFamily="34" charset="0"/>
              </a:rPr>
              <a:t>Helps you answer the question “where has all the money gone?” – have you ever taken out money and wondered where it all went?!</a:t>
            </a:r>
          </a:p>
          <a:p>
            <a:pPr marL="177800" algn="just" eaLnBrk="1" hangingPunct="1">
              <a:spcBef>
                <a:spcPts val="0"/>
              </a:spcBef>
              <a:spcAft>
                <a:spcPts val="0"/>
              </a:spcAft>
              <a:defRPr/>
            </a:pPr>
            <a:endParaRPr lang="en-US" sz="800" dirty="0" smtClean="0">
              <a:ea typeface="ＭＳ Ｐゴシック"/>
              <a:cs typeface="ＭＳ Ｐゴシック"/>
            </a:endParaRPr>
          </a:p>
          <a:p>
            <a:pPr marL="177800" algn="just" eaLnBrk="1" hangingPunct="1">
              <a:spcBef>
                <a:spcPts val="0"/>
              </a:spcBef>
              <a:spcAft>
                <a:spcPts val="0"/>
              </a:spcAft>
              <a:defRPr/>
            </a:pPr>
            <a:r>
              <a:rPr lang="en-IE" sz="1100" dirty="0" smtClean="0">
                <a:ea typeface="ＭＳ Ｐゴシック"/>
                <a:cs typeface="Calibri" pitchFamily="34" charset="0"/>
              </a:rPr>
              <a:t>Does anyone keep one already? </a:t>
            </a:r>
          </a:p>
          <a:p>
            <a:pPr marL="177800" algn="just" eaLnBrk="1" hangingPunct="1">
              <a:spcBef>
                <a:spcPts val="0"/>
              </a:spcBef>
              <a:spcAft>
                <a:spcPts val="0"/>
              </a:spcAft>
              <a:defRPr/>
            </a:pPr>
            <a:endParaRPr lang="en-US" sz="800" dirty="0" smtClean="0">
              <a:ea typeface="ＭＳ Ｐゴシック"/>
              <a:cs typeface="ＭＳ Ｐゴシック"/>
            </a:endParaRPr>
          </a:p>
          <a:p>
            <a:pPr marL="177800" algn="just">
              <a:spcBef>
                <a:spcPts val="0"/>
              </a:spcBef>
              <a:spcAft>
                <a:spcPts val="0"/>
              </a:spcAft>
              <a:defRPr/>
            </a:pPr>
            <a:r>
              <a:rPr lang="en-US" sz="1100" dirty="0" smtClean="0">
                <a:ea typeface="ＭＳ Ｐゴシック"/>
                <a:cs typeface="ＭＳ Ｐゴシック"/>
              </a:rPr>
              <a:t>You probably all know the big things you spend money on (rent/mortgage, bills) but it’s the small things that really add up and this is often where savings can be made, for e</a:t>
            </a:r>
            <a:r>
              <a:rPr lang="en-IE" sz="1100" dirty="0" err="1" smtClean="0">
                <a:ea typeface="Calibri"/>
                <a:cs typeface="Times New Roman"/>
              </a:rPr>
              <a:t>xample</a:t>
            </a:r>
            <a:r>
              <a:rPr lang="en-IE" sz="1100" dirty="0" smtClean="0">
                <a:ea typeface="Calibri"/>
                <a:cs typeface="Times New Roman"/>
              </a:rPr>
              <a:t>:</a:t>
            </a:r>
          </a:p>
          <a:p>
            <a:pPr marL="349250" indent="-171450" algn="just">
              <a:spcBef>
                <a:spcPts val="0"/>
              </a:spcBef>
              <a:spcAft>
                <a:spcPts val="0"/>
              </a:spcAft>
              <a:buFont typeface="Arial" pitchFamily="34" charset="0"/>
              <a:buChar char="•"/>
              <a:defRPr/>
            </a:pPr>
            <a:r>
              <a:rPr lang="en-US" sz="1100" b="1" i="1" dirty="0" smtClean="0">
                <a:ea typeface="Calibri"/>
                <a:cs typeface="Times New Roman"/>
              </a:rPr>
              <a:t>€2 coffee every day = €</a:t>
            </a:r>
            <a:r>
              <a:rPr lang="en-US" sz="1100" b="1" i="1" dirty="0" smtClean="0">
                <a:solidFill>
                  <a:srgbClr val="000000"/>
                </a:solidFill>
                <a:ea typeface="ヒラギノ角ゴ Pro W3"/>
                <a:cs typeface="Times New Roman"/>
              </a:rPr>
              <a:t>520 per year (5 day week) (if you like a cappuccino at say €3 per day this cost increases to €780 per year!)</a:t>
            </a:r>
            <a:endParaRPr lang="en-IE" sz="1100" b="1" i="1" dirty="0" smtClean="0">
              <a:ea typeface="Calibri"/>
              <a:cs typeface="Times New Roman"/>
            </a:endParaRPr>
          </a:p>
          <a:p>
            <a:pPr marL="349250" indent="-171450" algn="just">
              <a:spcBef>
                <a:spcPts val="0"/>
              </a:spcBef>
              <a:spcAft>
                <a:spcPts val="0"/>
              </a:spcAft>
              <a:buFont typeface="Arial" pitchFamily="34" charset="0"/>
              <a:buChar char="•"/>
              <a:defRPr/>
            </a:pPr>
            <a:r>
              <a:rPr lang="en-IE" sz="1100" b="1" i="1" dirty="0" smtClean="0">
                <a:ea typeface="Calibri"/>
                <a:cs typeface="Times New Roman"/>
              </a:rPr>
              <a:t>€5 on lunch every day = €1,300 per year </a:t>
            </a:r>
            <a:r>
              <a:rPr lang="en-US" sz="1100" b="1" i="1" dirty="0" smtClean="0">
                <a:solidFill>
                  <a:srgbClr val="000000"/>
                </a:solidFill>
                <a:ea typeface="ヒラギノ角ゴ Pro W3"/>
                <a:cs typeface="Times New Roman"/>
              </a:rPr>
              <a:t>(5 day week)</a:t>
            </a:r>
            <a:endParaRPr lang="en-IE" sz="1100" b="1" i="1" dirty="0" smtClean="0">
              <a:ea typeface="Calibri"/>
              <a:cs typeface="Times New Roman"/>
            </a:endParaRPr>
          </a:p>
          <a:p>
            <a:pPr marL="177800" algn="just" eaLnBrk="1" hangingPunct="1">
              <a:spcBef>
                <a:spcPts val="0"/>
              </a:spcBef>
              <a:spcAft>
                <a:spcPts val="0"/>
              </a:spcAft>
              <a:defRPr/>
            </a:pPr>
            <a:endParaRPr lang="en-US" sz="1100" dirty="0" smtClean="0">
              <a:ea typeface="ＭＳ Ｐゴシック"/>
              <a:cs typeface="ＭＳ Ｐゴシック"/>
            </a:endParaRPr>
          </a:p>
          <a:p>
            <a:pPr marL="177800" algn="just" eaLnBrk="1" hangingPunct="1">
              <a:spcBef>
                <a:spcPts val="0"/>
              </a:spcBef>
              <a:spcAft>
                <a:spcPts val="0"/>
              </a:spcAft>
              <a:defRPr/>
            </a:pPr>
            <a:r>
              <a:rPr lang="en-US" sz="1100" dirty="0" smtClean="0">
                <a:ea typeface="ＭＳ Ｐゴシック"/>
                <a:cs typeface="ＭＳ Ｐゴシック"/>
              </a:rPr>
              <a:t>Use the </a:t>
            </a:r>
            <a:r>
              <a:rPr lang="en-US" sz="1100" b="1" u="sng" dirty="0" smtClean="0">
                <a:ea typeface="ＭＳ Ｐゴシック"/>
                <a:cs typeface="ＭＳ Ｐゴシック"/>
              </a:rPr>
              <a:t>spending calculator </a:t>
            </a:r>
            <a:r>
              <a:rPr lang="en-US" sz="1100" dirty="0" smtClean="0">
                <a:ea typeface="ＭＳ Ｐゴシック"/>
                <a:cs typeface="ＭＳ Ｐゴシック"/>
              </a:rPr>
              <a:t>on www.ccpc.ie to help you with these calculations.  </a:t>
            </a:r>
          </a:p>
          <a:p>
            <a:pPr marL="177800" algn="just" eaLnBrk="1" hangingPunct="1">
              <a:spcBef>
                <a:spcPts val="0"/>
              </a:spcBef>
              <a:spcAft>
                <a:spcPts val="0"/>
              </a:spcAft>
              <a:defRPr/>
            </a:pPr>
            <a:endParaRPr lang="en-US" sz="1100" dirty="0" smtClean="0">
              <a:ea typeface="ＭＳ Ｐゴシック"/>
              <a:cs typeface="ＭＳ Ｐゴシック"/>
            </a:endParaRPr>
          </a:p>
          <a:p>
            <a:pPr marL="177800" algn="just" eaLnBrk="1" hangingPunct="1">
              <a:spcBef>
                <a:spcPts val="0"/>
              </a:spcBef>
              <a:spcAft>
                <a:spcPts val="0"/>
              </a:spcAft>
              <a:defRPr/>
            </a:pPr>
            <a:r>
              <a:rPr lang="en-US" sz="1100" dirty="0" smtClean="0">
                <a:ea typeface="ＭＳ Ｐゴシック"/>
                <a:cs typeface="ＭＳ Ｐゴシック"/>
              </a:rPr>
              <a:t>Keep a spending diary for one/two week(s)</a:t>
            </a:r>
            <a:r>
              <a:rPr lang="en-IE" sz="1100" dirty="0" smtClean="0">
                <a:ea typeface="ＭＳ Ｐゴシック"/>
                <a:cs typeface="Calibri" pitchFamily="34" charset="0"/>
              </a:rPr>
              <a:t> </a:t>
            </a:r>
            <a:r>
              <a:rPr lang="en-US" sz="1100" dirty="0" smtClean="0">
                <a:ea typeface="ＭＳ Ｐゴシック"/>
                <a:cs typeface="ＭＳ Ｐゴシック"/>
              </a:rPr>
              <a:t>– write down </a:t>
            </a:r>
            <a:r>
              <a:rPr lang="en-US" sz="1100" u="sng" dirty="0" smtClean="0">
                <a:ea typeface="ＭＳ Ｐゴシック"/>
                <a:cs typeface="ＭＳ Ｐゴシック"/>
              </a:rPr>
              <a:t>everything</a:t>
            </a:r>
            <a:r>
              <a:rPr lang="en-US" sz="1100" dirty="0" smtClean="0">
                <a:ea typeface="ＭＳ Ｐゴシック"/>
                <a:cs typeface="ＭＳ Ｐゴシック"/>
              </a:rPr>
              <a:t> you spend money on. </a:t>
            </a:r>
            <a:r>
              <a:rPr lang="en-US" sz="1100" dirty="0" smtClean="0">
                <a:solidFill>
                  <a:srgbClr val="000000"/>
                </a:solidFill>
                <a:ea typeface="ＭＳ Ｐゴシック" pitchFamily="-110" charset="-128"/>
                <a:cs typeface="Calibri" pitchFamily="34" charset="0"/>
              </a:rPr>
              <a:t>You’ll be able to see exactly where your money is going and it will help you figure out where you can make savings. </a:t>
            </a:r>
            <a:r>
              <a:rPr lang="en-IE" sz="1100" dirty="0" smtClean="0">
                <a:solidFill>
                  <a:srgbClr val="000000"/>
                </a:solidFill>
                <a:ea typeface="ＭＳ Ｐゴシック" pitchFamily="-110" charset="-128"/>
                <a:cs typeface="Calibri" pitchFamily="34" charset="0"/>
              </a:rPr>
              <a:t> There’s an example of one on page 22 of your handbook.</a:t>
            </a:r>
            <a:endParaRPr lang="en-US" sz="1100" dirty="0" smtClean="0">
              <a:solidFill>
                <a:srgbClr val="000000"/>
              </a:solidFill>
              <a:ea typeface="ＭＳ Ｐゴシック" pitchFamily="-110" charset="-128"/>
              <a:cs typeface="Calibri" pitchFamily="34" charset="0"/>
            </a:endParaRPr>
          </a:p>
          <a:p>
            <a:pPr algn="just">
              <a:spcBef>
                <a:spcPts val="0"/>
              </a:spcBef>
              <a:spcAft>
                <a:spcPts val="0"/>
              </a:spcAft>
              <a:defRPr/>
            </a:pPr>
            <a:endParaRPr lang="en-US" sz="800" dirty="0" smtClean="0">
              <a:solidFill>
                <a:srgbClr val="000000"/>
              </a:solidFill>
              <a:ea typeface="ＭＳ Ｐゴシック" pitchFamily="-110" charset="-128"/>
              <a:cs typeface="Calibri" pitchFamily="34" charset="0"/>
            </a:endParaRPr>
          </a:p>
          <a:p>
            <a:pPr algn="just">
              <a:spcBef>
                <a:spcPts val="0"/>
              </a:spcBef>
              <a:spcAft>
                <a:spcPts val="0"/>
              </a:spcAft>
              <a:defRPr/>
            </a:pPr>
            <a:r>
              <a:rPr lang="en-IE" sz="1100" dirty="0" smtClean="0">
                <a:ea typeface="Calibri"/>
                <a:cs typeface="Times New Roman"/>
              </a:rPr>
              <a:t>    </a:t>
            </a:r>
            <a:endParaRPr lang="en-IE" sz="800" b="1" dirty="0" smtClean="0">
              <a:ea typeface="ＭＳ Ｐゴシック"/>
              <a:cs typeface="Calibri" pitchFamily="34" charset="0"/>
            </a:endParaRPr>
          </a:p>
          <a:p>
            <a:pPr marL="171450" indent="-171450" algn="just" eaLnBrk="1" hangingPunct="1">
              <a:spcBef>
                <a:spcPts val="0"/>
              </a:spcBef>
              <a:spcAft>
                <a:spcPts val="0"/>
              </a:spcAft>
              <a:buFont typeface="Wingdings" pitchFamily="2" charset="2"/>
              <a:buChar char="Ø"/>
              <a:defRPr/>
            </a:pPr>
            <a:r>
              <a:rPr lang="en-IE" sz="1100" b="1" dirty="0" smtClean="0">
                <a:ea typeface="ＭＳ Ｐゴシック"/>
                <a:cs typeface="Calibri" pitchFamily="34" charset="0"/>
              </a:rPr>
              <a:t>Step 2 - do an</a:t>
            </a:r>
            <a:r>
              <a:rPr lang="en-IE" sz="1100" b="1" dirty="0" smtClean="0">
                <a:solidFill>
                  <a:srgbClr val="000000"/>
                </a:solidFill>
                <a:ea typeface="ＭＳ Ｐゴシック"/>
                <a:cs typeface="Calibri" pitchFamily="34" charset="0"/>
              </a:rPr>
              <a:t> </a:t>
            </a:r>
            <a:r>
              <a:rPr lang="en-US" sz="1100" b="1" dirty="0" smtClean="0">
                <a:solidFill>
                  <a:srgbClr val="000000"/>
                </a:solidFill>
                <a:ea typeface="ＭＳ Ｐゴシック"/>
                <a:cs typeface="Calibri" pitchFamily="34" charset="0"/>
              </a:rPr>
              <a:t>income &amp; expense check. </a:t>
            </a:r>
          </a:p>
          <a:p>
            <a:pPr marL="177800" lvl="1" algn="just" eaLnBrk="1" hangingPunct="1">
              <a:spcBef>
                <a:spcPts val="0"/>
              </a:spcBef>
              <a:spcAft>
                <a:spcPts val="0"/>
              </a:spcAft>
              <a:defRPr/>
            </a:pPr>
            <a:r>
              <a:rPr lang="en-US" sz="1100" dirty="0" smtClean="0">
                <a:solidFill>
                  <a:srgbClr val="000000"/>
                </a:solidFill>
                <a:ea typeface="ＭＳ Ｐゴシック"/>
                <a:cs typeface="Calibri" pitchFamily="34" charset="0"/>
              </a:rPr>
              <a:t>An income &amp; expense check is a list of all the money that you have coming in and going out (there’s an example </a:t>
            </a:r>
            <a:r>
              <a:rPr lang="en-IE" sz="1100" dirty="0" smtClean="0">
                <a:ea typeface="ＭＳ Ｐゴシック"/>
                <a:cs typeface="Calibri" pitchFamily="34" charset="0"/>
              </a:rPr>
              <a:t>of one on pages 25-27 of your handbook).  On the income side, you have all of the money coming  in (wages, allowances etc.) and on the expense side, you have all of the money going out - use your spending diary to help fill in all your expenses</a:t>
            </a:r>
            <a:r>
              <a:rPr lang="en-US" sz="1100" dirty="0" smtClean="0">
                <a:solidFill>
                  <a:srgbClr val="000000"/>
                </a:solidFill>
                <a:ea typeface="ＭＳ Ｐゴシック"/>
                <a:cs typeface="Calibri" pitchFamily="34" charset="0"/>
              </a:rPr>
              <a:t>.   </a:t>
            </a:r>
            <a:r>
              <a:rPr lang="en-US" sz="1100" dirty="0" smtClean="0">
                <a:solidFill>
                  <a:srgbClr val="000000"/>
                </a:solidFill>
                <a:ea typeface="ヒラギノ角ゴ Pro W3"/>
                <a:cs typeface="ヒラギノ角ゴ Pro W3"/>
              </a:rPr>
              <a:t>If you’re spending more than you have coming in, it means that you’re dipping in to savings or getting in to debt and this isn’t sustainable. If you have some money left over at the end of the month, you should think about what you might like to do with it.   We’ll take a look at what to do in both situations  over the next few slides </a:t>
            </a:r>
          </a:p>
          <a:p>
            <a:pPr algn="just">
              <a:spcBef>
                <a:spcPts val="0"/>
              </a:spcBef>
              <a:spcAft>
                <a:spcPts val="0"/>
              </a:spcAft>
              <a:buFont typeface="Wingdings" pitchFamily="2" charset="2"/>
              <a:buNone/>
              <a:defRPr/>
            </a:pPr>
            <a:endParaRPr lang="en-US" sz="800" dirty="0" smtClean="0">
              <a:solidFill>
                <a:srgbClr val="000000"/>
              </a:solidFill>
              <a:ea typeface="ヒラギノ角ゴ Pro W3"/>
              <a:cs typeface="ヒラギノ角ゴ Pro W3"/>
            </a:endParaRPr>
          </a:p>
          <a:p>
            <a:pPr marL="171450" indent="-171450" algn="just">
              <a:spcBef>
                <a:spcPts val="0"/>
              </a:spcBef>
              <a:spcAft>
                <a:spcPts val="0"/>
              </a:spcAft>
              <a:buFont typeface="Wingdings" pitchFamily="2" charset="2"/>
              <a:buChar char="Ø"/>
              <a:defRPr/>
            </a:pPr>
            <a:r>
              <a:rPr lang="en-IE" sz="1100" b="1" dirty="0" smtClean="0">
                <a:ea typeface="ＭＳ Ｐゴシック"/>
                <a:cs typeface="Calibri" pitchFamily="34" charset="0"/>
              </a:rPr>
              <a:t>Step 3 – identify your m</a:t>
            </a:r>
            <a:r>
              <a:rPr lang="en-IE" sz="1100" b="1" dirty="0" smtClean="0">
                <a:solidFill>
                  <a:srgbClr val="000000"/>
                </a:solidFill>
                <a:ea typeface="ＭＳ Ｐゴシック"/>
                <a:cs typeface="Calibri" pitchFamily="34" charset="0"/>
              </a:rPr>
              <a:t>oney goals</a:t>
            </a:r>
            <a:r>
              <a:rPr lang="en-IE" sz="1100" dirty="0" smtClean="0">
                <a:solidFill>
                  <a:srgbClr val="000000"/>
                </a:solidFill>
                <a:ea typeface="ＭＳ Ｐゴシック"/>
                <a:cs typeface="Calibri" pitchFamily="34" charset="0"/>
              </a:rPr>
              <a:t>.</a:t>
            </a:r>
            <a:r>
              <a:rPr lang="en-IE" sz="1100" dirty="0" smtClean="0">
                <a:ea typeface="ＭＳ Ｐゴシック"/>
                <a:cs typeface="Calibri" pitchFamily="34" charset="0"/>
              </a:rPr>
              <a:t>  </a:t>
            </a:r>
          </a:p>
          <a:p>
            <a:pPr marL="177800" algn="just">
              <a:spcBef>
                <a:spcPts val="0"/>
              </a:spcBef>
              <a:spcAft>
                <a:spcPts val="0"/>
              </a:spcAft>
              <a:buFont typeface="Times New Roman" pitchFamily="18" charset="0"/>
              <a:buNone/>
              <a:defRPr/>
            </a:pPr>
            <a:r>
              <a:rPr lang="en-IE" sz="1100" dirty="0" smtClean="0">
                <a:ea typeface="ＭＳ Ｐゴシック"/>
                <a:cs typeface="Calibri" pitchFamily="34" charset="0"/>
              </a:rPr>
              <a:t>Perhaps you would like to save for a holiday or pay your car tax in one go or maybe put some money aside for a rainy day – this could be one of your money goals.  </a:t>
            </a:r>
            <a:r>
              <a:rPr lang="en-US" sz="1100" dirty="0" smtClean="0">
                <a:ea typeface="ＭＳ Ｐゴシック"/>
                <a:cs typeface="ＭＳ Ｐゴシック"/>
              </a:rPr>
              <a:t>Writing down your money goals makes them real &amp; can keep you motivated because you can figure out how much you’ll need, how much can put away each week and how long it will take to reach your goal.  T</a:t>
            </a:r>
            <a:r>
              <a:rPr lang="en-IE" sz="1100" dirty="0" smtClean="0">
                <a:ea typeface="ＭＳ Ｐゴシック"/>
                <a:cs typeface="ＭＳ Ｐゴシック"/>
              </a:rPr>
              <a:t>here’s an example on pages 28-31 of your handbook</a:t>
            </a:r>
            <a:r>
              <a:rPr lang="en-US" sz="1100" dirty="0" smtClean="0">
                <a:ea typeface="ＭＳ Ｐゴシック"/>
                <a:cs typeface="ＭＳ Ｐゴシック"/>
              </a:rPr>
              <a:t>.  </a:t>
            </a:r>
          </a:p>
          <a:p>
            <a:pPr algn="just">
              <a:spcBef>
                <a:spcPts val="0"/>
              </a:spcBef>
              <a:spcAft>
                <a:spcPts val="0"/>
              </a:spcAft>
              <a:defRPr/>
            </a:pPr>
            <a:endParaRPr lang="en-US" sz="800" b="1" dirty="0" smtClean="0">
              <a:solidFill>
                <a:srgbClr val="000000"/>
              </a:solidFill>
              <a:ea typeface="ＭＳ Ｐゴシック" pitchFamily="-110" charset="-128"/>
              <a:cs typeface="Arial" charset="0"/>
            </a:endParaRPr>
          </a:p>
          <a:p>
            <a:pPr algn="just">
              <a:spcBef>
                <a:spcPts val="0"/>
              </a:spcBef>
              <a:spcAft>
                <a:spcPts val="0"/>
              </a:spcAft>
              <a:defRPr/>
            </a:pPr>
            <a:r>
              <a:rPr lang="en-US" sz="1100" b="1" i="1" u="sng" dirty="0" smtClean="0">
                <a:ea typeface="ヒラギノ角ゴ Pro W3"/>
                <a:cs typeface="Times New Roman" pitchFamily="18" charset="0"/>
              </a:rPr>
              <a:t>Note to Presenter:</a:t>
            </a:r>
            <a:r>
              <a:rPr lang="en-US" sz="1100" b="1" i="1" dirty="0" smtClean="0">
                <a:solidFill>
                  <a:srgbClr val="000000"/>
                </a:solidFill>
                <a:ea typeface="ＭＳ Ｐゴシック" pitchFamily="-110" charset="-128"/>
                <a:cs typeface="Arial" charset="0"/>
              </a:rPr>
              <a:t> Use your own money goal examples and if you wish to engage with the audience further at this point, you could ask them to take a minute to write their money goals in their handbooks.  This exercise will be private &amp; individuals wont have to share their goals with others.  </a:t>
            </a:r>
          </a:p>
          <a:p>
            <a:pPr algn="just">
              <a:spcBef>
                <a:spcPts val="0"/>
              </a:spcBef>
              <a:spcAft>
                <a:spcPts val="0"/>
              </a:spcAft>
              <a:defRPr/>
            </a:pPr>
            <a:endParaRPr lang="en-US" sz="1100" b="1" i="1" kern="1200" dirty="0" smtClean="0">
              <a:solidFill>
                <a:srgbClr val="000000"/>
              </a:solidFill>
              <a:latin typeface="+mn-lt"/>
              <a:ea typeface="ＭＳ Ｐゴシック" pitchFamily="-110" charset="-128"/>
              <a:cs typeface="Arial" charset="0"/>
            </a:endParaRPr>
          </a:p>
          <a:p>
            <a:pPr algn="just">
              <a:spcBef>
                <a:spcPts val="0"/>
              </a:spcBef>
              <a:spcAft>
                <a:spcPts val="0"/>
              </a:spcAft>
              <a:defRPr/>
            </a:pPr>
            <a:endParaRPr lang="en-US" dirty="0"/>
          </a:p>
        </p:txBody>
      </p:sp>
    </p:spTree>
    <p:extLst>
      <p:ext uri="{BB962C8B-B14F-4D97-AF65-F5344CB8AC3E}">
        <p14:creationId xmlns:p14="http://schemas.microsoft.com/office/powerpoint/2010/main" val="2355176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6" tIns="45743" rIns="91486" bIns="45743"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202E97CB-A327-4206-B4CA-2246AEC2822C}" type="slidenum">
              <a:rPr lang="en-GB" altLang="en-US"/>
              <a:pPr algn="r" eaLnBrk="1" hangingPunct="1">
                <a:spcBef>
                  <a:spcPct val="0"/>
                </a:spcBef>
              </a:pPr>
              <a:t>7</a:t>
            </a:fld>
            <a:endParaRPr lang="en-GB" altLang="en-US"/>
          </a:p>
        </p:txBody>
      </p:sp>
      <p:sp>
        <p:nvSpPr>
          <p:cNvPr id="17411" name="Rectangle 2"/>
          <p:cNvSpPr>
            <a:spLocks noGrp="1" noRot="1" noChangeAspect="1" noChangeArrowheads="1" noTextEdit="1"/>
          </p:cNvSpPr>
          <p:nvPr>
            <p:ph type="sldImg"/>
          </p:nvPr>
        </p:nvSpPr>
        <p:spPr>
          <a:xfrm>
            <a:off x="254000" y="211138"/>
            <a:ext cx="6143625" cy="3455987"/>
          </a:xfrm>
          <a:ln/>
        </p:spPr>
      </p:sp>
      <p:sp>
        <p:nvSpPr>
          <p:cNvPr id="52228" name="Rectangle 3"/>
          <p:cNvSpPr>
            <a:spLocks noGrp="1" noChangeArrowheads="1"/>
          </p:cNvSpPr>
          <p:nvPr>
            <p:ph type="body" idx="1"/>
          </p:nvPr>
        </p:nvSpPr>
        <p:spPr>
          <a:xfrm>
            <a:off x="158750" y="3713163"/>
            <a:ext cx="6480175" cy="658018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0"/>
              </a:spcBef>
              <a:defRPr/>
            </a:pPr>
            <a:endParaRPr lang="en-IE" sz="1200" dirty="0" smtClean="0">
              <a:ea typeface="ＭＳ Ｐゴシック"/>
              <a:cs typeface="Calibri" pitchFamily="34" charset="0"/>
            </a:endParaRPr>
          </a:p>
          <a:p>
            <a:pPr algn="just">
              <a:spcBef>
                <a:spcPts val="0"/>
              </a:spcBef>
              <a:defRPr/>
            </a:pPr>
            <a:endParaRPr lang="en-IE" sz="1200" b="1" dirty="0" smtClean="0">
              <a:ea typeface="ＭＳ Ｐゴシック"/>
              <a:cs typeface="Calibri" pitchFamily="34" charset="0"/>
            </a:endParaRPr>
          </a:p>
          <a:p>
            <a:pPr marL="171450" indent="-171450" algn="just">
              <a:spcBef>
                <a:spcPts val="0"/>
              </a:spcBef>
              <a:buFont typeface="Wingdings" pitchFamily="2" charset="2"/>
              <a:buChar char="Ø"/>
              <a:defRPr/>
            </a:pPr>
            <a:r>
              <a:rPr lang="en-IE" sz="1200" b="1" dirty="0" smtClean="0">
                <a:ea typeface="ＭＳ Ｐゴシック"/>
                <a:cs typeface="Calibri" pitchFamily="34" charset="0"/>
              </a:rPr>
              <a:t>Step 4 – Plan ahead, make a budget</a:t>
            </a:r>
            <a:r>
              <a:rPr lang="en-IE" sz="1200" dirty="0" smtClean="0">
                <a:ea typeface="ＭＳ Ｐゴシック"/>
                <a:cs typeface="Calibri" pitchFamily="34" charset="0"/>
              </a:rPr>
              <a:t>  </a:t>
            </a:r>
          </a:p>
          <a:p>
            <a:pPr marL="177800" algn="just">
              <a:spcBef>
                <a:spcPts val="0"/>
              </a:spcBef>
              <a:buFont typeface="Times New Roman" pitchFamily="18" charset="0"/>
              <a:buNone/>
              <a:defRPr/>
            </a:pPr>
            <a:r>
              <a:rPr lang="en-IE" sz="1200" dirty="0" smtClean="0"/>
              <a:t>We touched on </a:t>
            </a:r>
            <a:r>
              <a:rPr lang="en-IE" sz="1200" u="sng" dirty="0" smtClean="0"/>
              <a:t>why</a:t>
            </a:r>
            <a:r>
              <a:rPr lang="en-IE" sz="1200" dirty="0" smtClean="0"/>
              <a:t> you would make a budget a bit earlier. W</a:t>
            </a:r>
            <a:r>
              <a:rPr lang="en-IE" sz="1200" dirty="0" smtClean="0">
                <a:ea typeface="ＭＳ Ｐゴシック"/>
                <a:cs typeface="Calibri" pitchFamily="34" charset="0"/>
              </a:rPr>
              <a:t>e’ve given you a pull out </a:t>
            </a:r>
            <a:r>
              <a:rPr lang="en-IE" sz="1200" b="1" i="1" u="sng" dirty="0" smtClean="0">
                <a:ea typeface="ＭＳ Ｐゴシック"/>
                <a:cs typeface="Calibri" pitchFamily="34" charset="0"/>
              </a:rPr>
              <a:t>12-month budget planner</a:t>
            </a:r>
            <a:r>
              <a:rPr lang="en-IE" sz="1200" dirty="0" smtClean="0">
                <a:ea typeface="ＭＳ Ｐゴシック"/>
                <a:cs typeface="Calibri" pitchFamily="34" charset="0"/>
              </a:rPr>
              <a:t> with your handbooks to help you.  </a:t>
            </a:r>
            <a:r>
              <a:rPr lang="en-IE" sz="1200" dirty="0" smtClean="0"/>
              <a:t>A budget doesn’t have to be complicated – there are lots of tools and calculators on www.ccpc.ie that can help you when you’re doing yours.  Making a budget can be challenging first time round, but it’s worth the effort! </a:t>
            </a:r>
          </a:p>
          <a:p>
            <a:pPr marL="177800" algn="just">
              <a:spcBef>
                <a:spcPts val="0"/>
              </a:spcBef>
              <a:buFont typeface="Times New Roman" pitchFamily="18" charset="0"/>
              <a:buNone/>
              <a:defRPr/>
            </a:pPr>
            <a:endParaRPr lang="en-IE" sz="1200" dirty="0" smtClean="0">
              <a:ea typeface="ＭＳ Ｐゴシック"/>
              <a:cs typeface="Calibri" pitchFamily="34" charset="0"/>
            </a:endParaRPr>
          </a:p>
          <a:p>
            <a:pPr marL="177800" algn="just">
              <a:spcBef>
                <a:spcPts val="0"/>
              </a:spcBef>
              <a:buFont typeface="Times New Roman" pitchFamily="18" charset="0"/>
              <a:buNone/>
              <a:defRPr/>
            </a:pPr>
            <a:r>
              <a:rPr lang="en-IE" sz="1200" dirty="0" smtClean="0">
                <a:ea typeface="ＭＳ Ｐゴシック"/>
                <a:cs typeface="Calibri" pitchFamily="34" charset="0"/>
              </a:rPr>
              <a:t>St</a:t>
            </a:r>
            <a:r>
              <a:rPr lang="en-IE" sz="1200" dirty="0" smtClean="0"/>
              <a:t>art by listing all the money you have coming in, this might include money from, savings, welfare payments, part time job.  You will have a good idea of this from completing your income and expense check in Step 2.  Next fill in your expenses – this may vary from month to month, just make sure you include EVERYTHING.  Some months you’ll have extra expenses, e.g. insurance, birthdays, </a:t>
            </a:r>
            <a:r>
              <a:rPr lang="en-IE" sz="1200" dirty="0" err="1" smtClean="0"/>
              <a:t>tv</a:t>
            </a:r>
            <a:r>
              <a:rPr lang="en-IE" sz="1200" dirty="0" smtClean="0"/>
              <a:t> license, car tax, property tax…You might even decide to put a little extra aside in warmer months to </a:t>
            </a:r>
            <a:r>
              <a:rPr lang="en-IE" sz="1200" dirty="0" smtClean="0">
                <a:ea typeface="ＭＳ Ｐゴシック"/>
                <a:cs typeface="ＭＳ Ｐゴシック"/>
              </a:rPr>
              <a:t>cover winter heating bills.  </a:t>
            </a:r>
            <a:r>
              <a:rPr lang="en-IE" sz="1200" dirty="0" smtClean="0"/>
              <a:t>There’s a ‘planned’ column for you to budget what you think you will spend and an ‘actual’ column to record what you did spend.  This will </a:t>
            </a:r>
            <a:r>
              <a:rPr lang="en-IE" sz="1200" dirty="0" smtClean="0">
                <a:cs typeface="Calibri" pitchFamily="34" charset="0"/>
              </a:rPr>
              <a:t>help </a:t>
            </a:r>
            <a:r>
              <a:rPr lang="en-IE" sz="1200" dirty="0" smtClean="0">
                <a:ea typeface="ＭＳ Ｐゴシック"/>
                <a:cs typeface="Calibri" pitchFamily="34" charset="0"/>
              </a:rPr>
              <a:t>you see if you have kept to your budget and to see the areas you need to cut back on.   </a:t>
            </a:r>
          </a:p>
          <a:p>
            <a:pPr marL="177800" algn="just">
              <a:spcBef>
                <a:spcPts val="0"/>
              </a:spcBef>
              <a:buFont typeface="Times New Roman" pitchFamily="18" charset="0"/>
              <a:buNone/>
              <a:defRPr/>
            </a:pPr>
            <a:endParaRPr lang="en-IE" sz="1200" dirty="0" smtClean="0">
              <a:ea typeface="ＭＳ Ｐゴシック"/>
              <a:cs typeface="Calibri" pitchFamily="34" charset="0"/>
            </a:endParaRPr>
          </a:p>
          <a:p>
            <a:pPr marL="177800" algn="just">
              <a:spcBef>
                <a:spcPts val="0"/>
              </a:spcBef>
              <a:buFont typeface="Times New Roman" pitchFamily="18" charset="0"/>
              <a:buNone/>
              <a:defRPr/>
            </a:pPr>
            <a:r>
              <a:rPr lang="en-IE" sz="1200" dirty="0" smtClean="0">
                <a:ea typeface="ＭＳ Ｐゴシック"/>
                <a:cs typeface="Calibri" pitchFamily="34" charset="0"/>
              </a:rPr>
              <a:t>Managing your money this way allows you to keep on track more easily and takes some of the stress away. Budgeting means you can see the more expensive months and you can plan ahead so there are less surprises! </a:t>
            </a:r>
          </a:p>
          <a:p>
            <a:pPr marL="177800" algn="just">
              <a:spcBef>
                <a:spcPts val="0"/>
              </a:spcBef>
              <a:buFont typeface="Times New Roman" pitchFamily="18" charset="0"/>
              <a:buNone/>
              <a:defRPr/>
            </a:pPr>
            <a:endParaRPr lang="en-IE" sz="1200" dirty="0" smtClean="0">
              <a:ea typeface="ＭＳ Ｐゴシック"/>
              <a:cs typeface="Calibri" pitchFamily="34" charset="0"/>
            </a:endParaRPr>
          </a:p>
          <a:p>
            <a:pPr marL="171450" indent="-171450" algn="just">
              <a:spcBef>
                <a:spcPts val="0"/>
              </a:spcBef>
              <a:buFont typeface="Wingdings" pitchFamily="2" charset="2"/>
              <a:buChar char="Ø"/>
              <a:defRPr/>
            </a:pPr>
            <a:r>
              <a:rPr lang="en-IE" sz="1200" b="1" dirty="0" smtClean="0">
                <a:ea typeface="ＭＳ Ｐゴシック"/>
                <a:cs typeface="Calibri" pitchFamily="34" charset="0"/>
              </a:rPr>
              <a:t>Step 5 – </a:t>
            </a:r>
            <a:r>
              <a:rPr lang="en-US" sz="1200" b="1" dirty="0" smtClean="0">
                <a:solidFill>
                  <a:srgbClr val="000000"/>
                </a:solidFill>
                <a:ea typeface="ＭＳ Ｐゴシック"/>
                <a:cs typeface="Calibri" pitchFamily="34" charset="0"/>
              </a:rPr>
              <a:t>Review your finances</a:t>
            </a:r>
            <a:r>
              <a:rPr lang="en-IE" sz="1200" dirty="0" smtClean="0">
                <a:ea typeface="ＭＳ Ｐゴシック"/>
                <a:cs typeface="Calibri" pitchFamily="34" charset="0"/>
              </a:rPr>
              <a:t> .  </a:t>
            </a:r>
            <a:r>
              <a:rPr lang="en-US" sz="1200" dirty="0" smtClean="0">
                <a:solidFill>
                  <a:srgbClr val="000000"/>
                </a:solidFill>
                <a:ea typeface="ヒラギノ角ゴ Pro W3"/>
                <a:cs typeface="ヒラギノ角ゴ Pro W3"/>
              </a:rPr>
              <a:t>Why would you review your finances?  </a:t>
            </a:r>
          </a:p>
          <a:p>
            <a:pPr marL="177800" indent="-177800" algn="just">
              <a:spcBef>
                <a:spcPts val="0"/>
              </a:spcBef>
              <a:defRPr/>
            </a:pPr>
            <a:r>
              <a:rPr lang="en-US" sz="1200" dirty="0" smtClean="0">
                <a:solidFill>
                  <a:srgbClr val="000000"/>
                </a:solidFill>
                <a:ea typeface="ヒラギノ角ゴ Pro W3"/>
                <a:cs typeface="ヒラギノ角ゴ Pro W3"/>
              </a:rPr>
              <a:t>     Our circumstances change; this may mean we have to change our priorities when it comes to managing our money.</a:t>
            </a:r>
          </a:p>
          <a:p>
            <a:pPr marL="901700" indent="-177800" algn="just">
              <a:spcBef>
                <a:spcPts val="0"/>
              </a:spcBef>
              <a:buFont typeface="Times New Roman" pitchFamily="18" charset="0"/>
              <a:buNone/>
              <a:defRPr/>
            </a:pPr>
            <a:endParaRPr lang="en-US" sz="1200" dirty="0" smtClean="0">
              <a:solidFill>
                <a:srgbClr val="000000"/>
              </a:solidFill>
              <a:ea typeface="ヒラギノ角ゴ Pro W3"/>
              <a:cs typeface="ヒラギノ角ゴ Pro W3"/>
            </a:endParaRPr>
          </a:p>
          <a:p>
            <a:pPr marL="901700" indent="-177800" algn="just">
              <a:spcBef>
                <a:spcPts val="0"/>
              </a:spcBef>
              <a:buFontTx/>
              <a:buChar char="-"/>
              <a:defRPr/>
            </a:pPr>
            <a:r>
              <a:rPr lang="en-US" sz="1200" dirty="0" smtClean="0">
                <a:solidFill>
                  <a:srgbClr val="000000"/>
                </a:solidFill>
                <a:ea typeface="ヒラギノ角ゴ Pro W3"/>
                <a:cs typeface="ヒラギノ角ゴ Pro W3"/>
              </a:rPr>
              <a:t>You have an increase in income</a:t>
            </a:r>
          </a:p>
          <a:p>
            <a:pPr marL="901700" indent="-177800" algn="just">
              <a:spcBef>
                <a:spcPts val="0"/>
              </a:spcBef>
              <a:buFontTx/>
              <a:buChar char="-"/>
              <a:defRPr/>
            </a:pPr>
            <a:r>
              <a:rPr lang="en-US" sz="1200" dirty="0" smtClean="0">
                <a:solidFill>
                  <a:srgbClr val="000000"/>
                </a:solidFill>
                <a:ea typeface="ヒラギノ角ゴ Pro W3"/>
                <a:cs typeface="ヒラギノ角ゴ Pro W3"/>
              </a:rPr>
              <a:t>Older kids may move back home</a:t>
            </a:r>
          </a:p>
          <a:p>
            <a:pPr marL="901700" indent="-177800" algn="just">
              <a:spcBef>
                <a:spcPts val="0"/>
              </a:spcBef>
              <a:buFontTx/>
              <a:buChar char="-"/>
              <a:defRPr/>
            </a:pPr>
            <a:r>
              <a:rPr lang="en-US" sz="1200" dirty="0" smtClean="0">
                <a:solidFill>
                  <a:srgbClr val="000000"/>
                </a:solidFill>
                <a:ea typeface="ヒラギノ角ゴ Pro W3"/>
                <a:cs typeface="ヒラギノ角ゴ Pro W3"/>
              </a:rPr>
              <a:t>Maybe you’ve saved more than you had originally planned</a:t>
            </a:r>
          </a:p>
          <a:p>
            <a:pPr algn="just">
              <a:spcBef>
                <a:spcPts val="0"/>
              </a:spcBef>
              <a:buFont typeface="Wingdings" pitchFamily="2" charset="2"/>
              <a:buNone/>
              <a:defRPr/>
            </a:pPr>
            <a:endParaRPr lang="en-US" sz="1200" dirty="0" smtClean="0">
              <a:solidFill>
                <a:srgbClr val="000000"/>
              </a:solidFill>
              <a:ea typeface="ヒラギノ角ゴ Pro W3"/>
              <a:cs typeface="ヒラギノ角ゴ Pro W3"/>
            </a:endParaRPr>
          </a:p>
          <a:p>
            <a:pPr algn="just">
              <a:spcBef>
                <a:spcPts val="0"/>
              </a:spcBef>
              <a:buFont typeface="Wingdings" pitchFamily="2" charset="2"/>
              <a:buNone/>
              <a:defRPr/>
            </a:pPr>
            <a:r>
              <a:rPr lang="en-US" sz="1200" dirty="0" smtClean="0">
                <a:solidFill>
                  <a:srgbClr val="000000"/>
                </a:solidFill>
                <a:ea typeface="ヒラギノ角ゴ Pro W3"/>
                <a:cs typeface="ヒラギノ角ゴ Pro W3"/>
              </a:rPr>
              <a:t>Once you’ve taken the time to make a budget, keeping it under review doesn’t take long – it’s a worthwhile way of spending a few minutes each month.</a:t>
            </a:r>
          </a:p>
          <a:p>
            <a:pPr algn="just">
              <a:spcBef>
                <a:spcPts val="0"/>
              </a:spcBef>
              <a:defRPr/>
            </a:pPr>
            <a:endParaRPr lang="en-US" dirty="0"/>
          </a:p>
        </p:txBody>
      </p:sp>
    </p:spTree>
    <p:extLst>
      <p:ext uri="{BB962C8B-B14F-4D97-AF65-F5344CB8AC3E}">
        <p14:creationId xmlns:p14="http://schemas.microsoft.com/office/powerpoint/2010/main" val="1195499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86" tIns="45743" rIns="91486" bIns="45743"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102C1576-3E4D-4A7B-94D6-B89F833F7022}" type="slidenum">
              <a:rPr lang="en-GB" altLang="en-US"/>
              <a:pPr algn="r" eaLnBrk="1" hangingPunct="1">
                <a:spcBef>
                  <a:spcPct val="0"/>
                </a:spcBef>
              </a:pPr>
              <a:t>8</a:t>
            </a:fld>
            <a:endParaRPr lang="en-GB" altLang="en-US"/>
          </a:p>
        </p:txBody>
      </p:sp>
      <p:sp>
        <p:nvSpPr>
          <p:cNvPr id="19459"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buFontTx/>
              <a:buChar char="•"/>
              <a:defRPr/>
            </a:pPr>
            <a:r>
              <a:rPr lang="en-US" sz="1200" dirty="0" smtClean="0">
                <a:ea typeface="ＭＳ Ｐゴシック"/>
                <a:cs typeface="ＭＳ Ｐゴシック"/>
              </a:rPr>
              <a:t>So just to recap</a:t>
            </a:r>
          </a:p>
          <a:p>
            <a:pPr marL="342900" indent="-342900" eaLnBrk="1" hangingPunct="1">
              <a:buFontTx/>
              <a:buChar char="•"/>
              <a:defRPr/>
            </a:pPr>
            <a:r>
              <a:rPr lang="en-US" sz="1200" dirty="0" smtClean="0">
                <a:ea typeface="ＭＳ Ｐゴシック"/>
                <a:cs typeface="ＭＳ Ｐゴシック"/>
              </a:rPr>
              <a:t>Record your spending, know your income, identify your money goals, draft your budget, review it regularly.</a:t>
            </a:r>
          </a:p>
          <a:p>
            <a:pPr marL="342900" indent="-342900" eaLnBrk="1" hangingPunct="1">
              <a:buFontTx/>
              <a:buChar char="•"/>
              <a:defRPr/>
            </a:pPr>
            <a:r>
              <a:rPr lang="en-US" sz="1200" dirty="0" smtClean="0">
                <a:ea typeface="ＭＳ Ｐゴシック"/>
                <a:cs typeface="ＭＳ Ｐゴシック"/>
              </a:rPr>
              <a:t>Job done!</a:t>
            </a:r>
          </a:p>
          <a:p>
            <a:pPr marL="342900" indent="-342900" eaLnBrk="1" hangingPunct="1">
              <a:buFontTx/>
              <a:buChar char="•"/>
              <a:defRPr/>
            </a:pPr>
            <a:endParaRPr lang="en-US" sz="1200" dirty="0" smtClean="0">
              <a:ea typeface="ＭＳ Ｐゴシック"/>
              <a:cs typeface="ＭＳ Ｐゴシック"/>
            </a:endParaRPr>
          </a:p>
          <a:p>
            <a:pPr marL="342900" indent="-342900" eaLnBrk="1" hangingPunct="1">
              <a:buFontTx/>
              <a:buChar char="•"/>
              <a:defRPr/>
            </a:pPr>
            <a:r>
              <a:rPr lang="en-US" sz="1200" dirty="0" smtClean="0">
                <a:ea typeface="ＭＳ Ｐゴシック"/>
                <a:cs typeface="ＭＳ Ｐゴシック"/>
              </a:rPr>
              <a:t>Now we’ll have a look a some money saving tips:</a:t>
            </a:r>
          </a:p>
          <a:p>
            <a:pPr eaLnBrk="1" hangingPunct="1">
              <a:defRPr/>
            </a:pPr>
            <a:endParaRPr lang="en-US" altLang="en-US" dirty="0"/>
          </a:p>
        </p:txBody>
      </p:sp>
    </p:spTree>
    <p:extLst>
      <p:ext uri="{BB962C8B-B14F-4D97-AF65-F5344CB8AC3E}">
        <p14:creationId xmlns:p14="http://schemas.microsoft.com/office/powerpoint/2010/main" val="3565027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23825" y="139700"/>
            <a:ext cx="6616700" cy="3722688"/>
          </a:xfrm>
          <a:ln/>
        </p:spPr>
      </p:sp>
      <p:sp>
        <p:nvSpPr>
          <p:cNvPr id="41987" name="Notes Placeholder 2"/>
          <p:cNvSpPr>
            <a:spLocks noGrp="1"/>
          </p:cNvSpPr>
          <p:nvPr>
            <p:ph type="body" idx="1"/>
          </p:nvPr>
        </p:nvSpPr>
        <p:spPr>
          <a:xfrm>
            <a:off x="303213" y="3922713"/>
            <a:ext cx="6191250" cy="61150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0"/>
              </a:spcBef>
              <a:buFont typeface="Wingdings" pitchFamily="2" charset="2"/>
              <a:buNone/>
              <a:defRPr/>
            </a:pPr>
            <a:r>
              <a:rPr lang="en-IE" sz="1100" b="1" dirty="0" smtClean="0">
                <a:cs typeface="Times New Roman" pitchFamily="18" charset="0"/>
              </a:rPr>
              <a:t>If someone told you that you could earn €100 in 30 minutes you’d jump at the chance! </a:t>
            </a:r>
            <a:r>
              <a:rPr lang="en-IE" sz="1100" dirty="0" smtClean="0">
                <a:cs typeface="Times New Roman" pitchFamily="18" charset="0"/>
              </a:rPr>
              <a:t>That’s the kind of savings that could be made by just doing a bit of research and using our great money saving tips. </a:t>
            </a:r>
          </a:p>
          <a:p>
            <a:pPr algn="just">
              <a:spcBef>
                <a:spcPts val="0"/>
              </a:spcBef>
              <a:buFont typeface="Wingdings" pitchFamily="2" charset="2"/>
              <a:buNone/>
              <a:defRPr/>
            </a:pPr>
            <a:endParaRPr lang="en-IE" sz="1100" dirty="0" smtClean="0">
              <a:cs typeface="Times New Roman" pitchFamily="18" charset="0"/>
            </a:endParaRPr>
          </a:p>
          <a:p>
            <a:pPr marL="171450" indent="-171450" algn="just" eaLnBrk="1" hangingPunct="1">
              <a:spcBef>
                <a:spcPts val="0"/>
              </a:spcBef>
              <a:buFont typeface="Arial" pitchFamily="34" charset="0"/>
              <a:buChar char="•"/>
              <a:defRPr/>
            </a:pPr>
            <a:r>
              <a:rPr lang="en-IE" sz="1100" dirty="0" smtClean="0">
                <a:cs typeface="Times New Roman" pitchFamily="18" charset="0"/>
              </a:rPr>
              <a:t>Has anyone ever asked for a discount on something before?  You might not feel comfortable asking for one outright, but a simple “Is that the best deal you can give me?” can lead to savings and sure if they say ‘No’, you’re no worse off than before.  One lady at a previous talk told us that she got €100 off her crèche fees just by asking for a discount.</a:t>
            </a:r>
          </a:p>
          <a:p>
            <a:pPr algn="just" eaLnBrk="1" hangingPunct="1">
              <a:spcBef>
                <a:spcPts val="0"/>
              </a:spcBef>
              <a:defRPr/>
            </a:pPr>
            <a:endParaRPr lang="en-IE" sz="1100" dirty="0" smtClean="0">
              <a:cs typeface="Times New Roman" pitchFamily="18" charset="0"/>
            </a:endParaRPr>
          </a:p>
          <a:p>
            <a:pPr marL="171450" indent="-171450" algn="just" eaLnBrk="1" hangingPunct="1">
              <a:spcBef>
                <a:spcPts val="0"/>
              </a:spcBef>
              <a:buFont typeface="Arial" pitchFamily="34" charset="0"/>
              <a:buChar char="•"/>
              <a:defRPr/>
            </a:pPr>
            <a:r>
              <a:rPr lang="en-IE" sz="1100" dirty="0" smtClean="0">
                <a:cs typeface="Times New Roman" pitchFamily="18" charset="0"/>
              </a:rPr>
              <a:t>How about </a:t>
            </a:r>
            <a:r>
              <a:rPr lang="en-IE" sz="1100" b="1" u="sng" dirty="0" smtClean="0">
                <a:cs typeface="Times New Roman" pitchFamily="18" charset="0"/>
              </a:rPr>
              <a:t>Shopping around </a:t>
            </a:r>
            <a:r>
              <a:rPr lang="en-IE" sz="1100" dirty="0" smtClean="0">
                <a:cs typeface="Times New Roman" pitchFamily="18" charset="0"/>
              </a:rPr>
              <a:t>for better value?</a:t>
            </a:r>
          </a:p>
          <a:p>
            <a:pPr marL="438150" lvl="1" indent="-171450" algn="just" eaLnBrk="1" hangingPunct="1">
              <a:spcBef>
                <a:spcPts val="0"/>
              </a:spcBef>
              <a:buFontTx/>
              <a:buChar char="-"/>
              <a:defRPr/>
            </a:pPr>
            <a:r>
              <a:rPr lang="en-IE" sz="1100" dirty="0" smtClean="0"/>
              <a:t> </a:t>
            </a:r>
            <a:r>
              <a:rPr lang="en-IE" sz="1100" dirty="0" smtClean="0">
                <a:cs typeface="Times New Roman" pitchFamily="18" charset="0"/>
              </a:rPr>
              <a:t>Has anyone ever saved money on </a:t>
            </a:r>
            <a:r>
              <a:rPr lang="en-IE" sz="1100" b="1" dirty="0" smtClean="0">
                <a:cs typeface="Times New Roman" pitchFamily="18" charset="0"/>
              </a:rPr>
              <a:t>insurance</a:t>
            </a:r>
            <a:r>
              <a:rPr lang="en-IE" sz="1100" dirty="0" smtClean="0">
                <a:cs typeface="Times New Roman" pitchFamily="18" charset="0"/>
              </a:rPr>
              <a:t> by shopping around</a:t>
            </a:r>
            <a:r>
              <a:rPr lang="en-IE" sz="1100" smtClean="0">
                <a:cs typeface="Times New Roman" pitchFamily="18" charset="0"/>
              </a:rPr>
              <a:t>? </a:t>
            </a:r>
            <a:endParaRPr lang="en-IE" sz="1100" dirty="0" smtClean="0"/>
          </a:p>
          <a:p>
            <a:pPr marL="438150" lvl="1" indent="-171450" algn="just" eaLnBrk="1" hangingPunct="1">
              <a:spcBef>
                <a:spcPts val="0"/>
              </a:spcBef>
              <a:buFontTx/>
              <a:buChar char="-"/>
              <a:defRPr/>
            </a:pPr>
            <a:r>
              <a:rPr lang="en-IE" sz="1100" dirty="0" smtClean="0">
                <a:cs typeface="Times New Roman" pitchFamily="18" charset="0"/>
              </a:rPr>
              <a:t>And shopping around for </a:t>
            </a:r>
            <a:r>
              <a:rPr lang="en-IE" sz="1100" b="1" dirty="0" smtClean="0">
                <a:cs typeface="Times New Roman" pitchFamily="18" charset="0"/>
              </a:rPr>
              <a:t>Utilities/telecoms/groceries/petrol?</a:t>
            </a:r>
            <a:r>
              <a:rPr lang="en-IE" sz="1100" dirty="0" smtClean="0">
                <a:cs typeface="Times New Roman" pitchFamily="18" charset="0"/>
              </a:rPr>
              <a:t> -  Our research shows that </a:t>
            </a:r>
            <a:r>
              <a:rPr lang="en-IE" sz="1100" dirty="0" smtClean="0"/>
              <a:t>in the past three years, over half of consumers haven’t checked to see if they could get a better deal.</a:t>
            </a:r>
          </a:p>
          <a:p>
            <a:pPr marL="438150" lvl="1" indent="-171450" algn="just" eaLnBrk="1" hangingPunct="1">
              <a:spcBef>
                <a:spcPts val="0"/>
              </a:spcBef>
              <a:buFontTx/>
              <a:buChar char="-"/>
              <a:defRPr/>
            </a:pPr>
            <a:endParaRPr lang="en-IE" sz="1100" dirty="0" smtClean="0">
              <a:cs typeface="Times New Roman" pitchFamily="18" charset="0"/>
            </a:endParaRPr>
          </a:p>
          <a:p>
            <a:pPr algn="just">
              <a:spcBef>
                <a:spcPts val="0"/>
              </a:spcBef>
              <a:defRPr/>
            </a:pPr>
            <a:r>
              <a:rPr lang="en-IE" sz="1100" dirty="0" smtClean="0">
                <a:cs typeface="Times New Roman" pitchFamily="18" charset="0"/>
              </a:rPr>
              <a:t>Has anyone here any examples of how they’ve saved money? </a:t>
            </a:r>
            <a:r>
              <a:rPr lang="en-IE" sz="1100" b="1" i="1" u="sng" dirty="0" smtClean="0">
                <a:solidFill>
                  <a:srgbClr val="000000"/>
                </a:solidFill>
                <a:ea typeface="ＭＳ Ｐゴシック"/>
                <a:cs typeface="Times New Roman" pitchFamily="18" charset="0"/>
              </a:rPr>
              <a:t>Note to Presenter </a:t>
            </a:r>
            <a:r>
              <a:rPr lang="en-IE" sz="1100" b="1" i="1" dirty="0" smtClean="0">
                <a:solidFill>
                  <a:srgbClr val="000000"/>
                </a:solidFill>
                <a:ea typeface="ＭＳ Ｐゴシック"/>
                <a:cs typeface="Times New Roman" pitchFamily="18" charset="0"/>
              </a:rPr>
              <a:t>– If the audience does not respond, answer the question yourself with a few more examples, such as:</a:t>
            </a:r>
          </a:p>
          <a:p>
            <a:pPr algn="just">
              <a:spcBef>
                <a:spcPts val="0"/>
              </a:spcBef>
              <a:defRPr/>
            </a:pPr>
            <a:endParaRPr lang="en-IE" sz="1100" b="1" i="1" dirty="0" smtClean="0">
              <a:solidFill>
                <a:srgbClr val="000000"/>
              </a:solidFill>
              <a:ea typeface="ＭＳ Ｐゴシック"/>
              <a:cs typeface="Times New Roman" pitchFamily="18" charset="0"/>
            </a:endParaRPr>
          </a:p>
          <a:p>
            <a:pPr marL="171450" indent="-171450" algn="just" eaLnBrk="1" hangingPunct="1">
              <a:spcBef>
                <a:spcPts val="0"/>
              </a:spcBef>
              <a:buFont typeface="Arial" pitchFamily="34" charset="0"/>
              <a:buChar char="•"/>
              <a:defRPr/>
            </a:pPr>
            <a:r>
              <a:rPr lang="en-US" sz="1100" u="sng" dirty="0" smtClean="0">
                <a:ea typeface="ＭＳ Ｐゴシック"/>
                <a:cs typeface="Times New Roman" pitchFamily="18" charset="0"/>
              </a:rPr>
              <a:t>Tax refunds</a:t>
            </a:r>
            <a:r>
              <a:rPr lang="en-US" sz="1100" dirty="0" smtClean="0">
                <a:ea typeface="ＭＳ Ｐゴシック"/>
                <a:cs typeface="Times New Roman" pitchFamily="18" charset="0"/>
              </a:rPr>
              <a:t> / </a:t>
            </a:r>
            <a:r>
              <a:rPr lang="en-IE" sz="1100" dirty="0" smtClean="0">
                <a:cs typeface="Times New Roman" pitchFamily="18" charset="0"/>
              </a:rPr>
              <a:t>medical expenses (MED 1)</a:t>
            </a:r>
          </a:p>
          <a:p>
            <a:pPr marL="171450" indent="-171450" algn="just" eaLnBrk="1" hangingPunct="1">
              <a:spcBef>
                <a:spcPts val="0"/>
              </a:spcBef>
              <a:buFont typeface="Arial" pitchFamily="34" charset="0"/>
              <a:buChar char="•"/>
              <a:defRPr/>
            </a:pPr>
            <a:r>
              <a:rPr lang="en-US" sz="1100" dirty="0" smtClean="0">
                <a:ea typeface="ＭＳ Ｐゴシック"/>
                <a:cs typeface="Times New Roman" pitchFamily="18" charset="0"/>
              </a:rPr>
              <a:t>Unused </a:t>
            </a:r>
            <a:r>
              <a:rPr lang="en-US" sz="1100" u="sng" dirty="0" smtClean="0">
                <a:ea typeface="ＭＳ Ｐゴシック"/>
                <a:cs typeface="Times New Roman" pitchFamily="18" charset="0"/>
              </a:rPr>
              <a:t>subscriptions </a:t>
            </a:r>
            <a:r>
              <a:rPr lang="en-US" sz="1100" dirty="0" smtClean="0">
                <a:ea typeface="ＭＳ Ｐゴシック"/>
                <a:cs typeface="Times New Roman" pitchFamily="18" charset="0"/>
              </a:rPr>
              <a:t>for gyms, clubs, magazines, </a:t>
            </a:r>
            <a:r>
              <a:rPr lang="en-US" sz="1100" dirty="0" err="1" smtClean="0">
                <a:ea typeface="ＭＳ Ｐゴシック"/>
                <a:cs typeface="Times New Roman" pitchFamily="18" charset="0"/>
              </a:rPr>
              <a:t>tv</a:t>
            </a:r>
            <a:r>
              <a:rPr lang="en-US" sz="1100" dirty="0" smtClean="0">
                <a:ea typeface="ＭＳ Ｐゴシック"/>
                <a:cs typeface="Times New Roman" pitchFamily="18" charset="0"/>
              </a:rPr>
              <a:t> stations</a:t>
            </a:r>
          </a:p>
          <a:p>
            <a:pPr marL="266700" lvl="1" algn="just" eaLnBrk="1" hangingPunct="1">
              <a:spcBef>
                <a:spcPct val="0"/>
              </a:spcBef>
              <a:defRPr/>
            </a:pPr>
            <a:endParaRPr lang="en-US" altLang="en-US" sz="1100" dirty="0" smtClean="0">
              <a:cs typeface="Times New Roman" pitchFamily="18" charset="0"/>
            </a:endParaRPr>
          </a:p>
          <a:p>
            <a:pPr marL="266700" lvl="1" algn="just" eaLnBrk="1" hangingPunct="1">
              <a:spcBef>
                <a:spcPct val="0"/>
              </a:spcBef>
              <a:defRPr/>
            </a:pPr>
            <a:endParaRPr lang="en-US" altLang="en-US" dirty="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0005516-7FFF-40D3-82D7-0476B70C1B78}" type="slidenum">
              <a:rPr lang="en-GB" altLang="en-US" smtClean="0"/>
              <a:pPr>
                <a:spcBef>
                  <a:spcPct val="0"/>
                </a:spcBef>
              </a:pPr>
              <a:t>9</a:t>
            </a:fld>
            <a:endParaRPr lang="en-GB" altLang="en-US" smtClean="0"/>
          </a:p>
        </p:txBody>
      </p:sp>
    </p:spTree>
    <p:extLst>
      <p:ext uri="{BB962C8B-B14F-4D97-AF65-F5344CB8AC3E}">
        <p14:creationId xmlns:p14="http://schemas.microsoft.com/office/powerpoint/2010/main" val="3619585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DCDA1097-4893-4218-B263-A2AE302C5FB4}" type="datetimeFigureOut">
              <a:rPr lang="en-IE" smtClean="0"/>
              <a:t>18/09/2019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2ADEF2C-324C-4A0A-AE44-DE852D45B550}" type="slidenum">
              <a:rPr lang="en-IE" smtClean="0"/>
              <a:t>‹#›</a:t>
            </a:fld>
            <a:endParaRPr lang="en-IE"/>
          </a:p>
        </p:txBody>
      </p:sp>
    </p:spTree>
    <p:extLst>
      <p:ext uri="{BB962C8B-B14F-4D97-AF65-F5344CB8AC3E}">
        <p14:creationId xmlns:p14="http://schemas.microsoft.com/office/powerpoint/2010/main" val="2302114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DCDA1097-4893-4218-B263-A2AE302C5FB4}" type="datetimeFigureOut">
              <a:rPr lang="en-IE" smtClean="0"/>
              <a:t>18/09/2019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2ADEF2C-324C-4A0A-AE44-DE852D45B550}" type="slidenum">
              <a:rPr lang="en-IE" smtClean="0"/>
              <a:t>‹#›</a:t>
            </a:fld>
            <a:endParaRPr lang="en-IE"/>
          </a:p>
        </p:txBody>
      </p:sp>
    </p:spTree>
    <p:extLst>
      <p:ext uri="{BB962C8B-B14F-4D97-AF65-F5344CB8AC3E}">
        <p14:creationId xmlns:p14="http://schemas.microsoft.com/office/powerpoint/2010/main" val="836792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DCDA1097-4893-4218-B263-A2AE302C5FB4}" type="datetimeFigureOut">
              <a:rPr lang="en-IE" smtClean="0"/>
              <a:t>18/09/2019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2ADEF2C-324C-4A0A-AE44-DE852D45B550}" type="slidenum">
              <a:rPr lang="en-IE" smtClean="0"/>
              <a:t>‹#›</a:t>
            </a:fld>
            <a:endParaRPr lang="en-IE"/>
          </a:p>
        </p:txBody>
      </p:sp>
    </p:spTree>
    <p:extLst>
      <p:ext uri="{BB962C8B-B14F-4D97-AF65-F5344CB8AC3E}">
        <p14:creationId xmlns:p14="http://schemas.microsoft.com/office/powerpoint/2010/main" val="2590502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DCDA1097-4893-4218-B263-A2AE302C5FB4}" type="datetimeFigureOut">
              <a:rPr lang="en-IE" smtClean="0"/>
              <a:t>18/09/2019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2ADEF2C-324C-4A0A-AE44-DE852D45B550}" type="slidenum">
              <a:rPr lang="en-IE" smtClean="0"/>
              <a:t>‹#›</a:t>
            </a:fld>
            <a:endParaRPr lang="en-IE"/>
          </a:p>
        </p:txBody>
      </p:sp>
    </p:spTree>
    <p:extLst>
      <p:ext uri="{BB962C8B-B14F-4D97-AF65-F5344CB8AC3E}">
        <p14:creationId xmlns:p14="http://schemas.microsoft.com/office/powerpoint/2010/main" val="21079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DA1097-4893-4218-B263-A2AE302C5FB4}" type="datetimeFigureOut">
              <a:rPr lang="en-IE" smtClean="0"/>
              <a:t>18/09/2019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2ADEF2C-324C-4A0A-AE44-DE852D45B550}" type="slidenum">
              <a:rPr lang="en-IE" smtClean="0"/>
              <a:t>‹#›</a:t>
            </a:fld>
            <a:endParaRPr lang="en-IE"/>
          </a:p>
        </p:txBody>
      </p:sp>
    </p:spTree>
    <p:extLst>
      <p:ext uri="{BB962C8B-B14F-4D97-AF65-F5344CB8AC3E}">
        <p14:creationId xmlns:p14="http://schemas.microsoft.com/office/powerpoint/2010/main" val="1256316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DCDA1097-4893-4218-B263-A2AE302C5FB4}" type="datetimeFigureOut">
              <a:rPr lang="en-IE" smtClean="0"/>
              <a:t>18/09/2019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52ADEF2C-324C-4A0A-AE44-DE852D45B550}" type="slidenum">
              <a:rPr lang="en-IE" smtClean="0"/>
              <a:t>‹#›</a:t>
            </a:fld>
            <a:endParaRPr lang="en-IE"/>
          </a:p>
        </p:txBody>
      </p:sp>
    </p:spTree>
    <p:extLst>
      <p:ext uri="{BB962C8B-B14F-4D97-AF65-F5344CB8AC3E}">
        <p14:creationId xmlns:p14="http://schemas.microsoft.com/office/powerpoint/2010/main" val="2682005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DCDA1097-4893-4218-B263-A2AE302C5FB4}" type="datetimeFigureOut">
              <a:rPr lang="en-IE" smtClean="0"/>
              <a:t>18/09/2019</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52ADEF2C-324C-4A0A-AE44-DE852D45B550}" type="slidenum">
              <a:rPr lang="en-IE" smtClean="0"/>
              <a:t>‹#›</a:t>
            </a:fld>
            <a:endParaRPr lang="en-IE"/>
          </a:p>
        </p:txBody>
      </p:sp>
    </p:spTree>
    <p:extLst>
      <p:ext uri="{BB962C8B-B14F-4D97-AF65-F5344CB8AC3E}">
        <p14:creationId xmlns:p14="http://schemas.microsoft.com/office/powerpoint/2010/main" val="2029199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DCDA1097-4893-4218-B263-A2AE302C5FB4}" type="datetimeFigureOut">
              <a:rPr lang="en-IE" smtClean="0"/>
              <a:t>18/09/2019</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52ADEF2C-324C-4A0A-AE44-DE852D45B550}" type="slidenum">
              <a:rPr lang="en-IE" smtClean="0"/>
              <a:t>‹#›</a:t>
            </a:fld>
            <a:endParaRPr lang="en-IE"/>
          </a:p>
        </p:txBody>
      </p:sp>
    </p:spTree>
    <p:extLst>
      <p:ext uri="{BB962C8B-B14F-4D97-AF65-F5344CB8AC3E}">
        <p14:creationId xmlns:p14="http://schemas.microsoft.com/office/powerpoint/2010/main" val="1960260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DA1097-4893-4218-B263-A2AE302C5FB4}" type="datetimeFigureOut">
              <a:rPr lang="en-IE" smtClean="0"/>
              <a:t>18/09/2019</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52ADEF2C-324C-4A0A-AE44-DE852D45B550}" type="slidenum">
              <a:rPr lang="en-IE" smtClean="0"/>
              <a:t>‹#›</a:t>
            </a:fld>
            <a:endParaRPr lang="en-IE"/>
          </a:p>
        </p:txBody>
      </p:sp>
    </p:spTree>
    <p:extLst>
      <p:ext uri="{BB962C8B-B14F-4D97-AF65-F5344CB8AC3E}">
        <p14:creationId xmlns:p14="http://schemas.microsoft.com/office/powerpoint/2010/main" val="113390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DA1097-4893-4218-B263-A2AE302C5FB4}" type="datetimeFigureOut">
              <a:rPr lang="en-IE" smtClean="0"/>
              <a:t>18/09/2019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52ADEF2C-324C-4A0A-AE44-DE852D45B550}" type="slidenum">
              <a:rPr lang="en-IE" smtClean="0"/>
              <a:t>‹#›</a:t>
            </a:fld>
            <a:endParaRPr lang="en-IE"/>
          </a:p>
        </p:txBody>
      </p:sp>
    </p:spTree>
    <p:extLst>
      <p:ext uri="{BB962C8B-B14F-4D97-AF65-F5344CB8AC3E}">
        <p14:creationId xmlns:p14="http://schemas.microsoft.com/office/powerpoint/2010/main" val="1458370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DA1097-4893-4218-B263-A2AE302C5FB4}" type="datetimeFigureOut">
              <a:rPr lang="en-IE" smtClean="0"/>
              <a:t>18/09/2019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52ADEF2C-324C-4A0A-AE44-DE852D45B550}" type="slidenum">
              <a:rPr lang="en-IE" smtClean="0"/>
              <a:t>‹#›</a:t>
            </a:fld>
            <a:endParaRPr lang="en-IE"/>
          </a:p>
        </p:txBody>
      </p:sp>
    </p:spTree>
    <p:extLst>
      <p:ext uri="{BB962C8B-B14F-4D97-AF65-F5344CB8AC3E}">
        <p14:creationId xmlns:p14="http://schemas.microsoft.com/office/powerpoint/2010/main" val="1126017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DA1097-4893-4218-B263-A2AE302C5FB4}" type="datetimeFigureOut">
              <a:rPr lang="en-IE" smtClean="0"/>
              <a:t>18/09/2019</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DEF2C-324C-4A0A-AE44-DE852D45B550}" type="slidenum">
              <a:rPr lang="en-IE" smtClean="0"/>
              <a:t>‹#›</a:t>
            </a:fld>
            <a:endParaRPr lang="en-IE"/>
          </a:p>
        </p:txBody>
      </p:sp>
    </p:spTree>
    <p:extLst>
      <p:ext uri="{BB962C8B-B14F-4D97-AF65-F5344CB8AC3E}">
        <p14:creationId xmlns:p14="http://schemas.microsoft.com/office/powerpoint/2010/main" val="3504580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3" Type="http://schemas.openxmlformats.org/officeDocument/2006/relationships/hyperlink" Target="http://www.scsi.ie/"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emf"/></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emf"/></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4.jpe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10" Type="http://schemas.openxmlformats.org/officeDocument/2006/relationships/image" Target="../media/image4.jpeg"/><Relationship Id="rId4" Type="http://schemas.openxmlformats.org/officeDocument/2006/relationships/image" Target="../media/image6.emf"/><Relationship Id="rId9" Type="http://schemas.openxmlformats.org/officeDocument/2006/relationships/image" Target="../media/image10.emf"/></Relationships>
</file>

<file path=ppt/slides/_rels/slide30.xml.rels><?xml version="1.0" encoding="UTF-8" standalone="yes"?>
<Relationships xmlns="http://schemas.openxmlformats.org/package/2006/relationships"><Relationship Id="rId3" Type="http://schemas.openxmlformats.org/officeDocument/2006/relationships/hyperlink" Target="http://www.consumerhelp.ie/" TargetMode="External"/><Relationship Id="rId7"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27.emf"/><Relationship Id="rId4" Type="http://schemas.openxmlformats.org/officeDocument/2006/relationships/hyperlink" Target="http://www.pensionsauthority.ie/"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3.emf"/><Relationship Id="rId7" Type="http://schemas.openxmlformats.org/officeDocument/2006/relationships/image" Target="../media/image8.emf"/><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10" Type="http://schemas.openxmlformats.org/officeDocument/2006/relationships/image" Target="../media/image4.jpeg"/><Relationship Id="rId4" Type="http://schemas.openxmlformats.org/officeDocument/2006/relationships/image" Target="../media/image5.emf"/><Relationship Id="rId9" Type="http://schemas.openxmlformats.org/officeDocument/2006/relationships/image" Target="../media/image10.emf"/></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hyperlink" Target="mailto:financialeducation@ccpc.ie" TargetMode="Externa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hyperlink" Target="http://www.consumerhelp.i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582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ChangeArrowheads="1"/>
          </p:cNvSpPr>
          <p:nvPr/>
        </p:nvSpPr>
        <p:spPr bwMode="auto">
          <a:xfrm>
            <a:off x="2209800" y="1268414"/>
            <a:ext cx="77724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IE" altLang="en-US">
              <a:latin typeface="Calibri" panose="020F0502020204030204" pitchFamily="34" charset="0"/>
            </a:endParaRPr>
          </a:p>
          <a:p>
            <a:pPr eaLnBrk="1" hangingPunct="1"/>
            <a:endParaRPr lang="en-GB" altLang="en-US">
              <a:latin typeface="Calibri" panose="020F0502020204030204" pitchFamily="34" charset="0"/>
            </a:endParaRPr>
          </a:p>
        </p:txBody>
      </p:sp>
      <p:sp>
        <p:nvSpPr>
          <p:cNvPr id="38915" name="Rectangle 10"/>
          <p:cNvSpPr>
            <a:spLocks noChangeArrowheads="1"/>
          </p:cNvSpPr>
          <p:nvPr/>
        </p:nvSpPr>
        <p:spPr bwMode="auto">
          <a:xfrm>
            <a:off x="4175125" y="1471614"/>
            <a:ext cx="41656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Aft>
                <a:spcPts val="1200"/>
              </a:spcAft>
              <a:buNone/>
            </a:pPr>
            <a:r>
              <a:rPr lang="en-US" altLang="en-US" b="1">
                <a:solidFill>
                  <a:srgbClr val="000000"/>
                </a:solidFill>
                <a:latin typeface="Calibri" panose="020F0502020204030204" pitchFamily="34" charset="0"/>
              </a:rPr>
              <a:t>Watch out for scams</a:t>
            </a:r>
          </a:p>
        </p:txBody>
      </p:sp>
      <p:sp>
        <p:nvSpPr>
          <p:cNvPr id="9" name="Rounded Rectangular Callout 8"/>
          <p:cNvSpPr/>
          <p:nvPr/>
        </p:nvSpPr>
        <p:spPr>
          <a:xfrm>
            <a:off x="7680325" y="2530476"/>
            <a:ext cx="2406650" cy="893763"/>
          </a:xfrm>
          <a:prstGeom prst="wedgeRoundRectCallout">
            <a:avLst>
              <a:gd name="adj1" fmla="val -45753"/>
              <a:gd name="adj2" fmla="val 70361"/>
              <a:gd name="adj3" fmla="val 16667"/>
            </a:avLst>
          </a:prstGeom>
          <a:solidFill>
            <a:srgbClr val="232A5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lnSpc>
                <a:spcPct val="90000"/>
              </a:lnSpc>
              <a:buClr>
                <a:srgbClr val="EC008C"/>
              </a:buClr>
              <a:defRPr/>
            </a:pPr>
            <a:r>
              <a:rPr lang="en-IE" sz="2000" b="1" dirty="0" smtClean="0">
                <a:solidFill>
                  <a:schemeClr val="bg1"/>
                </a:solidFill>
                <a:latin typeface="Calibri"/>
                <a:ea typeface="ＭＳ Ｐゴシック" charset="0"/>
                <a:cs typeface="Calibri"/>
              </a:rPr>
              <a:t>Fake ads</a:t>
            </a:r>
            <a:endParaRPr lang="en-IE" sz="2000" b="1" dirty="0">
              <a:solidFill>
                <a:schemeClr val="bg1"/>
              </a:solidFill>
              <a:latin typeface="Calibri"/>
              <a:ea typeface="ＭＳ Ｐゴシック" charset="0"/>
              <a:cs typeface="Calibri"/>
            </a:endParaRPr>
          </a:p>
        </p:txBody>
      </p:sp>
      <p:sp>
        <p:nvSpPr>
          <p:cNvPr id="10" name="Rounded Rectangular Callout 9"/>
          <p:cNvSpPr/>
          <p:nvPr/>
        </p:nvSpPr>
        <p:spPr>
          <a:xfrm>
            <a:off x="2101850" y="2463801"/>
            <a:ext cx="2406650" cy="893763"/>
          </a:xfrm>
          <a:prstGeom prst="wedgeRoundRectCallout">
            <a:avLst>
              <a:gd name="adj1" fmla="val 40721"/>
              <a:gd name="adj2" fmla="val 63722"/>
              <a:gd name="adj3" fmla="val 16667"/>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lnSpc>
                <a:spcPct val="90000"/>
              </a:lnSpc>
              <a:buClr>
                <a:srgbClr val="EC008C"/>
              </a:buClr>
              <a:defRPr/>
            </a:pPr>
            <a:r>
              <a:rPr lang="en-IE" sz="2000" b="1" dirty="0">
                <a:solidFill>
                  <a:schemeClr val="bg1"/>
                </a:solidFill>
                <a:latin typeface="Calibri"/>
                <a:ea typeface="ＭＳ Ｐゴシック" charset="0"/>
                <a:cs typeface="Calibri"/>
              </a:rPr>
              <a:t>‘Phishing’ for your bank details</a:t>
            </a:r>
          </a:p>
        </p:txBody>
      </p:sp>
      <p:sp>
        <p:nvSpPr>
          <p:cNvPr id="11" name="Rounded Rectangular Callout 10"/>
          <p:cNvSpPr/>
          <p:nvPr/>
        </p:nvSpPr>
        <p:spPr>
          <a:xfrm>
            <a:off x="2073276" y="4227513"/>
            <a:ext cx="2524125" cy="1090612"/>
          </a:xfrm>
          <a:prstGeom prst="wedgeRoundRectCallout">
            <a:avLst>
              <a:gd name="adj1" fmla="val 41945"/>
              <a:gd name="adj2" fmla="val 58804"/>
              <a:gd name="adj3" fmla="val 16667"/>
            </a:avLst>
          </a:prstGeom>
          <a:solidFill>
            <a:srgbClr val="B9CF5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hangingPunct="1">
              <a:lnSpc>
                <a:spcPct val="90000"/>
              </a:lnSpc>
              <a:buClr>
                <a:srgbClr val="EC008C"/>
              </a:buClr>
              <a:defRPr/>
            </a:pPr>
            <a:r>
              <a:rPr lang="en-IE" sz="2000" b="1" dirty="0">
                <a:solidFill>
                  <a:schemeClr val="bg1"/>
                </a:solidFill>
                <a:latin typeface="Calibri"/>
                <a:ea typeface="ＭＳ Ｐゴシック"/>
                <a:cs typeface="Calibri"/>
              </a:rPr>
              <a:t>Computer repairs/anti-virus </a:t>
            </a:r>
          </a:p>
          <a:p>
            <a:pPr algn="ctr" eaLnBrk="1" hangingPunct="1">
              <a:lnSpc>
                <a:spcPct val="90000"/>
              </a:lnSpc>
              <a:buClr>
                <a:srgbClr val="EC008C"/>
              </a:buClr>
              <a:defRPr/>
            </a:pPr>
            <a:r>
              <a:rPr lang="en-IE" sz="2000" b="1" dirty="0">
                <a:solidFill>
                  <a:schemeClr val="bg1"/>
                </a:solidFill>
                <a:latin typeface="Calibri"/>
                <a:ea typeface="ＭＳ Ｐゴシック"/>
                <a:cs typeface="Calibri"/>
              </a:rPr>
              <a:t>software</a:t>
            </a:r>
          </a:p>
        </p:txBody>
      </p:sp>
      <p:sp>
        <p:nvSpPr>
          <p:cNvPr id="12" name="Rounded Rectangular Callout 11"/>
          <p:cNvSpPr/>
          <p:nvPr/>
        </p:nvSpPr>
        <p:spPr>
          <a:xfrm>
            <a:off x="7680325" y="4214813"/>
            <a:ext cx="2406650" cy="1319212"/>
          </a:xfrm>
          <a:prstGeom prst="wedgeRoundRectCallout">
            <a:avLst>
              <a:gd name="adj1" fmla="val -38543"/>
              <a:gd name="adj2" fmla="val 71402"/>
              <a:gd name="adj3" fmla="val 16667"/>
            </a:avLst>
          </a:prstGeom>
          <a:solidFill>
            <a:srgbClr val="9977C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hangingPunct="1">
              <a:lnSpc>
                <a:spcPct val="90000"/>
              </a:lnSpc>
              <a:buClr>
                <a:srgbClr val="EC008C"/>
              </a:buClr>
              <a:defRPr/>
            </a:pPr>
            <a:r>
              <a:rPr lang="en-IE" sz="2000" b="1" dirty="0">
                <a:solidFill>
                  <a:schemeClr val="bg1"/>
                </a:solidFill>
                <a:latin typeface="Calibri"/>
                <a:ea typeface="ＭＳ Ｐゴシック"/>
                <a:cs typeface="Calibri"/>
              </a:rPr>
              <a:t>Phone scams – premium numbers or What’s App scams</a:t>
            </a:r>
          </a:p>
        </p:txBody>
      </p:sp>
      <p:sp>
        <p:nvSpPr>
          <p:cNvPr id="38920" name="Picture 3"/>
          <p:cNvSpPr>
            <a:spLocks noChangeAspect="1"/>
          </p:cNvSpPr>
          <p:nvPr/>
        </p:nvSpPr>
        <p:spPr bwMode="auto">
          <a:xfrm>
            <a:off x="5016500" y="2335213"/>
            <a:ext cx="2592388"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IE" altLang="en-US"/>
          </a:p>
        </p:txBody>
      </p:sp>
      <p:cxnSp>
        <p:nvCxnSpPr>
          <p:cNvPr id="38921" name="Straight Connector 12"/>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38923" name="Picture 14"/>
          <p:cNvPicPr>
            <a:picLocks noChangeAspect="1"/>
          </p:cNvPicPr>
          <p:nvPr/>
        </p:nvPicPr>
        <p:blipFill>
          <a:blip r:embed="rId3" cstate="print">
            <a:extLst>
              <a:ext uri="{28A0092B-C50C-407E-A947-70E740481C1C}">
                <a14:useLocalDpi xmlns:a14="http://schemas.microsoft.com/office/drawing/2010/main" val="0"/>
              </a:ext>
            </a:extLst>
          </a:blip>
          <a:srcRect t="83951"/>
          <a:stretch>
            <a:fillRect/>
          </a:stretch>
        </p:blipFill>
        <p:spPr bwMode="auto">
          <a:xfrm>
            <a:off x="669758" y="5691982"/>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1383" y="5579268"/>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00614" y="2790826"/>
            <a:ext cx="2592387"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6" name="TextBox 1"/>
          <p:cNvSpPr txBox="1">
            <a:spLocks noChangeArrowheads="1"/>
          </p:cNvSpPr>
          <p:nvPr/>
        </p:nvSpPr>
        <p:spPr bwMode="auto">
          <a:xfrm>
            <a:off x="4597400" y="5969000"/>
            <a:ext cx="5746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IE" altLang="en-US" sz="2000" b="1" dirty="0">
                <a:latin typeface="Calibri" panose="020F0502020204030204" pitchFamily="34" charset="0"/>
              </a:rPr>
              <a:t>If it sounds too good to be true it probably </a:t>
            </a:r>
            <a:r>
              <a:rPr lang="en-IE" altLang="en-US" sz="2000" b="1" dirty="0" smtClean="0">
                <a:latin typeface="Calibri" panose="020F0502020204030204" pitchFamily="34" charset="0"/>
              </a:rPr>
              <a:t>is!</a:t>
            </a:r>
            <a:endParaRPr lang="en-IE" altLang="en-US" sz="2000" b="1" dirty="0">
              <a:latin typeface="Calibri" panose="020F0502020204030204" pitchFamily="34" charset="0"/>
            </a:endParaRPr>
          </a:p>
        </p:txBody>
      </p:sp>
      <p:sp>
        <p:nvSpPr>
          <p:cNvPr id="2" name="Rectangle 1"/>
          <p:cNvSpPr/>
          <p:nvPr/>
        </p:nvSpPr>
        <p:spPr>
          <a:xfrm>
            <a:off x="2286000" y="632154"/>
            <a:ext cx="6894096" cy="523220"/>
          </a:xfrm>
          <a:prstGeom prst="rect">
            <a:avLst/>
          </a:prstGeom>
        </p:spPr>
        <p:txBody>
          <a:bodyPr wrap="square">
            <a:spAutoFit/>
          </a:bodyPr>
          <a:lstStyle/>
          <a:p>
            <a:pPr>
              <a:spcBef>
                <a:spcPct val="0"/>
              </a:spcBef>
              <a:buFontTx/>
              <a:buNone/>
            </a:pPr>
            <a:r>
              <a:rPr lang="en-IE" altLang="en-US" sz="2800" dirty="0">
                <a:solidFill>
                  <a:srgbClr val="E10000"/>
                </a:solidFill>
                <a:latin typeface="Calibri" panose="020F0502020204030204" pitchFamily="34" charset="0"/>
              </a:rPr>
              <a:t>Sorting out your money – </a:t>
            </a:r>
            <a:r>
              <a:rPr lang="en-IE" altLang="en-US" sz="2800" b="1" dirty="0" smtClean="0">
                <a:solidFill>
                  <a:srgbClr val="E10000"/>
                </a:solidFill>
                <a:latin typeface="Calibri" panose="020F0502020204030204" pitchFamily="34" charset="0"/>
              </a:rPr>
              <a:t>Scams</a:t>
            </a:r>
            <a:endParaRPr lang="en-IE" altLang="en-US" sz="2800" b="1" dirty="0">
              <a:solidFill>
                <a:srgbClr val="E10000"/>
              </a:solidFill>
              <a:latin typeface="Calibri" panose="020F0502020204030204" pitchFamily="34" charset="0"/>
            </a:endParaRPr>
          </a:p>
        </p:txBody>
      </p:sp>
    </p:spTree>
    <p:extLst>
      <p:ext uri="{BB962C8B-B14F-4D97-AF65-F5344CB8AC3E}">
        <p14:creationId xmlns:p14="http://schemas.microsoft.com/office/powerpoint/2010/main" val="32085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1524000" y="1484313"/>
            <a:ext cx="3771900" cy="3960812"/>
          </a:xfrm>
          <a:prstGeom prst="rect">
            <a:avLst/>
          </a:prstGeom>
          <a:solidFill>
            <a:schemeClr val="bg1"/>
          </a:solidFill>
          <a:ln w="9525">
            <a:solidFill>
              <a:schemeClr val="bg1"/>
            </a:solidFill>
            <a:round/>
            <a:headEnd/>
            <a:tailEnd/>
          </a:ln>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2400" b="1">
                <a:solidFill>
                  <a:srgbClr val="D51801"/>
                </a:solidFill>
                <a:latin typeface="Calibri" panose="020F0502020204030204" pitchFamily="34" charset="0"/>
              </a:rPr>
              <a:t>Current Accounts </a:t>
            </a:r>
          </a:p>
          <a:p>
            <a:pPr eaLnBrk="1" hangingPunct="1">
              <a:spcBef>
                <a:spcPct val="0"/>
              </a:spcBef>
              <a:buFontTx/>
              <a:buNone/>
            </a:pPr>
            <a:r>
              <a:rPr lang="en-IE" altLang="en-US" sz="2400" b="1">
                <a:solidFill>
                  <a:srgbClr val="D51801"/>
                </a:solidFill>
                <a:latin typeface="Calibri" panose="020F0502020204030204" pitchFamily="34" charset="0"/>
              </a:rPr>
              <a:t>on www.ccpc.ie</a:t>
            </a:r>
          </a:p>
          <a:p>
            <a:pPr eaLnBrk="1" hangingPunct="1">
              <a:spcBef>
                <a:spcPct val="0"/>
              </a:spcBef>
              <a:buFontTx/>
              <a:buNone/>
            </a:pPr>
            <a:endParaRPr lang="en-IE" altLang="en-US" sz="2400" b="1">
              <a:solidFill>
                <a:srgbClr val="92D050"/>
              </a:solidFill>
            </a:endParaRPr>
          </a:p>
          <a:p>
            <a:pPr eaLnBrk="1" hangingPunct="1">
              <a:spcBef>
                <a:spcPct val="0"/>
              </a:spcBef>
              <a:buFontTx/>
              <a:buNone/>
            </a:pPr>
            <a:endParaRPr lang="en-IE" altLang="en-US" sz="2400" b="1">
              <a:solidFill>
                <a:srgbClr val="92D050"/>
              </a:solidFill>
            </a:endParaRPr>
          </a:p>
        </p:txBody>
      </p:sp>
      <p:pic>
        <p:nvPicPr>
          <p:cNvPr id="22532" name="Picture 5"/>
          <p:cNvPicPr>
            <a:picLocks noChangeAspect="1"/>
          </p:cNvPicPr>
          <p:nvPr/>
        </p:nvPicPr>
        <p:blipFill>
          <a:blip r:embed="rId3"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5295900" y="319089"/>
            <a:ext cx="4562475" cy="5438775"/>
          </a:xfrm>
          <a:prstGeom prst="rect">
            <a:avLst/>
          </a:prstGeom>
        </p:spPr>
      </p:pic>
    </p:spTree>
    <p:extLst>
      <p:ext uri="{BB962C8B-B14F-4D97-AF65-F5344CB8AC3E}">
        <p14:creationId xmlns:p14="http://schemas.microsoft.com/office/powerpoint/2010/main" val="1850196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
          <p:cNvSpPr txBox="1">
            <a:spLocks noChangeArrowheads="1"/>
          </p:cNvSpPr>
          <p:nvPr/>
        </p:nvSpPr>
        <p:spPr bwMode="auto">
          <a:xfrm>
            <a:off x="3148013" y="1970089"/>
            <a:ext cx="4100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2800" b="1">
                <a:solidFill>
                  <a:srgbClr val="B9CF56"/>
                </a:solidFill>
                <a:latin typeface="Calibri" panose="020F0502020204030204" pitchFamily="34" charset="0"/>
              </a:rPr>
              <a:t>Saving and Investing</a:t>
            </a:r>
          </a:p>
        </p:txBody>
      </p:sp>
      <p:pic>
        <p:nvPicPr>
          <p:cNvPr id="2457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2060575"/>
            <a:ext cx="609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itle 2"/>
          <p:cNvSpPr txBox="1">
            <a:spLocks/>
          </p:cNvSpPr>
          <p:nvPr/>
        </p:nvSpPr>
        <p:spPr bwMode="auto">
          <a:xfrm>
            <a:off x="2209800" y="47625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062658"/>
                </a:solidFill>
                <a:latin typeface="Calibri" panose="020F0502020204030204" pitchFamily="34" charset="0"/>
              </a:rPr>
              <a:t>Topic</a:t>
            </a:r>
          </a:p>
        </p:txBody>
      </p:sp>
      <p:cxnSp>
        <p:nvCxnSpPr>
          <p:cNvPr id="24581" name="Straight Connector 11"/>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24582" name="Picture 12"/>
          <p:cNvPicPr>
            <a:picLocks noChangeAspect="1"/>
          </p:cNvPicPr>
          <p:nvPr/>
        </p:nvPicPr>
        <p:blipFill>
          <a:blip r:embed="rId4"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026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
          <p:cNvSpPr>
            <a:spLocks noChangeArrowheads="1"/>
          </p:cNvSpPr>
          <p:nvPr/>
        </p:nvSpPr>
        <p:spPr bwMode="auto">
          <a:xfrm>
            <a:off x="2209800" y="1527175"/>
            <a:ext cx="5614988"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buFontTx/>
              <a:buNone/>
            </a:pPr>
            <a:r>
              <a:rPr lang="en-GB" altLang="en-US" sz="2000" b="1" u="sng">
                <a:solidFill>
                  <a:srgbClr val="0B254A"/>
                </a:solidFill>
                <a:latin typeface="Calibri" panose="020F0502020204030204" pitchFamily="34" charset="0"/>
              </a:rPr>
              <a:t>Saving –v- investing</a:t>
            </a:r>
          </a:p>
          <a:p>
            <a:pPr eaLnBrk="1" hangingPunct="1">
              <a:buFontTx/>
              <a:buNone/>
            </a:pPr>
            <a:endParaRPr lang="en-GB" altLang="en-US" sz="1800" i="1">
              <a:solidFill>
                <a:srgbClr val="0B254A"/>
              </a:solidFill>
              <a:latin typeface="Calibri" panose="020F0502020204030204" pitchFamily="34" charset="0"/>
            </a:endParaRPr>
          </a:p>
          <a:p>
            <a:pPr eaLnBrk="1" hangingPunct="1">
              <a:buFontTx/>
              <a:buNone/>
            </a:pPr>
            <a:r>
              <a:rPr lang="en-GB" altLang="en-US" sz="1800">
                <a:solidFill>
                  <a:srgbClr val="0B254A"/>
                </a:solidFill>
                <a:latin typeface="Calibri" panose="020F0502020204030204" pitchFamily="34" charset="0"/>
              </a:rPr>
              <a:t>What is the difference?</a:t>
            </a:r>
          </a:p>
          <a:p>
            <a:pPr eaLnBrk="1" hangingPunct="1">
              <a:buFontTx/>
              <a:buNone/>
            </a:pPr>
            <a:endParaRPr lang="en-GB" altLang="en-US" sz="1800" i="1">
              <a:solidFill>
                <a:srgbClr val="0B254A"/>
              </a:solidFill>
              <a:latin typeface="Calibri" panose="020F0502020204030204" pitchFamily="34" charset="0"/>
            </a:endParaRPr>
          </a:p>
          <a:p>
            <a:pPr eaLnBrk="1" hangingPunct="1">
              <a:buFontTx/>
              <a:buNone/>
            </a:pPr>
            <a:r>
              <a:rPr lang="en-GB" altLang="en-US" sz="1800" b="1" i="1">
                <a:solidFill>
                  <a:srgbClr val="0B254A"/>
                </a:solidFill>
                <a:latin typeface="Calibri" panose="020F0502020204030204" pitchFamily="34" charset="0"/>
              </a:rPr>
              <a:t>Savings </a:t>
            </a:r>
            <a:r>
              <a:rPr lang="en-GB" altLang="en-US" sz="1800" i="1">
                <a:solidFill>
                  <a:srgbClr val="0B254A"/>
                </a:solidFill>
                <a:latin typeface="Calibri" panose="020F0502020204030204" pitchFamily="34" charset="0"/>
              </a:rPr>
              <a:t>typically are with :</a:t>
            </a:r>
          </a:p>
          <a:p>
            <a:pPr eaLnBrk="1" hangingPunct="1">
              <a:buFontTx/>
              <a:buNone/>
            </a:pPr>
            <a:r>
              <a:rPr lang="en-GB" altLang="en-US" sz="1800" i="1">
                <a:solidFill>
                  <a:srgbClr val="0B254A"/>
                </a:solidFill>
                <a:latin typeface="Calibri" panose="020F0502020204030204" pitchFamily="34" charset="0"/>
              </a:rPr>
              <a:t>Banks, credit unions, Building societies, post office, </a:t>
            </a:r>
          </a:p>
          <a:p>
            <a:pPr eaLnBrk="1" hangingPunct="1">
              <a:buFontTx/>
              <a:buNone/>
            </a:pPr>
            <a:r>
              <a:rPr lang="en-GB" altLang="en-US" sz="1800" i="1">
                <a:solidFill>
                  <a:srgbClr val="0B254A"/>
                </a:solidFill>
                <a:latin typeface="Calibri" panose="020F0502020204030204" pitchFamily="34" charset="0"/>
              </a:rPr>
              <a:t>NTMA</a:t>
            </a:r>
          </a:p>
          <a:p>
            <a:pPr eaLnBrk="1" hangingPunct="1">
              <a:buFontTx/>
              <a:buNone/>
            </a:pPr>
            <a:endParaRPr lang="en-GB" altLang="en-US" sz="1800" i="1">
              <a:solidFill>
                <a:srgbClr val="0B254A"/>
              </a:solidFill>
              <a:latin typeface="Calibri" panose="020F0502020204030204" pitchFamily="34" charset="0"/>
            </a:endParaRPr>
          </a:p>
          <a:p>
            <a:pPr eaLnBrk="1" hangingPunct="1">
              <a:buFontTx/>
              <a:buNone/>
            </a:pPr>
            <a:r>
              <a:rPr lang="en-GB" altLang="en-US" sz="1800" b="1" i="1">
                <a:solidFill>
                  <a:srgbClr val="0B254A"/>
                </a:solidFill>
                <a:latin typeface="Calibri" panose="020F0502020204030204" pitchFamily="34" charset="0"/>
              </a:rPr>
              <a:t>Investments </a:t>
            </a:r>
            <a:r>
              <a:rPr lang="en-GB" altLang="en-US" sz="1800" i="1">
                <a:solidFill>
                  <a:srgbClr val="0B254A"/>
                </a:solidFill>
                <a:latin typeface="Calibri" panose="020F0502020204030204" pitchFamily="34" charset="0"/>
              </a:rPr>
              <a:t>typically are with:</a:t>
            </a:r>
          </a:p>
          <a:p>
            <a:pPr eaLnBrk="1" hangingPunct="1">
              <a:buFontTx/>
              <a:buNone/>
            </a:pPr>
            <a:r>
              <a:rPr lang="en-GB" altLang="en-US" sz="1800" i="1">
                <a:solidFill>
                  <a:srgbClr val="0B254A"/>
                </a:solidFill>
                <a:latin typeface="Calibri" panose="020F0502020204030204" pitchFamily="34" charset="0"/>
              </a:rPr>
              <a:t>Stockbrokers, insurance companies, investment firms</a:t>
            </a:r>
          </a:p>
          <a:p>
            <a:pPr eaLnBrk="1" hangingPunct="1">
              <a:buFontTx/>
              <a:buNone/>
            </a:pPr>
            <a:r>
              <a:rPr lang="en-GB" altLang="en-US" sz="1800" i="1">
                <a:solidFill>
                  <a:srgbClr val="0B254A"/>
                </a:solidFill>
                <a:latin typeface="Calibri" panose="020F0502020204030204" pitchFamily="34" charset="0"/>
              </a:rPr>
              <a:t>banks, UCITS, some credit unions</a:t>
            </a:r>
          </a:p>
          <a:p>
            <a:pPr eaLnBrk="1" hangingPunct="1">
              <a:buFontTx/>
              <a:buNone/>
            </a:pPr>
            <a:endParaRPr lang="en-GB" altLang="en-US" sz="1800" i="1">
              <a:solidFill>
                <a:srgbClr val="0B254A"/>
              </a:solidFill>
              <a:latin typeface="Calibri" panose="020F0502020204030204" pitchFamily="34" charset="0"/>
            </a:endParaRPr>
          </a:p>
          <a:p>
            <a:pPr eaLnBrk="1" hangingPunct="1">
              <a:buFontTx/>
              <a:buNone/>
            </a:pPr>
            <a:r>
              <a:rPr lang="en-GB" altLang="en-US" sz="1800">
                <a:solidFill>
                  <a:srgbClr val="0B254A"/>
                </a:solidFill>
                <a:latin typeface="Calibri" panose="020F0502020204030204" pitchFamily="34" charset="0"/>
              </a:rPr>
              <a:t>The legal protections are different between both</a:t>
            </a:r>
          </a:p>
          <a:p>
            <a:pPr eaLnBrk="1" hangingPunct="1">
              <a:buClr>
                <a:srgbClr val="7561AA"/>
              </a:buClr>
              <a:buFontTx/>
              <a:buNone/>
            </a:pPr>
            <a:r>
              <a:rPr lang="en-GB" altLang="en-US" sz="1800" i="1">
                <a:latin typeface="Arial" panose="020B0604020202020204" pitchFamily="34" charset="0"/>
                <a:cs typeface="Times New Roman" panose="02020603050405020304" pitchFamily="18" charset="0"/>
              </a:rPr>
              <a:t> </a:t>
            </a:r>
          </a:p>
        </p:txBody>
      </p:sp>
      <p:cxnSp>
        <p:nvCxnSpPr>
          <p:cNvPr id="26627" name="Straight Connector 7"/>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sp>
        <p:nvSpPr>
          <p:cNvPr id="26628"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B9CF56"/>
                </a:solidFill>
                <a:latin typeface="Calibri" panose="020F0502020204030204" pitchFamily="34" charset="0"/>
              </a:rPr>
              <a:t>Saving and Investing</a:t>
            </a:r>
          </a:p>
        </p:txBody>
      </p:sp>
      <p:pic>
        <p:nvPicPr>
          <p:cNvPr id="2662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4425" y="1989139"/>
            <a:ext cx="270510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0"/>
          <p:cNvPicPr>
            <a:picLocks noChangeAspect="1"/>
          </p:cNvPicPr>
          <p:nvPr/>
        </p:nvPicPr>
        <p:blipFill>
          <a:blip r:embed="rId4"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24051" y="5803900"/>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3500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
          <p:cNvSpPr>
            <a:spLocks noChangeArrowheads="1"/>
          </p:cNvSpPr>
          <p:nvPr/>
        </p:nvSpPr>
        <p:spPr bwMode="auto">
          <a:xfrm>
            <a:off x="2209800" y="1527175"/>
            <a:ext cx="5614988"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buClr>
                <a:srgbClr val="7561AA"/>
              </a:buClr>
              <a:buFontTx/>
              <a:buNone/>
            </a:pPr>
            <a:endParaRPr lang="en-GB" altLang="en-US" sz="2000" b="1" u="sng">
              <a:latin typeface="Arial" panose="020B0604020202020204" pitchFamily="34" charset="0"/>
              <a:cs typeface="Times New Roman" panose="02020603050405020304" pitchFamily="18" charset="0"/>
            </a:endParaRPr>
          </a:p>
          <a:p>
            <a:pPr eaLnBrk="1" hangingPunct="1">
              <a:buClr>
                <a:srgbClr val="7561AA"/>
              </a:buClr>
              <a:buFontTx/>
              <a:buNone/>
            </a:pPr>
            <a:r>
              <a:rPr lang="en-GB" altLang="en-US" sz="2000" b="1" u="sng">
                <a:solidFill>
                  <a:srgbClr val="0B254A"/>
                </a:solidFill>
                <a:latin typeface="Calibri" panose="020F0502020204030204" pitchFamily="34" charset="0"/>
                <a:cs typeface="Times New Roman" panose="02020603050405020304" pitchFamily="18" charset="0"/>
              </a:rPr>
              <a:t>Understand risk –v- security</a:t>
            </a:r>
          </a:p>
          <a:p>
            <a:pPr eaLnBrk="1" hangingPunct="1">
              <a:buClr>
                <a:srgbClr val="7561AA"/>
              </a:buClr>
              <a:buFontTx/>
              <a:buNone/>
            </a:pPr>
            <a:r>
              <a:rPr lang="en-GB" altLang="en-US" sz="2000">
                <a:solidFill>
                  <a:srgbClr val="0B254A"/>
                </a:solidFill>
                <a:latin typeface="Calibri" panose="020F0502020204030204" pitchFamily="34" charset="0"/>
                <a:cs typeface="Times New Roman" panose="02020603050405020304" pitchFamily="18" charset="0"/>
              </a:rPr>
              <a:t>        What if you can’t get your money back</a:t>
            </a:r>
          </a:p>
          <a:p>
            <a:pPr eaLnBrk="1" hangingPunct="1">
              <a:buClr>
                <a:srgbClr val="7561AA"/>
              </a:buClr>
              <a:buFontTx/>
              <a:buNone/>
            </a:pPr>
            <a:endParaRPr lang="en-GB" altLang="en-US" sz="2000" b="1" u="sng">
              <a:solidFill>
                <a:srgbClr val="0B254A"/>
              </a:solidFill>
              <a:latin typeface="Calibri" panose="020F0502020204030204" pitchFamily="34" charset="0"/>
              <a:cs typeface="Times New Roman" panose="02020603050405020304" pitchFamily="18" charset="0"/>
            </a:endParaRPr>
          </a:p>
          <a:p>
            <a:pPr eaLnBrk="1" hangingPunct="1">
              <a:buClr>
                <a:srgbClr val="7561AA"/>
              </a:buClr>
              <a:buFontTx/>
              <a:buNone/>
            </a:pPr>
            <a:r>
              <a:rPr lang="en-GB" altLang="en-US" sz="2000" b="1" u="sng">
                <a:solidFill>
                  <a:srgbClr val="0B254A"/>
                </a:solidFill>
                <a:latin typeface="Calibri" panose="020F0502020204030204" pitchFamily="34" charset="0"/>
                <a:cs typeface="Times New Roman" panose="02020603050405020304" pitchFamily="18" charset="0"/>
              </a:rPr>
              <a:t>Protect your money </a:t>
            </a:r>
            <a:endParaRPr lang="en-GB" altLang="en-US" sz="2000" b="1">
              <a:solidFill>
                <a:srgbClr val="0B254A"/>
              </a:solidFill>
              <a:latin typeface="Calibri" panose="020F0502020204030204" pitchFamily="34" charset="0"/>
              <a:cs typeface="Times New Roman" panose="02020603050405020304" pitchFamily="18" charset="0"/>
            </a:endParaRPr>
          </a:p>
          <a:p>
            <a:pPr eaLnBrk="1" hangingPunct="1">
              <a:buClr>
                <a:srgbClr val="7561AA"/>
              </a:buClr>
              <a:buFontTx/>
              <a:buNone/>
            </a:pPr>
            <a:r>
              <a:rPr lang="en-GB" altLang="en-US" sz="2000">
                <a:solidFill>
                  <a:srgbClr val="0B254A"/>
                </a:solidFill>
                <a:latin typeface="Calibri" panose="020F0502020204030204" pitchFamily="34" charset="0"/>
                <a:cs typeface="Times New Roman" panose="02020603050405020304" pitchFamily="18" charset="0"/>
              </a:rPr>
              <a:t>        Know what protections are available</a:t>
            </a:r>
          </a:p>
          <a:p>
            <a:pPr eaLnBrk="1" hangingPunct="1">
              <a:buClr>
                <a:srgbClr val="7561AA"/>
              </a:buClr>
              <a:buFontTx/>
              <a:buNone/>
            </a:pPr>
            <a:r>
              <a:rPr lang="en-GB" altLang="en-US" sz="2000" b="1">
                <a:solidFill>
                  <a:srgbClr val="0B254A"/>
                </a:solidFill>
                <a:latin typeface="Calibri" panose="020F0502020204030204" pitchFamily="34" charset="0"/>
                <a:cs typeface="Times New Roman" panose="02020603050405020304" pitchFamily="18" charset="0"/>
              </a:rPr>
              <a:t>	</a:t>
            </a:r>
            <a:r>
              <a:rPr lang="en-GB" altLang="en-US" sz="1800" i="1">
                <a:solidFill>
                  <a:srgbClr val="0B254A"/>
                </a:solidFill>
                <a:latin typeface="Calibri" panose="020F0502020204030204" pitchFamily="34" charset="0"/>
                <a:cs typeface="Times New Roman" panose="02020603050405020304" pitchFamily="18" charset="0"/>
              </a:rPr>
              <a:t>Deposit Protection Scheme</a:t>
            </a:r>
          </a:p>
          <a:p>
            <a:pPr eaLnBrk="1" hangingPunct="1">
              <a:buClr>
                <a:srgbClr val="7561AA"/>
              </a:buClr>
              <a:buFontTx/>
              <a:buNone/>
            </a:pPr>
            <a:r>
              <a:rPr lang="en-GB" altLang="en-US" sz="1800" i="1">
                <a:solidFill>
                  <a:srgbClr val="0B254A"/>
                </a:solidFill>
                <a:latin typeface="Calibri" panose="020F0502020204030204" pitchFamily="34" charset="0"/>
                <a:cs typeface="Times New Roman" panose="02020603050405020304" pitchFamily="18" charset="0"/>
              </a:rPr>
              <a:t>	Investor Protection Scheme</a:t>
            </a:r>
          </a:p>
          <a:p>
            <a:pPr eaLnBrk="1" hangingPunct="1">
              <a:buClr>
                <a:srgbClr val="7561AA"/>
              </a:buClr>
              <a:buFontTx/>
              <a:buNone/>
            </a:pPr>
            <a:endParaRPr lang="en-GB" altLang="en-US" sz="1800" b="1" u="sng">
              <a:solidFill>
                <a:srgbClr val="0B254A"/>
              </a:solidFill>
              <a:latin typeface="Calibri" panose="020F0502020204030204" pitchFamily="34" charset="0"/>
              <a:cs typeface="Times New Roman" panose="02020603050405020304" pitchFamily="18" charset="0"/>
            </a:endParaRPr>
          </a:p>
          <a:p>
            <a:pPr eaLnBrk="1" hangingPunct="1">
              <a:buClr>
                <a:srgbClr val="7561AA"/>
              </a:buClr>
              <a:buFontTx/>
              <a:buNone/>
            </a:pPr>
            <a:r>
              <a:rPr lang="en-GB" altLang="en-US" sz="1800" b="1" u="sng">
                <a:solidFill>
                  <a:srgbClr val="0B254A"/>
                </a:solidFill>
                <a:latin typeface="Calibri" panose="020F0502020204030204" pitchFamily="34" charset="0"/>
                <a:cs typeface="Times New Roman" panose="02020603050405020304" pitchFamily="18" charset="0"/>
              </a:rPr>
              <a:t>Take advice beforehand www.centralbank.ie</a:t>
            </a:r>
            <a:endParaRPr lang="en-GB" altLang="en-US" sz="1800" b="1">
              <a:solidFill>
                <a:srgbClr val="0B254A"/>
              </a:solidFill>
              <a:latin typeface="Calibri" panose="020F0502020204030204" pitchFamily="34" charset="0"/>
              <a:cs typeface="Times New Roman" panose="02020603050405020304" pitchFamily="18" charset="0"/>
            </a:endParaRPr>
          </a:p>
          <a:p>
            <a:pPr eaLnBrk="1" hangingPunct="1">
              <a:buClr>
                <a:srgbClr val="7561AA"/>
              </a:buClr>
              <a:buFontTx/>
              <a:buNone/>
            </a:pPr>
            <a:r>
              <a:rPr lang="en-GB" altLang="en-US" sz="1800">
                <a:solidFill>
                  <a:srgbClr val="0B254A"/>
                </a:solidFill>
                <a:latin typeface="Calibri" panose="020F0502020204030204" pitchFamily="34" charset="0"/>
                <a:cs typeface="Times New Roman" panose="02020603050405020304" pitchFamily="18" charset="0"/>
              </a:rPr>
              <a:t>Section 31 Register of Investment Product Intermediaries</a:t>
            </a:r>
          </a:p>
          <a:p>
            <a:pPr eaLnBrk="1" hangingPunct="1">
              <a:buClr>
                <a:srgbClr val="7561AA"/>
              </a:buClr>
              <a:buFontTx/>
              <a:buNone/>
            </a:pPr>
            <a:r>
              <a:rPr lang="en-GB" altLang="en-US" sz="1800" i="1">
                <a:latin typeface="Arial" panose="020B0604020202020204" pitchFamily="34" charset="0"/>
                <a:cs typeface="Times New Roman" panose="02020603050405020304" pitchFamily="18" charset="0"/>
              </a:rPr>
              <a:t> </a:t>
            </a:r>
          </a:p>
        </p:txBody>
      </p:sp>
      <p:pic>
        <p:nvPicPr>
          <p:cNvPr id="28675" name="Picture 6"/>
          <p:cNvPicPr>
            <a:picLocks noChangeAspect="1"/>
          </p:cNvPicPr>
          <p:nvPr/>
        </p:nvPicPr>
        <p:blipFill>
          <a:blip r:embed="rId3"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676" name="Straight Connector 7"/>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sp>
        <p:nvSpPr>
          <p:cNvPr id="28677"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B9CF56"/>
                </a:solidFill>
                <a:latin typeface="Calibri" panose="020F0502020204030204" pitchFamily="34" charset="0"/>
              </a:rPr>
              <a:t>Saving and Investing</a:t>
            </a:r>
          </a:p>
        </p:txBody>
      </p:sp>
      <p:pic>
        <p:nvPicPr>
          <p:cNvPr id="2867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509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ChangeArrowheads="1"/>
          </p:cNvSpPr>
          <p:nvPr/>
        </p:nvSpPr>
        <p:spPr bwMode="auto">
          <a:xfrm>
            <a:off x="2209800" y="1641476"/>
            <a:ext cx="77724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IE" altLang="en-US">
              <a:latin typeface="Calibri" panose="020F0502020204030204" pitchFamily="34" charset="0"/>
            </a:endParaRPr>
          </a:p>
          <a:p>
            <a:pPr eaLnBrk="1" hangingPunct="1"/>
            <a:endParaRPr lang="en-GB" altLang="en-US">
              <a:latin typeface="Calibri" panose="020F0502020204030204" pitchFamily="34" charset="0"/>
            </a:endParaRPr>
          </a:p>
        </p:txBody>
      </p:sp>
      <p:sp>
        <p:nvSpPr>
          <p:cNvPr id="30723" name="Rectangle 10"/>
          <p:cNvSpPr>
            <a:spLocks noChangeArrowheads="1"/>
          </p:cNvSpPr>
          <p:nvPr/>
        </p:nvSpPr>
        <p:spPr bwMode="auto">
          <a:xfrm>
            <a:off x="2209800" y="2238375"/>
            <a:ext cx="6421438"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50000"/>
              </a:lnSpc>
              <a:spcBef>
                <a:spcPct val="0"/>
              </a:spcBef>
              <a:buClr>
                <a:srgbClr val="B9CF56"/>
              </a:buClr>
            </a:pPr>
            <a:r>
              <a:rPr lang="en-GB" altLang="en-US" sz="2800">
                <a:latin typeface="Calibri" panose="020F0502020204030204" pitchFamily="34" charset="0"/>
              </a:rPr>
              <a:t>Review your budget</a:t>
            </a:r>
          </a:p>
          <a:p>
            <a:pPr eaLnBrk="1" hangingPunct="1">
              <a:lnSpc>
                <a:spcPct val="150000"/>
              </a:lnSpc>
              <a:spcBef>
                <a:spcPct val="0"/>
              </a:spcBef>
              <a:buClr>
                <a:srgbClr val="B9CF56"/>
              </a:buClr>
            </a:pPr>
            <a:r>
              <a:rPr lang="en-GB" altLang="en-US" sz="2800">
                <a:latin typeface="Calibri" panose="020F0502020204030204" pitchFamily="34" charset="0"/>
              </a:rPr>
              <a:t>Pay off loans</a:t>
            </a:r>
          </a:p>
          <a:p>
            <a:pPr eaLnBrk="1" hangingPunct="1">
              <a:lnSpc>
                <a:spcPct val="150000"/>
              </a:lnSpc>
              <a:spcBef>
                <a:spcPct val="0"/>
              </a:spcBef>
              <a:buClr>
                <a:srgbClr val="B9CF56"/>
              </a:buClr>
            </a:pPr>
            <a:r>
              <a:rPr lang="en-GB" altLang="en-US" sz="2800">
                <a:latin typeface="Calibri" panose="020F0502020204030204" pitchFamily="34" charset="0"/>
              </a:rPr>
              <a:t>Do like for like comparisons </a:t>
            </a:r>
          </a:p>
          <a:p>
            <a:pPr eaLnBrk="1" hangingPunct="1">
              <a:lnSpc>
                <a:spcPct val="150000"/>
              </a:lnSpc>
              <a:spcBef>
                <a:spcPct val="0"/>
              </a:spcBef>
              <a:buClr>
                <a:srgbClr val="B9CF56"/>
              </a:buClr>
            </a:pPr>
            <a:r>
              <a:rPr lang="en-GB" altLang="en-US" sz="2800">
                <a:latin typeface="Calibri" panose="020F0502020204030204" pitchFamily="34" charset="0"/>
              </a:rPr>
              <a:t>Compare options</a:t>
            </a:r>
          </a:p>
        </p:txBody>
      </p:sp>
      <p:pic>
        <p:nvPicPr>
          <p:cNvPr id="3072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04064" y="2060576"/>
            <a:ext cx="2606675"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25" name="Straight Connector 11"/>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sp>
        <p:nvSpPr>
          <p:cNvPr id="30726"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B9CF56"/>
                </a:solidFill>
                <a:latin typeface="Calibri" panose="020F0502020204030204" pitchFamily="34" charset="0"/>
              </a:rPr>
              <a:t>Saving and Investing</a:t>
            </a:r>
          </a:p>
        </p:txBody>
      </p:sp>
      <p:pic>
        <p:nvPicPr>
          <p:cNvPr id="30727" name="Picture 13"/>
          <p:cNvPicPr>
            <a:picLocks noChangeAspect="1"/>
          </p:cNvPicPr>
          <p:nvPr/>
        </p:nvPicPr>
        <p:blipFill>
          <a:blip r:embed="rId4"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2559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1524000" y="1484313"/>
            <a:ext cx="3771900" cy="3960812"/>
          </a:xfrm>
          <a:prstGeom prst="rect">
            <a:avLst/>
          </a:prstGeom>
          <a:solidFill>
            <a:schemeClr val="bg1"/>
          </a:solidFill>
          <a:ln w="9525">
            <a:solidFill>
              <a:schemeClr val="bg1"/>
            </a:solidFill>
            <a:round/>
            <a:headEnd/>
            <a:tailEnd/>
          </a:ln>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2400" b="1">
                <a:solidFill>
                  <a:srgbClr val="D51801"/>
                </a:solidFill>
                <a:latin typeface="Calibri" panose="020F0502020204030204" pitchFamily="34" charset="0"/>
              </a:rPr>
              <a:t>Lump Sum Deposit </a:t>
            </a:r>
          </a:p>
          <a:p>
            <a:pPr eaLnBrk="1" hangingPunct="1">
              <a:spcBef>
                <a:spcPct val="0"/>
              </a:spcBef>
              <a:buFontTx/>
              <a:buNone/>
            </a:pPr>
            <a:r>
              <a:rPr lang="en-IE" altLang="en-US" sz="2400" b="1">
                <a:solidFill>
                  <a:srgbClr val="D51801"/>
                </a:solidFill>
                <a:latin typeface="Calibri" panose="020F0502020204030204" pitchFamily="34" charset="0"/>
              </a:rPr>
              <a:t>Accounts </a:t>
            </a:r>
          </a:p>
          <a:p>
            <a:pPr eaLnBrk="1" hangingPunct="1">
              <a:spcBef>
                <a:spcPct val="0"/>
              </a:spcBef>
              <a:buFontTx/>
              <a:buNone/>
            </a:pPr>
            <a:r>
              <a:rPr lang="en-IE" altLang="en-US" sz="2400" b="1">
                <a:solidFill>
                  <a:srgbClr val="D51801"/>
                </a:solidFill>
                <a:latin typeface="Calibri" panose="020F0502020204030204" pitchFamily="34" charset="0"/>
              </a:rPr>
              <a:t>on www.ccpc.ie</a:t>
            </a:r>
          </a:p>
          <a:p>
            <a:pPr eaLnBrk="1" hangingPunct="1">
              <a:spcBef>
                <a:spcPct val="0"/>
              </a:spcBef>
              <a:buFontTx/>
              <a:buNone/>
            </a:pPr>
            <a:endParaRPr lang="en-IE" altLang="en-US" sz="2400" b="1">
              <a:solidFill>
                <a:srgbClr val="92D050"/>
              </a:solidFill>
            </a:endParaRPr>
          </a:p>
          <a:p>
            <a:pPr eaLnBrk="1" hangingPunct="1">
              <a:spcBef>
                <a:spcPct val="0"/>
              </a:spcBef>
              <a:buFontTx/>
              <a:buNone/>
            </a:pPr>
            <a:endParaRPr lang="en-IE" altLang="en-US" sz="2400" b="1">
              <a:solidFill>
                <a:srgbClr val="92D050"/>
              </a:solidFill>
            </a:endParaRPr>
          </a:p>
        </p:txBody>
      </p:sp>
      <p:pic>
        <p:nvPicPr>
          <p:cNvPr id="32771" name="Picture 5"/>
          <p:cNvPicPr>
            <a:picLocks noChangeAspect="1"/>
          </p:cNvPicPr>
          <p:nvPr/>
        </p:nvPicPr>
        <p:blipFill>
          <a:blip r:embed="rId3"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stretch>
            <a:fillRect/>
          </a:stretch>
        </p:blipFill>
        <p:spPr>
          <a:xfrm>
            <a:off x="5782041" y="271464"/>
            <a:ext cx="4391025" cy="5486400"/>
          </a:xfrm>
          <a:prstGeom prst="rect">
            <a:avLst/>
          </a:prstGeom>
        </p:spPr>
      </p:pic>
    </p:spTree>
    <p:extLst>
      <p:ext uri="{BB962C8B-B14F-4D97-AF65-F5344CB8AC3E}">
        <p14:creationId xmlns:p14="http://schemas.microsoft.com/office/powerpoint/2010/main" val="2873104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2"/>
          <p:cNvSpPr txBox="1">
            <a:spLocks noChangeArrowheads="1"/>
          </p:cNvSpPr>
          <p:nvPr/>
        </p:nvSpPr>
        <p:spPr bwMode="auto">
          <a:xfrm>
            <a:off x="3148014" y="2103439"/>
            <a:ext cx="2465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2800" b="1">
                <a:solidFill>
                  <a:srgbClr val="062658"/>
                </a:solidFill>
                <a:latin typeface="Calibri" panose="020F0502020204030204" pitchFamily="34" charset="0"/>
              </a:rPr>
              <a:t>Insurance</a:t>
            </a:r>
          </a:p>
        </p:txBody>
      </p:sp>
      <p:pic>
        <p:nvPicPr>
          <p:cNvPr id="3686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2057400"/>
            <a:ext cx="685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062658"/>
                </a:solidFill>
                <a:latin typeface="Calibri" panose="020F0502020204030204" pitchFamily="34" charset="0"/>
              </a:rPr>
              <a:t>Topic</a:t>
            </a:r>
          </a:p>
        </p:txBody>
      </p:sp>
      <p:cxnSp>
        <p:nvCxnSpPr>
          <p:cNvPr id="36869" name="Straight Connector 10"/>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36870" name="Picture 11"/>
          <p:cNvPicPr>
            <a:picLocks noChangeAspect="1"/>
          </p:cNvPicPr>
          <p:nvPr/>
        </p:nvPicPr>
        <p:blipFill>
          <a:blip r:embed="rId4"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4031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10"/>
          <p:cNvSpPr>
            <a:spLocks noChangeArrowheads="1"/>
          </p:cNvSpPr>
          <p:nvPr/>
        </p:nvSpPr>
        <p:spPr bwMode="auto">
          <a:xfrm>
            <a:off x="2351089" y="1412876"/>
            <a:ext cx="4524375" cy="5205413"/>
          </a:xfrm>
          <a:prstGeom prst="rect">
            <a:avLst/>
          </a:prstGeom>
          <a:noFill/>
          <a:ln w="9525">
            <a:noFill/>
            <a:miter lim="800000"/>
            <a:headEnd/>
            <a:tailEnd/>
          </a:ln>
        </p:spPr>
        <p:txBody>
          <a:bodyPr/>
          <a:lstStyle/>
          <a:p>
            <a:pPr marL="24161750" indent="-24161750">
              <a:spcBef>
                <a:spcPct val="20000"/>
              </a:spcBef>
              <a:defRPr/>
            </a:pPr>
            <a:r>
              <a:rPr lang="en-GB" sz="2800" b="1" dirty="0">
                <a:solidFill>
                  <a:srgbClr val="D51801"/>
                </a:solidFill>
                <a:latin typeface="Calibri"/>
                <a:cs typeface="Calibri"/>
              </a:rPr>
              <a:t>What do you need:</a:t>
            </a:r>
          </a:p>
          <a:p>
            <a:pPr marL="24161750" indent="-24161750">
              <a:spcBef>
                <a:spcPct val="20000"/>
              </a:spcBef>
              <a:defRPr/>
            </a:pPr>
            <a:r>
              <a:rPr lang="en-GB" b="1" dirty="0">
                <a:latin typeface="Calibri"/>
                <a:cs typeface="Calibri"/>
              </a:rPr>
              <a:t>House insurance</a:t>
            </a:r>
          </a:p>
          <a:p>
            <a:pPr marL="24161750" indent="-24161750">
              <a:spcBef>
                <a:spcPct val="20000"/>
              </a:spcBef>
              <a:defRPr/>
            </a:pPr>
            <a:r>
              <a:rPr lang="en-GB" dirty="0">
                <a:latin typeface="Calibri"/>
                <a:cs typeface="Calibri"/>
              </a:rPr>
              <a:t>Loss or damage to buildings</a:t>
            </a:r>
          </a:p>
          <a:p>
            <a:pPr marL="24161750" indent="-24161750">
              <a:spcBef>
                <a:spcPct val="20000"/>
              </a:spcBef>
              <a:defRPr/>
            </a:pPr>
            <a:r>
              <a:rPr lang="en-GB" b="1" dirty="0">
                <a:latin typeface="Calibri"/>
                <a:cs typeface="Calibri"/>
              </a:rPr>
              <a:t>Contents Insurance</a:t>
            </a:r>
          </a:p>
          <a:p>
            <a:pPr marL="24161750" indent="-24161750">
              <a:spcBef>
                <a:spcPct val="20000"/>
              </a:spcBef>
              <a:defRPr/>
            </a:pPr>
            <a:r>
              <a:rPr lang="en-GB" dirty="0">
                <a:latin typeface="Calibri"/>
                <a:cs typeface="Calibri"/>
              </a:rPr>
              <a:t>Loss or damage to possessions</a:t>
            </a:r>
          </a:p>
          <a:p>
            <a:pPr marL="24161750" indent="-24161750">
              <a:spcBef>
                <a:spcPct val="20000"/>
              </a:spcBef>
              <a:defRPr/>
            </a:pPr>
            <a:r>
              <a:rPr lang="en-GB" b="1" dirty="0">
                <a:latin typeface="Calibri"/>
                <a:cs typeface="Calibri"/>
              </a:rPr>
              <a:t>Motor Insurance</a:t>
            </a:r>
          </a:p>
          <a:p>
            <a:pPr marL="24161750" indent="-24161750">
              <a:spcBef>
                <a:spcPct val="20000"/>
              </a:spcBef>
              <a:defRPr/>
            </a:pPr>
            <a:r>
              <a:rPr lang="en-GB" dirty="0">
                <a:latin typeface="Calibri"/>
                <a:cs typeface="Calibri"/>
              </a:rPr>
              <a:t> 3</a:t>
            </a:r>
            <a:r>
              <a:rPr lang="en-GB" baseline="30000" dirty="0">
                <a:latin typeface="Calibri"/>
                <a:cs typeface="Calibri"/>
              </a:rPr>
              <a:t>rd</a:t>
            </a:r>
            <a:r>
              <a:rPr lang="en-GB" dirty="0">
                <a:latin typeface="Calibri"/>
                <a:cs typeface="Calibri"/>
              </a:rPr>
              <a:t> party/ 3</a:t>
            </a:r>
            <a:r>
              <a:rPr lang="en-GB" baseline="30000" dirty="0">
                <a:latin typeface="Calibri"/>
                <a:cs typeface="Calibri"/>
              </a:rPr>
              <a:t>rd</a:t>
            </a:r>
            <a:r>
              <a:rPr lang="en-GB" dirty="0">
                <a:latin typeface="Calibri"/>
                <a:cs typeface="Calibri"/>
              </a:rPr>
              <a:t> party F &amp; T/Comprehensive</a:t>
            </a:r>
          </a:p>
          <a:p>
            <a:pPr marL="24161750" indent="-24161750">
              <a:spcBef>
                <a:spcPct val="20000"/>
              </a:spcBef>
              <a:defRPr/>
            </a:pPr>
            <a:r>
              <a:rPr lang="en-GB" b="1" dirty="0">
                <a:latin typeface="Calibri"/>
                <a:cs typeface="Calibri"/>
              </a:rPr>
              <a:t>Travel Insurance</a:t>
            </a:r>
          </a:p>
          <a:p>
            <a:pPr marL="24161750" indent="-24161750">
              <a:spcBef>
                <a:spcPct val="20000"/>
              </a:spcBef>
              <a:defRPr/>
            </a:pPr>
            <a:r>
              <a:rPr lang="en-GB" dirty="0">
                <a:latin typeface="Calibri"/>
                <a:cs typeface="Calibri"/>
              </a:rPr>
              <a:t>Holiday cover</a:t>
            </a:r>
          </a:p>
          <a:p>
            <a:pPr marL="24161750" indent="-24161750">
              <a:spcBef>
                <a:spcPct val="20000"/>
              </a:spcBef>
              <a:defRPr/>
            </a:pPr>
            <a:r>
              <a:rPr lang="en-GB" b="1" dirty="0">
                <a:latin typeface="Calibri"/>
                <a:cs typeface="Calibri"/>
              </a:rPr>
              <a:t>Life (</a:t>
            </a:r>
            <a:r>
              <a:rPr lang="en-GB" dirty="0">
                <a:latin typeface="Calibri"/>
                <a:cs typeface="Calibri"/>
              </a:rPr>
              <a:t>Which covers death)</a:t>
            </a:r>
          </a:p>
          <a:p>
            <a:pPr marL="24161750" indent="-24161750">
              <a:spcBef>
                <a:spcPct val="20000"/>
              </a:spcBef>
              <a:defRPr/>
            </a:pPr>
            <a:r>
              <a:rPr lang="en-GB" b="1" dirty="0">
                <a:latin typeface="Calibri"/>
                <a:cs typeface="Calibri"/>
              </a:rPr>
              <a:t>Illness/Accident</a:t>
            </a:r>
          </a:p>
          <a:p>
            <a:pPr eaLnBrk="1" hangingPunct="1">
              <a:spcBef>
                <a:spcPct val="20000"/>
              </a:spcBef>
              <a:defRPr/>
            </a:pPr>
            <a:endParaRPr lang="en-IE" dirty="0">
              <a:latin typeface="Arial" pitchFamily="34" charset="0"/>
              <a:cs typeface="Times New Roman" pitchFamily="18" charset="0"/>
            </a:endParaRPr>
          </a:p>
        </p:txBody>
      </p:sp>
      <p:sp>
        <p:nvSpPr>
          <p:cNvPr id="38915"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232A51"/>
                </a:solidFill>
                <a:latin typeface="Calibri" panose="020F0502020204030204" pitchFamily="34" charset="0"/>
              </a:rPr>
              <a:t>Protecting your family and belongings</a:t>
            </a:r>
          </a:p>
        </p:txBody>
      </p:sp>
      <p:cxnSp>
        <p:nvCxnSpPr>
          <p:cNvPr id="38916" name="Straight Connector 8"/>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3891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5501" y="2741614"/>
            <a:ext cx="19907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72488" y="4437063"/>
            <a:ext cx="1701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11"/>
          <p:cNvPicPr>
            <a:picLocks noChangeAspect="1"/>
          </p:cNvPicPr>
          <p:nvPr/>
        </p:nvPicPr>
        <p:blipFill>
          <a:blip r:embed="rId5"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5997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
          <p:cNvSpPr>
            <a:spLocks noChangeArrowheads="1"/>
          </p:cNvSpPr>
          <p:nvPr/>
        </p:nvSpPr>
        <p:spPr bwMode="auto">
          <a:xfrm>
            <a:off x="2279650" y="1989138"/>
            <a:ext cx="5443538"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ts val="1638"/>
              </a:spcBef>
              <a:buClr>
                <a:srgbClr val="D51801"/>
              </a:buClr>
              <a:buFont typeface="Times New Roman" panose="02020603050405020304" pitchFamily="18" charset="0"/>
              <a:buAutoNum type="arabicPeriod"/>
            </a:pPr>
            <a:r>
              <a:rPr lang="en-GB" altLang="en-US" sz="1800">
                <a:latin typeface="Calibri" panose="020F0502020204030204" pitchFamily="34" charset="0"/>
              </a:rPr>
              <a:t>Plan for when things go wrong</a:t>
            </a:r>
          </a:p>
          <a:p>
            <a:pPr>
              <a:spcBef>
                <a:spcPts val="1638"/>
              </a:spcBef>
              <a:buClr>
                <a:srgbClr val="D51801"/>
              </a:buClr>
              <a:buFont typeface="Times New Roman" panose="02020603050405020304" pitchFamily="18" charset="0"/>
              <a:buAutoNum type="arabicPeriod"/>
            </a:pPr>
            <a:r>
              <a:rPr lang="en-GB" altLang="en-US" sz="1800">
                <a:latin typeface="Calibri" panose="020F0502020204030204" pitchFamily="34" charset="0"/>
              </a:rPr>
              <a:t>Review your needs and policies</a:t>
            </a:r>
          </a:p>
          <a:p>
            <a:pPr>
              <a:spcBef>
                <a:spcPts val="1638"/>
              </a:spcBef>
              <a:buClr>
                <a:srgbClr val="D51801"/>
              </a:buClr>
              <a:buFont typeface="Times New Roman" panose="02020603050405020304" pitchFamily="18" charset="0"/>
              <a:buAutoNum type="arabicPeriod"/>
            </a:pPr>
            <a:r>
              <a:rPr lang="en-GB" altLang="en-US" sz="1800">
                <a:latin typeface="Calibri" panose="020F0502020204030204" pitchFamily="34" charset="0"/>
              </a:rPr>
              <a:t>Insure for the correct amount</a:t>
            </a:r>
            <a:br>
              <a:rPr lang="en-GB" altLang="en-US" sz="1800">
                <a:latin typeface="Calibri" panose="020F0502020204030204" pitchFamily="34" charset="0"/>
              </a:rPr>
            </a:br>
            <a:r>
              <a:rPr lang="en-GB" altLang="en-US" sz="1800">
                <a:latin typeface="Calibri" panose="020F0502020204030204" pitchFamily="34" charset="0"/>
              </a:rPr>
              <a:t>See </a:t>
            </a:r>
            <a:r>
              <a:rPr lang="en-GB" altLang="en-US" sz="1800">
                <a:solidFill>
                  <a:srgbClr val="D51801"/>
                </a:solidFill>
                <a:latin typeface="Calibri" panose="020F0502020204030204" pitchFamily="34" charset="0"/>
                <a:hlinkClick r:id="rId3"/>
              </a:rPr>
              <a:t>www.scsi.ie</a:t>
            </a:r>
            <a:r>
              <a:rPr lang="en-GB" altLang="en-US" sz="1800">
                <a:latin typeface="Calibri" panose="020F0502020204030204" pitchFamily="34" charset="0"/>
              </a:rPr>
              <a:t> for rebuilding cost</a:t>
            </a:r>
          </a:p>
          <a:p>
            <a:pPr>
              <a:spcBef>
                <a:spcPts val="1638"/>
              </a:spcBef>
              <a:buClr>
                <a:srgbClr val="D51801"/>
              </a:buClr>
              <a:buFont typeface="Times New Roman" panose="02020603050405020304" pitchFamily="18" charset="0"/>
              <a:buAutoNum type="arabicPeriod"/>
            </a:pPr>
            <a:r>
              <a:rPr lang="en-GB" altLang="en-US" sz="1800">
                <a:latin typeface="Calibri" panose="020F0502020204030204" pitchFamily="34" charset="0"/>
              </a:rPr>
              <a:t>Shop around for good deals</a:t>
            </a:r>
            <a:br>
              <a:rPr lang="en-GB" altLang="en-US" sz="1800">
                <a:latin typeface="Calibri" panose="020F0502020204030204" pitchFamily="34" charset="0"/>
              </a:rPr>
            </a:br>
            <a:endParaRPr lang="en-GB" altLang="en-US" sz="2800">
              <a:latin typeface="Arial" panose="020B0604020202020204" pitchFamily="34" charset="0"/>
              <a:cs typeface="Times New Roman" panose="02020603050405020304" pitchFamily="18" charset="0"/>
            </a:endParaRPr>
          </a:p>
          <a:p>
            <a:pPr eaLnBrk="1" hangingPunct="1">
              <a:buFontTx/>
              <a:buNone/>
            </a:pPr>
            <a:endParaRPr lang="en-GB" altLang="en-US" sz="2800">
              <a:latin typeface="Arial" panose="020B0604020202020204" pitchFamily="34" charset="0"/>
              <a:cs typeface="Times New Roman" panose="02020603050405020304" pitchFamily="18" charset="0"/>
            </a:endParaRPr>
          </a:p>
          <a:p>
            <a:pPr eaLnBrk="1" hangingPunct="1">
              <a:buFontTx/>
              <a:buNone/>
            </a:pPr>
            <a:endParaRPr lang="en-GB" altLang="en-US" sz="2800">
              <a:latin typeface="Arial" panose="020B0604020202020204" pitchFamily="34" charset="0"/>
              <a:cs typeface="Times New Roman" panose="02020603050405020304" pitchFamily="18" charset="0"/>
            </a:endParaRPr>
          </a:p>
        </p:txBody>
      </p:sp>
      <p:pic>
        <p:nvPicPr>
          <p:cNvPr id="4096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4426" y="2636839"/>
            <a:ext cx="2265363"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8"/>
          <p:cNvPicPr>
            <a:picLocks noChangeAspect="1"/>
          </p:cNvPicPr>
          <p:nvPr/>
        </p:nvPicPr>
        <p:blipFill>
          <a:blip r:embed="rId5"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232A51"/>
                </a:solidFill>
                <a:latin typeface="Calibri" panose="020F0502020204030204" pitchFamily="34" charset="0"/>
              </a:rPr>
              <a:t>Protecting your family and belongings</a:t>
            </a:r>
          </a:p>
        </p:txBody>
      </p:sp>
      <p:cxnSp>
        <p:nvCxnSpPr>
          <p:cNvPr id="40966" name="Straight Connector 10"/>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40967"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9431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ChangeArrowheads="1"/>
          </p:cNvSpPr>
          <p:nvPr/>
        </p:nvSpPr>
        <p:spPr bwMode="auto">
          <a:xfrm>
            <a:off x="2209800" y="1641476"/>
            <a:ext cx="77724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IE" altLang="en-US">
              <a:solidFill>
                <a:srgbClr val="000000"/>
              </a:solidFill>
              <a:latin typeface="Calibri" panose="020F0502020204030204" pitchFamily="34" charset="0"/>
            </a:endParaRPr>
          </a:p>
          <a:p>
            <a:pPr eaLnBrk="1" hangingPunct="1"/>
            <a:endParaRPr lang="en-GB" altLang="en-US">
              <a:solidFill>
                <a:srgbClr val="000000"/>
              </a:solidFill>
              <a:latin typeface="Calibri" panose="020F0502020204030204" pitchFamily="34" charset="0"/>
            </a:endParaRPr>
          </a:p>
        </p:txBody>
      </p:sp>
      <p:sp>
        <p:nvSpPr>
          <p:cNvPr id="6147" name="Rectangle 10"/>
          <p:cNvSpPr>
            <a:spLocks noChangeArrowheads="1"/>
          </p:cNvSpPr>
          <p:nvPr/>
        </p:nvSpPr>
        <p:spPr bwMode="auto">
          <a:xfrm>
            <a:off x="2016125" y="1730375"/>
            <a:ext cx="29527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Aft>
                <a:spcPts val="1200"/>
              </a:spcAft>
              <a:buNone/>
            </a:pPr>
            <a:r>
              <a:rPr lang="en-US" altLang="en-US" sz="2800" b="1">
                <a:solidFill>
                  <a:srgbClr val="E10000"/>
                </a:solidFill>
                <a:latin typeface="Calibri" panose="020F0502020204030204" pitchFamily="34" charset="0"/>
              </a:rPr>
              <a:t>Current income</a:t>
            </a:r>
          </a:p>
          <a:p>
            <a:pPr>
              <a:spcAft>
                <a:spcPts val="1200"/>
              </a:spcAft>
              <a:buNone/>
            </a:pPr>
            <a:r>
              <a:rPr lang="en-US" altLang="en-US" sz="2400" b="1">
                <a:solidFill>
                  <a:srgbClr val="000000"/>
                </a:solidFill>
                <a:latin typeface="Calibri" panose="020F0502020204030204" pitchFamily="34" charset="0"/>
              </a:rPr>
              <a:t>Salary</a:t>
            </a:r>
          </a:p>
          <a:p>
            <a:pPr>
              <a:spcAft>
                <a:spcPts val="1200"/>
              </a:spcAft>
              <a:buNone/>
            </a:pPr>
            <a:r>
              <a:rPr lang="en-US" altLang="en-US" sz="2400" b="1">
                <a:solidFill>
                  <a:srgbClr val="000000"/>
                </a:solidFill>
                <a:latin typeface="Calibri" panose="020F0502020204030204" pitchFamily="34" charset="0"/>
              </a:rPr>
              <a:t>Overtime</a:t>
            </a:r>
          </a:p>
          <a:p>
            <a:pPr>
              <a:spcAft>
                <a:spcPts val="1200"/>
              </a:spcAft>
              <a:buNone/>
            </a:pPr>
            <a:r>
              <a:rPr lang="en-US" altLang="en-US" sz="2400" b="1">
                <a:solidFill>
                  <a:srgbClr val="000000"/>
                </a:solidFill>
                <a:latin typeface="Calibri" panose="020F0502020204030204" pitchFamily="34" charset="0"/>
              </a:rPr>
              <a:t>Allowances</a:t>
            </a:r>
            <a:endParaRPr lang="en-US" altLang="en-US" sz="2800" b="1">
              <a:solidFill>
                <a:srgbClr val="000000"/>
              </a:solidFill>
              <a:latin typeface="Calibri" panose="020F0502020204030204" pitchFamily="34" charset="0"/>
            </a:endParaRPr>
          </a:p>
        </p:txBody>
      </p:sp>
      <p:sp>
        <p:nvSpPr>
          <p:cNvPr id="6148" name="Rectangle 10"/>
          <p:cNvSpPr>
            <a:spLocks noChangeArrowheads="1"/>
          </p:cNvSpPr>
          <p:nvPr/>
        </p:nvSpPr>
        <p:spPr bwMode="auto">
          <a:xfrm>
            <a:off x="6816725" y="1782764"/>
            <a:ext cx="3455988"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r">
              <a:spcAft>
                <a:spcPts val="1200"/>
              </a:spcAft>
              <a:buNone/>
            </a:pPr>
            <a:r>
              <a:rPr lang="en-US" altLang="en-US" sz="2800" b="1">
                <a:solidFill>
                  <a:srgbClr val="E10000"/>
                </a:solidFill>
                <a:latin typeface="Calibri" panose="020F0502020204030204" pitchFamily="34" charset="0"/>
              </a:rPr>
              <a:t>Retirement Income</a:t>
            </a:r>
          </a:p>
          <a:p>
            <a:pPr algn="r">
              <a:spcAft>
                <a:spcPts val="1200"/>
              </a:spcAft>
              <a:buNone/>
            </a:pPr>
            <a:r>
              <a:rPr lang="en-US" altLang="en-US" sz="2400" b="1">
                <a:solidFill>
                  <a:srgbClr val="000000"/>
                </a:solidFill>
                <a:latin typeface="Calibri" panose="020F0502020204030204" pitchFamily="34" charset="0"/>
              </a:rPr>
              <a:t>State pension</a:t>
            </a:r>
          </a:p>
          <a:p>
            <a:pPr algn="r">
              <a:spcAft>
                <a:spcPts val="1200"/>
              </a:spcAft>
              <a:buNone/>
            </a:pPr>
            <a:r>
              <a:rPr lang="en-US" altLang="en-US" sz="2400" b="1">
                <a:solidFill>
                  <a:srgbClr val="000000"/>
                </a:solidFill>
                <a:latin typeface="Calibri" panose="020F0502020204030204" pitchFamily="34" charset="0"/>
              </a:rPr>
              <a:t>Occupational pension</a:t>
            </a:r>
          </a:p>
          <a:p>
            <a:pPr algn="r">
              <a:spcAft>
                <a:spcPts val="1200"/>
              </a:spcAft>
              <a:buNone/>
            </a:pPr>
            <a:r>
              <a:rPr lang="en-US" altLang="en-US" sz="2400" b="1">
                <a:solidFill>
                  <a:srgbClr val="000000"/>
                </a:solidFill>
                <a:latin typeface="Calibri" panose="020F0502020204030204" pitchFamily="34" charset="0"/>
              </a:rPr>
              <a:t>Savings/Investments</a:t>
            </a:r>
            <a:endParaRPr lang="en-US" altLang="en-US" sz="2800" b="1">
              <a:solidFill>
                <a:srgbClr val="000000"/>
              </a:solidFill>
              <a:latin typeface="Calibri" panose="020F0502020204030204" pitchFamily="34" charset="0"/>
            </a:endParaRPr>
          </a:p>
        </p:txBody>
      </p:sp>
      <p:pic>
        <p:nvPicPr>
          <p:cNvPr id="614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9875" y="2133601"/>
            <a:ext cx="31369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4"/>
          <p:cNvPicPr>
            <a:picLocks noChangeAspect="1"/>
          </p:cNvPicPr>
          <p:nvPr/>
        </p:nvPicPr>
        <p:blipFill>
          <a:blip r:embed="rId4"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E10000"/>
                </a:solidFill>
                <a:latin typeface="Calibri" panose="020F0502020204030204" pitchFamily="34" charset="0"/>
              </a:rPr>
              <a:t>Planning for your later life</a:t>
            </a:r>
          </a:p>
        </p:txBody>
      </p:sp>
      <p:cxnSp>
        <p:nvCxnSpPr>
          <p:cNvPr id="6152" name="Straight Connector 16"/>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615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806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3"/>
          <p:cNvSpPr txBox="1">
            <a:spLocks noChangeArrowheads="1"/>
          </p:cNvSpPr>
          <p:nvPr/>
        </p:nvSpPr>
        <p:spPr bwMode="auto">
          <a:xfrm>
            <a:off x="3068638" y="2205039"/>
            <a:ext cx="2882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2800" b="1">
                <a:solidFill>
                  <a:srgbClr val="062658"/>
                </a:solidFill>
                <a:latin typeface="Calibri" panose="020F0502020204030204" pitchFamily="34" charset="0"/>
              </a:rPr>
              <a:t>Borrowing money</a:t>
            </a:r>
          </a:p>
        </p:txBody>
      </p:sp>
      <p:pic>
        <p:nvPicPr>
          <p:cNvPr id="430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2352675"/>
            <a:ext cx="584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9"/>
          <p:cNvPicPr>
            <a:picLocks noChangeAspect="1"/>
          </p:cNvPicPr>
          <p:nvPr/>
        </p:nvPicPr>
        <p:blipFill>
          <a:blip r:embed="rId4"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062658"/>
                </a:solidFill>
                <a:latin typeface="Calibri" panose="020F0502020204030204" pitchFamily="34" charset="0"/>
              </a:rPr>
              <a:t>Topic</a:t>
            </a:r>
          </a:p>
        </p:txBody>
      </p:sp>
      <p:cxnSp>
        <p:nvCxnSpPr>
          <p:cNvPr id="43014" name="Straight Connector 11"/>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4301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8126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ChangeArrowheads="1"/>
          </p:cNvSpPr>
          <p:nvPr/>
        </p:nvSpPr>
        <p:spPr bwMode="auto">
          <a:xfrm>
            <a:off x="2209800" y="1641476"/>
            <a:ext cx="77724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IE" altLang="en-US">
              <a:latin typeface="Calibri" panose="020F0502020204030204" pitchFamily="34" charset="0"/>
            </a:endParaRPr>
          </a:p>
          <a:p>
            <a:pPr eaLnBrk="1" hangingPunct="1"/>
            <a:endParaRPr lang="en-GB" altLang="en-US">
              <a:latin typeface="Calibri" panose="020F0502020204030204" pitchFamily="34" charset="0"/>
            </a:endParaRPr>
          </a:p>
        </p:txBody>
      </p:sp>
      <p:sp>
        <p:nvSpPr>
          <p:cNvPr id="45059" name="Rectangle 10"/>
          <p:cNvSpPr>
            <a:spLocks noChangeArrowheads="1"/>
          </p:cNvSpPr>
          <p:nvPr/>
        </p:nvSpPr>
        <p:spPr bwMode="auto">
          <a:xfrm>
            <a:off x="2351088" y="2781301"/>
            <a:ext cx="41910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Aft>
                <a:spcPts val="1200"/>
              </a:spcAft>
              <a:buNone/>
            </a:pPr>
            <a:endParaRPr lang="en-US" altLang="en-US" b="1">
              <a:solidFill>
                <a:srgbClr val="000000"/>
              </a:solidFill>
              <a:latin typeface="Calibri" panose="020F0502020204030204" pitchFamily="34" charset="0"/>
            </a:endParaRPr>
          </a:p>
        </p:txBody>
      </p:sp>
      <p:sp>
        <p:nvSpPr>
          <p:cNvPr id="45060" name="Rectangle 10"/>
          <p:cNvSpPr>
            <a:spLocks noChangeArrowheads="1"/>
          </p:cNvSpPr>
          <p:nvPr/>
        </p:nvSpPr>
        <p:spPr bwMode="auto">
          <a:xfrm>
            <a:off x="2208214" y="1700214"/>
            <a:ext cx="5641975"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3177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ts val="600"/>
              </a:spcBef>
              <a:spcAft>
                <a:spcPts val="1200"/>
              </a:spcAft>
              <a:buClr>
                <a:srgbClr val="232A51"/>
              </a:buClr>
              <a:buFont typeface="Wingdings" panose="05000000000000000000" pitchFamily="2" charset="2"/>
              <a:buChar char="§"/>
            </a:pPr>
            <a:r>
              <a:rPr lang="en-IE" altLang="en-US" sz="2200">
                <a:latin typeface="Calibri" panose="020F0502020204030204" pitchFamily="34" charset="0"/>
              </a:rPr>
              <a:t> Could you save up for it?</a:t>
            </a:r>
          </a:p>
          <a:p>
            <a:pPr>
              <a:spcBef>
                <a:spcPts val="600"/>
              </a:spcBef>
              <a:spcAft>
                <a:spcPts val="1200"/>
              </a:spcAft>
              <a:buClr>
                <a:srgbClr val="232A51"/>
              </a:buClr>
              <a:buFont typeface="Wingdings" panose="05000000000000000000" pitchFamily="2" charset="2"/>
              <a:buChar char="§"/>
            </a:pPr>
            <a:r>
              <a:rPr lang="en-IE" altLang="en-US" sz="2200">
                <a:latin typeface="Calibri" panose="020F0502020204030204" pitchFamily="34" charset="0"/>
              </a:rPr>
              <a:t> What type of credit suits your needs? </a:t>
            </a:r>
          </a:p>
          <a:p>
            <a:pPr>
              <a:spcBef>
                <a:spcPts val="600"/>
              </a:spcBef>
              <a:spcAft>
                <a:spcPts val="1200"/>
              </a:spcAft>
              <a:buClr>
                <a:srgbClr val="232A51"/>
              </a:buClr>
              <a:buFont typeface="Wingdings" panose="05000000000000000000" pitchFamily="2" charset="2"/>
              <a:buChar char="§"/>
            </a:pPr>
            <a:r>
              <a:rPr lang="en-IE" altLang="en-US" sz="2200">
                <a:latin typeface="Calibri" panose="020F0502020204030204" pitchFamily="34" charset="0"/>
              </a:rPr>
              <a:t> What providers are available?</a:t>
            </a:r>
          </a:p>
          <a:p>
            <a:pPr>
              <a:spcBef>
                <a:spcPts val="600"/>
              </a:spcBef>
              <a:spcAft>
                <a:spcPts val="1200"/>
              </a:spcAft>
              <a:buClr>
                <a:srgbClr val="232A51"/>
              </a:buClr>
              <a:buFont typeface="Wingdings" panose="05000000000000000000" pitchFamily="2" charset="2"/>
              <a:buChar char="§"/>
            </a:pPr>
            <a:r>
              <a:rPr lang="en-IE" altLang="en-US" sz="2200">
                <a:latin typeface="Calibri" panose="020F0502020204030204" pitchFamily="34" charset="0"/>
              </a:rPr>
              <a:t> How long should you borrow for?</a:t>
            </a:r>
          </a:p>
          <a:p>
            <a:pPr>
              <a:spcBef>
                <a:spcPts val="600"/>
              </a:spcBef>
              <a:spcAft>
                <a:spcPts val="1200"/>
              </a:spcAft>
              <a:buClr>
                <a:srgbClr val="232A51"/>
              </a:buClr>
              <a:buFont typeface="Wingdings" panose="05000000000000000000" pitchFamily="2" charset="2"/>
              <a:buChar char="§"/>
            </a:pPr>
            <a:r>
              <a:rPr lang="en-IE" altLang="en-US" sz="2200">
                <a:latin typeface="Calibri" panose="020F0502020204030204" pitchFamily="34" charset="0"/>
              </a:rPr>
              <a:t> Can you afford the repayments?</a:t>
            </a:r>
          </a:p>
          <a:p>
            <a:pPr>
              <a:spcBef>
                <a:spcPts val="600"/>
              </a:spcBef>
              <a:spcAft>
                <a:spcPts val="1200"/>
              </a:spcAft>
              <a:buClr>
                <a:srgbClr val="232A51"/>
              </a:buClr>
              <a:buFont typeface="Wingdings" panose="05000000000000000000" pitchFamily="2" charset="2"/>
              <a:buChar char="§"/>
            </a:pPr>
            <a:r>
              <a:rPr lang="en-IE" altLang="en-US" sz="2200">
                <a:latin typeface="Calibri" panose="020F0502020204030204" pitchFamily="34" charset="0"/>
              </a:rPr>
              <a:t>What’s the impact on your credit rating if you miss a payment? </a:t>
            </a:r>
          </a:p>
        </p:txBody>
      </p:sp>
      <p:pic>
        <p:nvPicPr>
          <p:cNvPr id="4506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125999">
            <a:off x="7608888" y="3213100"/>
            <a:ext cx="208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14"/>
          <p:cNvPicPr>
            <a:picLocks noChangeAspect="1"/>
          </p:cNvPicPr>
          <p:nvPr/>
        </p:nvPicPr>
        <p:blipFill>
          <a:blip r:embed="rId4"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232A51"/>
                </a:solidFill>
                <a:latin typeface="Calibri" panose="020F0502020204030204" pitchFamily="34" charset="0"/>
              </a:rPr>
              <a:t>Borrowing Money - </a:t>
            </a:r>
            <a:r>
              <a:rPr lang="en-GB" altLang="en-US" sz="2800" b="1">
                <a:solidFill>
                  <a:srgbClr val="232A51"/>
                </a:solidFill>
                <a:latin typeface="Calibri" panose="020F0502020204030204" pitchFamily="34" charset="0"/>
              </a:rPr>
              <a:t>Questions to ask yourself</a:t>
            </a:r>
          </a:p>
        </p:txBody>
      </p:sp>
      <p:cxnSp>
        <p:nvCxnSpPr>
          <p:cNvPr id="45064" name="Straight Connector 16"/>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4506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1296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232A51"/>
                </a:solidFill>
                <a:latin typeface="Calibri" panose="020F0502020204030204" pitchFamily="34" charset="0"/>
              </a:rPr>
              <a:t>Borrowing Money - Comparing Loans</a:t>
            </a:r>
          </a:p>
        </p:txBody>
      </p:sp>
      <p:cxnSp>
        <p:nvCxnSpPr>
          <p:cNvPr id="51203" name="Straight Connector 13"/>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sp>
        <p:nvSpPr>
          <p:cNvPr id="15" name="Rectangle 10"/>
          <p:cNvSpPr>
            <a:spLocks noChangeArrowheads="1"/>
          </p:cNvSpPr>
          <p:nvPr/>
        </p:nvSpPr>
        <p:spPr bwMode="auto">
          <a:xfrm>
            <a:off x="2286001" y="1768475"/>
            <a:ext cx="2951162" cy="2003425"/>
          </a:xfrm>
          <a:prstGeom prst="rect">
            <a:avLst/>
          </a:prstGeom>
          <a:noFill/>
          <a:ln w="38100">
            <a:solidFill>
              <a:srgbClr val="232A5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tabLst>
                <a:tab pos="1790700" algn="l"/>
              </a:tabLst>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tabLst>
                <a:tab pos="1790700" algn="l"/>
              </a:tabLst>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tabLst>
                <a:tab pos="17907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9pPr>
          </a:lstStyle>
          <a:p>
            <a:pPr>
              <a:spcBef>
                <a:spcPts val="600"/>
              </a:spcBef>
              <a:buNone/>
            </a:pPr>
            <a:r>
              <a:rPr lang="en-US" altLang="en-US" sz="1400" b="1" dirty="0">
                <a:solidFill>
                  <a:srgbClr val="E10000"/>
                </a:solidFill>
                <a:latin typeface="Arial" panose="020B0604020202020204" pitchFamily="34" charset="0"/>
                <a:cs typeface="Arial" panose="020B0604020202020204" pitchFamily="34" charset="0"/>
              </a:rPr>
              <a:t>Loan	€5,000</a:t>
            </a:r>
            <a:r>
              <a:rPr lang="en-US" altLang="en-US" sz="1400" b="1" dirty="0">
                <a:solidFill>
                  <a:srgbClr val="B32317"/>
                </a:solidFill>
                <a:latin typeface="Arial" panose="020B0604020202020204" pitchFamily="34" charset="0"/>
                <a:cs typeface="Arial" panose="020B0604020202020204" pitchFamily="34" charset="0"/>
              </a:rPr>
              <a:t>	</a:t>
            </a:r>
          </a:p>
          <a:p>
            <a:pPr>
              <a:spcBef>
                <a:spcPts val="600"/>
              </a:spcBef>
              <a:buNone/>
            </a:pPr>
            <a:r>
              <a:rPr lang="en-US" altLang="en-US" sz="1400" b="1" dirty="0">
                <a:latin typeface="Arial" panose="020B0604020202020204" pitchFamily="34" charset="0"/>
                <a:cs typeface="Arial" panose="020B0604020202020204" pitchFamily="34" charset="0"/>
              </a:rPr>
              <a:t>Term		3 years</a:t>
            </a:r>
          </a:p>
          <a:p>
            <a:pPr>
              <a:spcBef>
                <a:spcPts val="600"/>
              </a:spcBef>
              <a:buNone/>
            </a:pPr>
            <a:r>
              <a:rPr lang="en-US" altLang="en-US" sz="1400" b="1" dirty="0">
                <a:solidFill>
                  <a:srgbClr val="000000"/>
                </a:solidFill>
                <a:latin typeface="Arial" panose="020B0604020202020204" pitchFamily="34" charset="0"/>
                <a:cs typeface="Arial" panose="020B0604020202020204" pitchFamily="34" charset="0"/>
              </a:rPr>
              <a:t>APR		9</a:t>
            </a:r>
            <a:r>
              <a:rPr lang="en-US" altLang="en-US" sz="1400" b="1" dirty="0" smtClean="0">
                <a:solidFill>
                  <a:srgbClr val="000000"/>
                </a:solidFill>
                <a:latin typeface="Arial" panose="020B0604020202020204" pitchFamily="34" charset="0"/>
                <a:cs typeface="Arial" panose="020B0604020202020204" pitchFamily="34" charset="0"/>
              </a:rPr>
              <a:t>%</a:t>
            </a:r>
            <a:endParaRPr lang="en-US" altLang="en-US" sz="1400" b="1" dirty="0">
              <a:solidFill>
                <a:srgbClr val="000000"/>
              </a:solidFill>
              <a:latin typeface="Arial" panose="020B0604020202020204" pitchFamily="34" charset="0"/>
              <a:cs typeface="Arial" panose="020B0604020202020204" pitchFamily="34" charset="0"/>
            </a:endParaRPr>
          </a:p>
          <a:p>
            <a:pPr>
              <a:spcBef>
                <a:spcPts val="600"/>
              </a:spcBef>
              <a:buNone/>
            </a:pPr>
            <a:r>
              <a:rPr lang="en-US" altLang="en-US" sz="1400" b="1" dirty="0">
                <a:solidFill>
                  <a:srgbClr val="000000"/>
                </a:solidFill>
                <a:latin typeface="Arial" panose="020B0604020202020204" pitchFamily="34" charset="0"/>
                <a:cs typeface="Arial" panose="020B0604020202020204" pitchFamily="34" charset="0"/>
              </a:rPr>
              <a:t>Monthly Repayment	€</a:t>
            </a:r>
            <a:r>
              <a:rPr lang="en-US" altLang="en-US" sz="1400" b="1" dirty="0" smtClean="0">
                <a:solidFill>
                  <a:srgbClr val="000000"/>
                </a:solidFill>
                <a:latin typeface="Arial" panose="020B0604020202020204" pitchFamily="34" charset="0"/>
                <a:cs typeface="Arial" panose="020B0604020202020204" pitchFamily="34" charset="0"/>
              </a:rPr>
              <a:t>159</a:t>
            </a:r>
            <a:endParaRPr lang="en-US" altLang="en-US" sz="1400" b="1" dirty="0">
              <a:solidFill>
                <a:srgbClr val="000000"/>
              </a:solidFill>
              <a:latin typeface="Arial" panose="020B0604020202020204" pitchFamily="34" charset="0"/>
              <a:cs typeface="Arial" panose="020B0604020202020204" pitchFamily="34" charset="0"/>
            </a:endParaRPr>
          </a:p>
          <a:p>
            <a:pPr>
              <a:spcBef>
                <a:spcPts val="600"/>
              </a:spcBef>
              <a:buNone/>
            </a:pPr>
            <a:r>
              <a:rPr lang="en-US" altLang="en-US" sz="1400" b="1" dirty="0">
                <a:solidFill>
                  <a:srgbClr val="000000"/>
                </a:solidFill>
                <a:latin typeface="Arial" panose="020B0604020202020204" pitchFamily="34" charset="0"/>
                <a:cs typeface="Arial" panose="020B0604020202020204" pitchFamily="34" charset="0"/>
              </a:rPr>
              <a:t>Total Cost of Credit	</a:t>
            </a:r>
            <a:r>
              <a:rPr lang="en-US" altLang="en-US" sz="1400" b="1" dirty="0" smtClean="0">
                <a:solidFill>
                  <a:srgbClr val="000000"/>
                </a:solidFill>
                <a:latin typeface="Arial" panose="020B0604020202020204" pitchFamily="34" charset="0"/>
                <a:cs typeface="Arial" panose="020B0604020202020204" pitchFamily="34" charset="0"/>
              </a:rPr>
              <a:t>€724</a:t>
            </a:r>
            <a:endParaRPr lang="en-US" altLang="en-US" sz="1400" b="1" dirty="0">
              <a:solidFill>
                <a:srgbClr val="000000"/>
              </a:solidFill>
              <a:latin typeface="Arial" panose="020B0604020202020204" pitchFamily="34" charset="0"/>
              <a:cs typeface="Arial" panose="020B0604020202020204" pitchFamily="34" charset="0"/>
            </a:endParaRPr>
          </a:p>
          <a:p>
            <a:pPr>
              <a:spcBef>
                <a:spcPts val="600"/>
              </a:spcBef>
              <a:buNone/>
            </a:pPr>
            <a:endParaRPr lang="en-GB" altLang="en-US" sz="1200" b="1" dirty="0">
              <a:solidFill>
                <a:srgbClr val="000000"/>
              </a:solidFill>
              <a:latin typeface="Arial" panose="020B0604020202020204" pitchFamily="34" charset="0"/>
              <a:cs typeface="Times New Roman" panose="02020603050405020304" pitchFamily="18" charset="0"/>
            </a:endParaRPr>
          </a:p>
        </p:txBody>
      </p:sp>
      <p:sp>
        <p:nvSpPr>
          <p:cNvPr id="16" name="Rectangle 10"/>
          <p:cNvSpPr>
            <a:spLocks noChangeArrowheads="1"/>
          </p:cNvSpPr>
          <p:nvPr/>
        </p:nvSpPr>
        <p:spPr bwMode="auto">
          <a:xfrm>
            <a:off x="5946776" y="1768475"/>
            <a:ext cx="3035300" cy="2003425"/>
          </a:xfrm>
          <a:prstGeom prst="rect">
            <a:avLst/>
          </a:prstGeom>
          <a:noFill/>
          <a:ln w="38100">
            <a:solidFill>
              <a:srgbClr val="232A5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tabLst>
                <a:tab pos="1790700" algn="l"/>
              </a:tabLst>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tabLst>
                <a:tab pos="1790700" algn="l"/>
              </a:tabLst>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tabLst>
                <a:tab pos="17907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9pPr>
          </a:lstStyle>
          <a:p>
            <a:pPr>
              <a:spcBef>
                <a:spcPts val="300"/>
              </a:spcBef>
              <a:buNone/>
            </a:pPr>
            <a:r>
              <a:rPr lang="en-US" altLang="en-US" sz="1400" b="1" dirty="0">
                <a:solidFill>
                  <a:srgbClr val="E10000"/>
                </a:solidFill>
                <a:latin typeface="Arial" panose="020B0604020202020204" pitchFamily="34" charset="0"/>
                <a:cs typeface="Arial" panose="020B0604020202020204" pitchFamily="34" charset="0"/>
              </a:rPr>
              <a:t>Loan	€5,000	</a:t>
            </a:r>
          </a:p>
          <a:p>
            <a:pPr>
              <a:spcBef>
                <a:spcPts val="300"/>
              </a:spcBef>
              <a:buNone/>
            </a:pPr>
            <a:r>
              <a:rPr lang="en-US" altLang="en-US" sz="1400" b="1" dirty="0">
                <a:solidFill>
                  <a:srgbClr val="E10000"/>
                </a:solidFill>
                <a:latin typeface="Arial" panose="020B0604020202020204" pitchFamily="34" charset="0"/>
                <a:cs typeface="Arial" panose="020B0604020202020204" pitchFamily="34" charset="0"/>
              </a:rPr>
              <a:t>Longer Term		5 years</a:t>
            </a:r>
          </a:p>
          <a:p>
            <a:pPr>
              <a:spcBef>
                <a:spcPts val="300"/>
              </a:spcBef>
              <a:buNone/>
            </a:pPr>
            <a:r>
              <a:rPr lang="en-US" altLang="en-US" sz="1400" b="1" dirty="0">
                <a:solidFill>
                  <a:srgbClr val="000000"/>
                </a:solidFill>
                <a:latin typeface="Arial" panose="020B0604020202020204" pitchFamily="34" charset="0"/>
                <a:cs typeface="Arial" panose="020B0604020202020204" pitchFamily="34" charset="0"/>
              </a:rPr>
              <a:t>APR		9</a:t>
            </a:r>
            <a:r>
              <a:rPr lang="en-US" altLang="en-US" sz="1400" b="1" dirty="0" smtClean="0">
                <a:solidFill>
                  <a:srgbClr val="000000"/>
                </a:solidFill>
                <a:latin typeface="Arial" panose="020B0604020202020204" pitchFamily="34" charset="0"/>
                <a:cs typeface="Arial" panose="020B0604020202020204" pitchFamily="34" charset="0"/>
              </a:rPr>
              <a:t>%</a:t>
            </a:r>
            <a:endParaRPr lang="en-US" altLang="en-US" sz="1400" b="1" dirty="0">
              <a:solidFill>
                <a:srgbClr val="000000"/>
              </a:solidFill>
              <a:latin typeface="Arial" panose="020B0604020202020204" pitchFamily="34" charset="0"/>
              <a:cs typeface="Arial" panose="020B0604020202020204" pitchFamily="34" charset="0"/>
            </a:endParaRPr>
          </a:p>
          <a:p>
            <a:pPr>
              <a:spcBef>
                <a:spcPts val="600"/>
              </a:spcBef>
              <a:buNone/>
            </a:pPr>
            <a:r>
              <a:rPr lang="en-US" altLang="en-US" sz="1400" b="1" dirty="0">
                <a:solidFill>
                  <a:srgbClr val="000000"/>
                </a:solidFill>
                <a:latin typeface="Arial" panose="020B0604020202020204" pitchFamily="34" charset="0"/>
                <a:cs typeface="Arial" panose="020B0604020202020204" pitchFamily="34" charset="0"/>
              </a:rPr>
              <a:t>Monthly Repayment	€</a:t>
            </a:r>
            <a:r>
              <a:rPr lang="en-US" altLang="en-US" sz="1400" b="1" dirty="0" smtClean="0">
                <a:solidFill>
                  <a:srgbClr val="000000"/>
                </a:solidFill>
                <a:latin typeface="Arial" panose="020B0604020202020204" pitchFamily="34" charset="0"/>
                <a:cs typeface="Arial" panose="020B0604020202020204" pitchFamily="34" charset="0"/>
              </a:rPr>
              <a:t>103</a:t>
            </a:r>
            <a:endParaRPr lang="en-US" altLang="en-US" sz="1400" b="1" dirty="0">
              <a:solidFill>
                <a:srgbClr val="000000"/>
              </a:solidFill>
              <a:latin typeface="Arial" panose="020B0604020202020204" pitchFamily="34" charset="0"/>
              <a:cs typeface="Arial" panose="020B0604020202020204" pitchFamily="34" charset="0"/>
            </a:endParaRPr>
          </a:p>
          <a:p>
            <a:pPr>
              <a:spcBef>
                <a:spcPts val="600"/>
              </a:spcBef>
              <a:buNone/>
            </a:pPr>
            <a:r>
              <a:rPr lang="en-US" altLang="en-US" sz="1400" b="1" dirty="0">
                <a:solidFill>
                  <a:srgbClr val="000000"/>
                </a:solidFill>
                <a:latin typeface="Arial" panose="020B0604020202020204" pitchFamily="34" charset="0"/>
                <a:cs typeface="Arial" panose="020B0604020202020204" pitchFamily="34" charset="0"/>
              </a:rPr>
              <a:t>Total Cost of Credit	€</a:t>
            </a:r>
            <a:r>
              <a:rPr lang="en-US" altLang="en-US" sz="1400" b="1" dirty="0" smtClean="0">
                <a:solidFill>
                  <a:srgbClr val="000000"/>
                </a:solidFill>
                <a:latin typeface="Arial" panose="020B0604020202020204" pitchFamily="34" charset="0"/>
                <a:cs typeface="Arial" panose="020B0604020202020204" pitchFamily="34" charset="0"/>
              </a:rPr>
              <a:t>1,227</a:t>
            </a:r>
            <a:endParaRPr lang="en-US" altLang="en-US" sz="1400" b="1" dirty="0">
              <a:solidFill>
                <a:srgbClr val="000000"/>
              </a:solidFill>
              <a:latin typeface="Arial" panose="020B0604020202020204" pitchFamily="34" charset="0"/>
              <a:cs typeface="Arial" panose="020B0604020202020204" pitchFamily="34" charset="0"/>
            </a:endParaRPr>
          </a:p>
          <a:p>
            <a:pPr>
              <a:spcBef>
                <a:spcPts val="600"/>
              </a:spcBef>
              <a:buNone/>
            </a:pPr>
            <a:r>
              <a:rPr lang="en-US" altLang="en-US" sz="1400" b="1" dirty="0" smtClean="0">
                <a:solidFill>
                  <a:srgbClr val="FF0000"/>
                </a:solidFill>
                <a:latin typeface="Arial" panose="020B0604020202020204" pitchFamily="34" charset="0"/>
                <a:cs typeface="Arial" panose="020B0604020202020204" pitchFamily="34" charset="0"/>
              </a:rPr>
              <a:t>€503 </a:t>
            </a:r>
            <a:r>
              <a:rPr lang="en-US" altLang="en-US" sz="1400" b="1" dirty="0">
                <a:solidFill>
                  <a:srgbClr val="FF0000"/>
                </a:solidFill>
                <a:latin typeface="Arial" panose="020B0604020202020204" pitchFamily="34" charset="0"/>
                <a:cs typeface="Arial" panose="020B0604020202020204" pitchFamily="34" charset="0"/>
              </a:rPr>
              <a:t>more with longer term</a:t>
            </a:r>
          </a:p>
          <a:p>
            <a:pPr>
              <a:spcBef>
                <a:spcPts val="600"/>
              </a:spcBef>
              <a:buNone/>
            </a:pPr>
            <a:endParaRPr lang="en-GB" altLang="en-US" sz="1200" b="1" dirty="0">
              <a:solidFill>
                <a:srgbClr val="000000"/>
              </a:solidFill>
              <a:latin typeface="Arial" panose="020B0604020202020204" pitchFamily="34" charset="0"/>
              <a:cs typeface="Times New Roman" panose="02020603050405020304" pitchFamily="18" charset="0"/>
            </a:endParaRPr>
          </a:p>
        </p:txBody>
      </p:sp>
      <p:sp>
        <p:nvSpPr>
          <p:cNvPr id="51210" name="Down Arrow 19"/>
          <p:cNvSpPr>
            <a:spLocks noChangeArrowheads="1"/>
          </p:cNvSpPr>
          <p:nvPr/>
        </p:nvSpPr>
        <p:spPr bwMode="auto">
          <a:xfrm rot="-5400000">
            <a:off x="5185909" y="2482396"/>
            <a:ext cx="812122" cy="709613"/>
          </a:xfrm>
          <a:prstGeom prst="downArrow">
            <a:avLst>
              <a:gd name="adj1" fmla="val 50000"/>
              <a:gd name="adj2" fmla="val 49829"/>
            </a:avLst>
          </a:prstGeom>
          <a:solidFill>
            <a:srgbClr val="232A5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IE" altLang="en-US" sz="2400" b="1"/>
          </a:p>
        </p:txBody>
      </p:sp>
      <p:pic>
        <p:nvPicPr>
          <p:cNvPr id="51213" name="Picture 23"/>
          <p:cNvPicPr>
            <a:picLocks noChangeAspect="1"/>
          </p:cNvPicPr>
          <p:nvPr/>
        </p:nvPicPr>
        <p:blipFill>
          <a:blip r:embed="rId3">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19289" y="5684838"/>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647993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232A51"/>
                </a:solidFill>
                <a:latin typeface="Calibri" panose="020F0502020204030204" pitchFamily="34" charset="0"/>
              </a:rPr>
              <a:t>Borrowing Money - Comparing Loans</a:t>
            </a:r>
          </a:p>
        </p:txBody>
      </p:sp>
      <p:cxnSp>
        <p:nvCxnSpPr>
          <p:cNvPr id="51203" name="Straight Connector 13"/>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sp>
        <p:nvSpPr>
          <p:cNvPr id="15" name="Rectangle 10"/>
          <p:cNvSpPr>
            <a:spLocks noChangeArrowheads="1"/>
          </p:cNvSpPr>
          <p:nvPr/>
        </p:nvSpPr>
        <p:spPr bwMode="auto">
          <a:xfrm>
            <a:off x="1919289" y="1768475"/>
            <a:ext cx="3317874" cy="2212428"/>
          </a:xfrm>
          <a:prstGeom prst="rect">
            <a:avLst/>
          </a:prstGeom>
          <a:noFill/>
          <a:ln w="38100">
            <a:solidFill>
              <a:srgbClr val="232A5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tabLst>
                <a:tab pos="1790700" algn="l"/>
              </a:tabLst>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tabLst>
                <a:tab pos="1790700" algn="l"/>
              </a:tabLst>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tabLst>
                <a:tab pos="17907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9pPr>
          </a:lstStyle>
          <a:p>
            <a:pPr>
              <a:spcBef>
                <a:spcPts val="600"/>
              </a:spcBef>
              <a:buNone/>
            </a:pPr>
            <a:r>
              <a:rPr lang="en-US" altLang="en-US" sz="1400" b="1" dirty="0">
                <a:solidFill>
                  <a:srgbClr val="E10000"/>
                </a:solidFill>
                <a:latin typeface="Arial" panose="020B0604020202020204" pitchFamily="34" charset="0"/>
                <a:cs typeface="Arial" panose="020B0604020202020204" pitchFamily="34" charset="0"/>
              </a:rPr>
              <a:t>Loan	€5,000</a:t>
            </a:r>
            <a:r>
              <a:rPr lang="en-US" altLang="en-US" sz="1400" b="1" dirty="0">
                <a:solidFill>
                  <a:srgbClr val="B32317"/>
                </a:solidFill>
                <a:latin typeface="Arial" panose="020B0604020202020204" pitchFamily="34" charset="0"/>
                <a:cs typeface="Arial" panose="020B0604020202020204" pitchFamily="34" charset="0"/>
              </a:rPr>
              <a:t>	</a:t>
            </a:r>
          </a:p>
          <a:p>
            <a:pPr>
              <a:spcBef>
                <a:spcPts val="600"/>
              </a:spcBef>
              <a:buNone/>
            </a:pPr>
            <a:r>
              <a:rPr lang="en-US" altLang="en-US" sz="1400" b="1" dirty="0">
                <a:latin typeface="Arial" panose="020B0604020202020204" pitchFamily="34" charset="0"/>
                <a:cs typeface="Arial" panose="020B0604020202020204" pitchFamily="34" charset="0"/>
              </a:rPr>
              <a:t>Term		3 years</a:t>
            </a:r>
          </a:p>
          <a:p>
            <a:pPr>
              <a:spcBef>
                <a:spcPts val="600"/>
              </a:spcBef>
              <a:buNone/>
            </a:pPr>
            <a:r>
              <a:rPr lang="en-US" altLang="en-US" sz="1400" b="1" dirty="0">
                <a:solidFill>
                  <a:srgbClr val="000000"/>
                </a:solidFill>
                <a:latin typeface="Arial" panose="020B0604020202020204" pitchFamily="34" charset="0"/>
                <a:cs typeface="Arial" panose="020B0604020202020204" pitchFamily="34" charset="0"/>
              </a:rPr>
              <a:t>APR		9</a:t>
            </a:r>
            <a:r>
              <a:rPr lang="en-US" altLang="en-US" sz="1400" b="1" dirty="0" smtClean="0">
                <a:solidFill>
                  <a:srgbClr val="000000"/>
                </a:solidFill>
                <a:latin typeface="Arial" panose="020B0604020202020204" pitchFamily="34" charset="0"/>
                <a:cs typeface="Arial" panose="020B0604020202020204" pitchFamily="34" charset="0"/>
              </a:rPr>
              <a:t>%</a:t>
            </a:r>
            <a:endParaRPr lang="en-US" altLang="en-US" sz="1400" b="1" dirty="0">
              <a:solidFill>
                <a:srgbClr val="000000"/>
              </a:solidFill>
              <a:latin typeface="Arial" panose="020B0604020202020204" pitchFamily="34" charset="0"/>
              <a:cs typeface="Arial" panose="020B0604020202020204" pitchFamily="34" charset="0"/>
            </a:endParaRPr>
          </a:p>
          <a:p>
            <a:pPr>
              <a:spcBef>
                <a:spcPts val="600"/>
              </a:spcBef>
              <a:buNone/>
            </a:pPr>
            <a:r>
              <a:rPr lang="en-US" altLang="en-US" sz="1400" b="1" dirty="0">
                <a:solidFill>
                  <a:srgbClr val="000000"/>
                </a:solidFill>
                <a:latin typeface="Arial" panose="020B0604020202020204" pitchFamily="34" charset="0"/>
                <a:cs typeface="Arial" panose="020B0604020202020204" pitchFamily="34" charset="0"/>
              </a:rPr>
              <a:t>Monthly Repayment	€</a:t>
            </a:r>
            <a:r>
              <a:rPr lang="en-US" altLang="en-US" sz="1400" b="1" dirty="0" smtClean="0">
                <a:solidFill>
                  <a:srgbClr val="000000"/>
                </a:solidFill>
                <a:latin typeface="Arial" panose="020B0604020202020204" pitchFamily="34" charset="0"/>
                <a:cs typeface="Arial" panose="020B0604020202020204" pitchFamily="34" charset="0"/>
              </a:rPr>
              <a:t>159</a:t>
            </a:r>
            <a:endParaRPr lang="en-US" altLang="en-US" sz="1400" b="1" dirty="0">
              <a:solidFill>
                <a:srgbClr val="000000"/>
              </a:solidFill>
              <a:latin typeface="Arial" panose="020B0604020202020204" pitchFamily="34" charset="0"/>
              <a:cs typeface="Arial" panose="020B0604020202020204" pitchFamily="34" charset="0"/>
            </a:endParaRPr>
          </a:p>
          <a:p>
            <a:pPr>
              <a:spcBef>
                <a:spcPts val="600"/>
              </a:spcBef>
              <a:buNone/>
            </a:pPr>
            <a:r>
              <a:rPr lang="en-US" altLang="en-US" sz="1400" b="1" dirty="0">
                <a:solidFill>
                  <a:srgbClr val="000000"/>
                </a:solidFill>
                <a:latin typeface="Arial" panose="020B0604020202020204" pitchFamily="34" charset="0"/>
                <a:cs typeface="Arial" panose="020B0604020202020204" pitchFamily="34" charset="0"/>
              </a:rPr>
              <a:t>Total Cost of Credit	</a:t>
            </a:r>
            <a:r>
              <a:rPr lang="en-US" altLang="en-US" sz="1400" b="1" dirty="0" smtClean="0">
                <a:solidFill>
                  <a:srgbClr val="000000"/>
                </a:solidFill>
                <a:latin typeface="Arial" panose="020B0604020202020204" pitchFamily="34" charset="0"/>
                <a:cs typeface="Arial" panose="020B0604020202020204" pitchFamily="34" charset="0"/>
              </a:rPr>
              <a:t>€724</a:t>
            </a:r>
            <a:endParaRPr lang="en-US" altLang="en-US" sz="1400" b="1" dirty="0">
              <a:solidFill>
                <a:srgbClr val="000000"/>
              </a:solidFill>
              <a:latin typeface="Arial" panose="020B0604020202020204" pitchFamily="34" charset="0"/>
              <a:cs typeface="Arial" panose="020B0604020202020204" pitchFamily="34" charset="0"/>
            </a:endParaRPr>
          </a:p>
          <a:p>
            <a:pPr>
              <a:spcBef>
                <a:spcPts val="600"/>
              </a:spcBef>
              <a:buNone/>
            </a:pPr>
            <a:endParaRPr lang="en-GB" altLang="en-US" sz="1200" b="1" dirty="0">
              <a:solidFill>
                <a:srgbClr val="000000"/>
              </a:solidFill>
              <a:latin typeface="Arial" panose="020B0604020202020204" pitchFamily="34" charset="0"/>
              <a:cs typeface="Times New Roman" panose="02020603050405020304" pitchFamily="18" charset="0"/>
            </a:endParaRPr>
          </a:p>
        </p:txBody>
      </p:sp>
      <p:sp>
        <p:nvSpPr>
          <p:cNvPr id="51210" name="Down Arrow 19"/>
          <p:cNvSpPr>
            <a:spLocks noChangeArrowheads="1"/>
          </p:cNvSpPr>
          <p:nvPr/>
        </p:nvSpPr>
        <p:spPr bwMode="auto">
          <a:xfrm rot="-5400000">
            <a:off x="5185909" y="2482396"/>
            <a:ext cx="812122" cy="709613"/>
          </a:xfrm>
          <a:prstGeom prst="downArrow">
            <a:avLst>
              <a:gd name="adj1" fmla="val 50000"/>
              <a:gd name="adj2" fmla="val 49829"/>
            </a:avLst>
          </a:prstGeom>
          <a:solidFill>
            <a:srgbClr val="232A5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IE" altLang="en-US" sz="2400" b="1"/>
          </a:p>
        </p:txBody>
      </p:sp>
      <p:pic>
        <p:nvPicPr>
          <p:cNvPr id="51213" name="Picture 23"/>
          <p:cNvPicPr>
            <a:picLocks noChangeAspect="1"/>
          </p:cNvPicPr>
          <p:nvPr/>
        </p:nvPicPr>
        <p:blipFill>
          <a:blip r:embed="rId3">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19289" y="5684838"/>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a:spLocks noChangeArrowheads="1"/>
          </p:cNvSpPr>
          <p:nvPr/>
        </p:nvSpPr>
        <p:spPr bwMode="auto">
          <a:xfrm>
            <a:off x="6044381" y="1786978"/>
            <a:ext cx="3220270" cy="2193925"/>
          </a:xfrm>
          <a:prstGeom prst="rect">
            <a:avLst/>
          </a:prstGeom>
          <a:noFill/>
          <a:ln w="38100">
            <a:solidFill>
              <a:srgbClr val="232A5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tabLst>
                <a:tab pos="1790700" algn="l"/>
              </a:tabLst>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tabLst>
                <a:tab pos="1790700" algn="l"/>
              </a:tabLst>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tabLst>
                <a:tab pos="17907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9pPr>
          </a:lstStyle>
          <a:p>
            <a:pPr>
              <a:spcBef>
                <a:spcPts val="600"/>
              </a:spcBef>
              <a:buNone/>
            </a:pPr>
            <a:r>
              <a:rPr lang="en-US" altLang="en-US" sz="1400" b="1" dirty="0" smtClean="0">
                <a:solidFill>
                  <a:srgbClr val="E10000"/>
                </a:solidFill>
                <a:latin typeface="Arial" panose="020B0604020202020204" pitchFamily="34" charset="0"/>
                <a:cs typeface="Arial" panose="020B0604020202020204" pitchFamily="34" charset="0"/>
              </a:rPr>
              <a:t>Loan</a:t>
            </a:r>
            <a:r>
              <a:rPr lang="en-US" altLang="en-US" sz="1400" b="1" dirty="0">
                <a:solidFill>
                  <a:srgbClr val="E10000"/>
                </a:solidFill>
                <a:latin typeface="Arial" panose="020B0604020202020204" pitchFamily="34" charset="0"/>
                <a:cs typeface="Arial" panose="020B0604020202020204" pitchFamily="34" charset="0"/>
              </a:rPr>
              <a:t>	€5,000</a:t>
            </a:r>
            <a:r>
              <a:rPr lang="en-US" altLang="en-US" sz="1400" b="1" dirty="0">
                <a:solidFill>
                  <a:srgbClr val="B32317"/>
                </a:solidFill>
                <a:latin typeface="Arial" panose="020B0604020202020204" pitchFamily="34" charset="0"/>
                <a:cs typeface="Arial" panose="020B0604020202020204" pitchFamily="34" charset="0"/>
              </a:rPr>
              <a:t>	</a:t>
            </a:r>
          </a:p>
          <a:p>
            <a:pPr>
              <a:spcBef>
                <a:spcPts val="600"/>
              </a:spcBef>
              <a:buNone/>
            </a:pPr>
            <a:r>
              <a:rPr lang="en-US" altLang="en-US" sz="1400" b="1" dirty="0">
                <a:solidFill>
                  <a:srgbClr val="000000"/>
                </a:solidFill>
                <a:latin typeface="Arial" panose="020B0604020202020204" pitchFamily="34" charset="0"/>
                <a:cs typeface="Arial" panose="020B0604020202020204" pitchFamily="34" charset="0"/>
              </a:rPr>
              <a:t>Term		3</a:t>
            </a:r>
            <a:r>
              <a:rPr lang="en-US" altLang="en-US" sz="1400" b="1" dirty="0">
                <a:latin typeface="Arial" panose="020B0604020202020204" pitchFamily="34" charset="0"/>
                <a:cs typeface="Arial" panose="020B0604020202020204" pitchFamily="34" charset="0"/>
              </a:rPr>
              <a:t> years</a:t>
            </a:r>
          </a:p>
          <a:p>
            <a:pPr>
              <a:spcBef>
                <a:spcPts val="600"/>
              </a:spcBef>
              <a:buNone/>
            </a:pPr>
            <a:r>
              <a:rPr lang="en-US" altLang="en-US" sz="1400" b="1" dirty="0">
                <a:solidFill>
                  <a:srgbClr val="E10000"/>
                </a:solidFill>
                <a:latin typeface="Arial" panose="020B0604020202020204" pitchFamily="34" charset="0"/>
                <a:cs typeface="Arial" panose="020B0604020202020204" pitchFamily="34" charset="0"/>
              </a:rPr>
              <a:t>Higher APR		</a:t>
            </a:r>
            <a:r>
              <a:rPr lang="en-US" altLang="en-US" sz="1400" b="1" dirty="0" smtClean="0">
                <a:solidFill>
                  <a:srgbClr val="E10000"/>
                </a:solidFill>
                <a:latin typeface="Arial" panose="020B0604020202020204" pitchFamily="34" charset="0"/>
                <a:cs typeface="Arial" panose="020B0604020202020204" pitchFamily="34" charset="0"/>
              </a:rPr>
              <a:t>11%</a:t>
            </a:r>
            <a:endParaRPr lang="en-US" altLang="en-US" sz="1400" b="1" dirty="0">
              <a:solidFill>
                <a:srgbClr val="E10000"/>
              </a:solidFill>
              <a:latin typeface="Arial" panose="020B0604020202020204" pitchFamily="34" charset="0"/>
              <a:cs typeface="Arial" panose="020B0604020202020204" pitchFamily="34" charset="0"/>
            </a:endParaRPr>
          </a:p>
          <a:p>
            <a:pPr>
              <a:spcBef>
                <a:spcPts val="600"/>
              </a:spcBef>
              <a:buNone/>
            </a:pPr>
            <a:r>
              <a:rPr lang="en-US" altLang="en-US" sz="1400" b="1" dirty="0">
                <a:solidFill>
                  <a:srgbClr val="000000"/>
                </a:solidFill>
                <a:latin typeface="Arial" panose="020B0604020202020204" pitchFamily="34" charset="0"/>
                <a:cs typeface="Arial" panose="020B0604020202020204" pitchFamily="34" charset="0"/>
              </a:rPr>
              <a:t>Monthly Repayment	€</a:t>
            </a:r>
            <a:r>
              <a:rPr lang="en-US" altLang="en-US" sz="1400" b="1" dirty="0" smtClean="0">
                <a:solidFill>
                  <a:srgbClr val="000000"/>
                </a:solidFill>
                <a:latin typeface="Arial" panose="020B0604020202020204" pitchFamily="34" charset="0"/>
                <a:cs typeface="Arial" panose="020B0604020202020204" pitchFamily="34" charset="0"/>
              </a:rPr>
              <a:t>164</a:t>
            </a:r>
            <a:endParaRPr lang="en-US" altLang="en-US" sz="1400" b="1" dirty="0">
              <a:solidFill>
                <a:srgbClr val="000000"/>
              </a:solidFill>
              <a:latin typeface="Arial" panose="020B0604020202020204" pitchFamily="34" charset="0"/>
              <a:cs typeface="Arial" panose="020B0604020202020204" pitchFamily="34" charset="0"/>
            </a:endParaRPr>
          </a:p>
          <a:p>
            <a:pPr>
              <a:spcBef>
                <a:spcPts val="600"/>
              </a:spcBef>
              <a:buNone/>
            </a:pPr>
            <a:r>
              <a:rPr lang="en-US" altLang="en-US" sz="1400" b="1" dirty="0">
                <a:solidFill>
                  <a:srgbClr val="000000"/>
                </a:solidFill>
                <a:latin typeface="Arial" panose="020B0604020202020204" pitchFamily="34" charset="0"/>
                <a:cs typeface="Arial" panose="020B0604020202020204" pitchFamily="34" charset="0"/>
              </a:rPr>
              <a:t>Total Cost of Credit	</a:t>
            </a:r>
            <a:r>
              <a:rPr lang="en-US" altLang="en-US" sz="1400" b="1" dirty="0" smtClean="0">
                <a:solidFill>
                  <a:srgbClr val="000000"/>
                </a:solidFill>
                <a:latin typeface="Arial" panose="020B0604020202020204" pitchFamily="34" charset="0"/>
                <a:cs typeface="Arial" panose="020B0604020202020204" pitchFamily="34" charset="0"/>
              </a:rPr>
              <a:t>€893</a:t>
            </a:r>
            <a:endParaRPr lang="en-US" altLang="en-US" sz="1400" b="1" dirty="0">
              <a:solidFill>
                <a:srgbClr val="000000"/>
              </a:solidFill>
              <a:latin typeface="Arial" panose="020B0604020202020204" pitchFamily="34" charset="0"/>
              <a:cs typeface="Arial" panose="020B0604020202020204" pitchFamily="34" charset="0"/>
            </a:endParaRPr>
          </a:p>
          <a:p>
            <a:pPr>
              <a:spcBef>
                <a:spcPts val="600"/>
              </a:spcBef>
              <a:buNone/>
            </a:pPr>
            <a:r>
              <a:rPr lang="en-US" altLang="en-US" sz="1400" b="1" dirty="0">
                <a:solidFill>
                  <a:srgbClr val="E10000"/>
                </a:solidFill>
                <a:latin typeface="Arial" panose="020B0604020202020204" pitchFamily="34" charset="0"/>
                <a:cs typeface="Arial" panose="020B0604020202020204" pitchFamily="34" charset="0"/>
              </a:rPr>
              <a:t>€</a:t>
            </a:r>
            <a:r>
              <a:rPr lang="en-US" altLang="en-US" sz="1400" b="1" dirty="0" smtClean="0">
                <a:solidFill>
                  <a:srgbClr val="E10000"/>
                </a:solidFill>
                <a:latin typeface="Arial" panose="020B0604020202020204" pitchFamily="34" charset="0"/>
                <a:cs typeface="Arial" panose="020B0604020202020204" pitchFamily="34" charset="0"/>
              </a:rPr>
              <a:t>169 more </a:t>
            </a:r>
            <a:r>
              <a:rPr lang="en-US" altLang="en-US" sz="1400" b="1" dirty="0">
                <a:solidFill>
                  <a:srgbClr val="E10000"/>
                </a:solidFill>
                <a:latin typeface="Arial" panose="020B0604020202020204" pitchFamily="34" charset="0"/>
                <a:cs typeface="Arial" panose="020B0604020202020204" pitchFamily="34" charset="0"/>
              </a:rPr>
              <a:t>with higher APR</a:t>
            </a:r>
          </a:p>
          <a:p>
            <a:pPr>
              <a:spcBef>
                <a:spcPts val="600"/>
              </a:spcBef>
              <a:buNone/>
            </a:pPr>
            <a:endParaRPr lang="en-GB" altLang="en-US" sz="1200" b="1" dirty="0">
              <a:solidFill>
                <a:srgbClr val="000000"/>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39025861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232A51"/>
                </a:solidFill>
                <a:latin typeface="Calibri" panose="020F0502020204030204" pitchFamily="34" charset="0"/>
              </a:rPr>
              <a:t>Borrowing Money - Comparing Loans</a:t>
            </a:r>
          </a:p>
        </p:txBody>
      </p:sp>
      <p:cxnSp>
        <p:nvCxnSpPr>
          <p:cNvPr id="51203" name="Straight Connector 13"/>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sp>
        <p:nvSpPr>
          <p:cNvPr id="16" name="Rectangle 10"/>
          <p:cNvSpPr>
            <a:spLocks noChangeArrowheads="1"/>
          </p:cNvSpPr>
          <p:nvPr/>
        </p:nvSpPr>
        <p:spPr bwMode="auto">
          <a:xfrm>
            <a:off x="6096000" y="1768475"/>
            <a:ext cx="3035300" cy="2193925"/>
          </a:xfrm>
          <a:prstGeom prst="rect">
            <a:avLst/>
          </a:prstGeom>
          <a:noFill/>
          <a:ln w="38100">
            <a:solidFill>
              <a:srgbClr val="232A5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tabLst>
                <a:tab pos="1790700" algn="l"/>
              </a:tabLst>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tabLst>
                <a:tab pos="1790700" algn="l"/>
              </a:tabLst>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tabLst>
                <a:tab pos="17907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9pPr>
          </a:lstStyle>
          <a:p>
            <a:pPr>
              <a:spcBef>
                <a:spcPts val="300"/>
              </a:spcBef>
              <a:buNone/>
            </a:pPr>
            <a:r>
              <a:rPr lang="en-US" altLang="en-US" sz="1400" b="1" dirty="0">
                <a:solidFill>
                  <a:srgbClr val="E10000"/>
                </a:solidFill>
                <a:latin typeface="Arial" panose="020B0604020202020204" pitchFamily="34" charset="0"/>
                <a:cs typeface="Arial" panose="020B0604020202020204" pitchFamily="34" charset="0"/>
              </a:rPr>
              <a:t>Loan	€5,000	</a:t>
            </a:r>
          </a:p>
          <a:p>
            <a:pPr>
              <a:spcBef>
                <a:spcPts val="300"/>
              </a:spcBef>
              <a:buNone/>
            </a:pPr>
            <a:r>
              <a:rPr lang="en-US" altLang="en-US" sz="1400" b="1" dirty="0">
                <a:solidFill>
                  <a:srgbClr val="E10000"/>
                </a:solidFill>
                <a:latin typeface="Arial" panose="020B0604020202020204" pitchFamily="34" charset="0"/>
                <a:cs typeface="Arial" panose="020B0604020202020204" pitchFamily="34" charset="0"/>
              </a:rPr>
              <a:t>Longer Term		5 years</a:t>
            </a:r>
          </a:p>
          <a:p>
            <a:pPr>
              <a:spcBef>
                <a:spcPts val="300"/>
              </a:spcBef>
              <a:buNone/>
            </a:pPr>
            <a:r>
              <a:rPr lang="en-US" altLang="en-US" sz="1400" b="1" dirty="0">
                <a:solidFill>
                  <a:srgbClr val="E10000"/>
                </a:solidFill>
                <a:latin typeface="Arial" panose="020B0604020202020204" pitchFamily="34" charset="0"/>
                <a:cs typeface="Arial" panose="020B0604020202020204" pitchFamily="34" charset="0"/>
              </a:rPr>
              <a:t>Higher APR		</a:t>
            </a:r>
            <a:r>
              <a:rPr lang="en-US" altLang="en-US" sz="1400" b="1" dirty="0" smtClean="0">
                <a:solidFill>
                  <a:srgbClr val="E10000"/>
                </a:solidFill>
                <a:latin typeface="Arial" panose="020B0604020202020204" pitchFamily="34" charset="0"/>
                <a:cs typeface="Arial" panose="020B0604020202020204" pitchFamily="34" charset="0"/>
              </a:rPr>
              <a:t>11%</a:t>
            </a:r>
            <a:endParaRPr lang="en-US" altLang="en-US" sz="1400" b="1" dirty="0">
              <a:solidFill>
                <a:srgbClr val="E10000"/>
              </a:solidFill>
              <a:latin typeface="Arial" panose="020B0604020202020204" pitchFamily="34" charset="0"/>
              <a:cs typeface="Arial" panose="020B0604020202020204" pitchFamily="34" charset="0"/>
            </a:endParaRPr>
          </a:p>
          <a:p>
            <a:pPr>
              <a:spcBef>
                <a:spcPts val="600"/>
              </a:spcBef>
              <a:buNone/>
            </a:pPr>
            <a:r>
              <a:rPr lang="en-US" altLang="en-US" sz="1400" b="1" dirty="0">
                <a:solidFill>
                  <a:srgbClr val="000000"/>
                </a:solidFill>
                <a:latin typeface="Arial" panose="020B0604020202020204" pitchFamily="34" charset="0"/>
                <a:cs typeface="Arial" panose="020B0604020202020204" pitchFamily="34" charset="0"/>
              </a:rPr>
              <a:t>Monthly Repayment	€</a:t>
            </a:r>
            <a:r>
              <a:rPr lang="en-US" altLang="en-US" sz="1400" b="1" dirty="0" smtClean="0">
                <a:solidFill>
                  <a:srgbClr val="000000"/>
                </a:solidFill>
                <a:latin typeface="Arial" panose="020B0604020202020204" pitchFamily="34" charset="0"/>
                <a:cs typeface="Arial" panose="020B0604020202020204" pitchFamily="34" charset="0"/>
              </a:rPr>
              <a:t>109</a:t>
            </a:r>
            <a:endParaRPr lang="en-US" altLang="en-US" sz="1400" b="1" dirty="0">
              <a:solidFill>
                <a:srgbClr val="000000"/>
              </a:solidFill>
              <a:latin typeface="Arial" panose="020B0604020202020204" pitchFamily="34" charset="0"/>
              <a:cs typeface="Arial" panose="020B0604020202020204" pitchFamily="34" charset="0"/>
            </a:endParaRPr>
          </a:p>
          <a:p>
            <a:pPr>
              <a:spcBef>
                <a:spcPts val="600"/>
              </a:spcBef>
              <a:buNone/>
            </a:pPr>
            <a:r>
              <a:rPr lang="en-US" altLang="en-US" sz="1400" b="1" dirty="0">
                <a:solidFill>
                  <a:srgbClr val="000000"/>
                </a:solidFill>
                <a:latin typeface="Arial" panose="020B0604020202020204" pitchFamily="34" charset="0"/>
                <a:cs typeface="Arial" panose="020B0604020202020204" pitchFamily="34" charset="0"/>
              </a:rPr>
              <a:t>Total Cost of Credit	€</a:t>
            </a:r>
            <a:r>
              <a:rPr lang="en-US" altLang="en-US" sz="1400" b="1" dirty="0" smtClean="0">
                <a:solidFill>
                  <a:srgbClr val="000000"/>
                </a:solidFill>
                <a:latin typeface="Arial" panose="020B0604020202020204" pitchFamily="34" charset="0"/>
                <a:cs typeface="Arial" panose="020B0604020202020204" pitchFamily="34" charset="0"/>
              </a:rPr>
              <a:t>1,522</a:t>
            </a:r>
            <a:endParaRPr lang="en-US" altLang="en-US" sz="1400" b="1" dirty="0">
              <a:solidFill>
                <a:srgbClr val="000000"/>
              </a:solidFill>
              <a:latin typeface="Arial" panose="020B0604020202020204" pitchFamily="34" charset="0"/>
              <a:cs typeface="Arial" panose="020B0604020202020204" pitchFamily="34" charset="0"/>
            </a:endParaRPr>
          </a:p>
          <a:p>
            <a:pPr>
              <a:spcBef>
                <a:spcPts val="600"/>
              </a:spcBef>
              <a:buNone/>
            </a:pPr>
            <a:r>
              <a:rPr lang="en-US" altLang="en-US" sz="1400" b="1" dirty="0" smtClean="0">
                <a:solidFill>
                  <a:srgbClr val="E10000"/>
                </a:solidFill>
                <a:latin typeface="Arial" panose="020B0604020202020204" pitchFamily="34" charset="0"/>
                <a:cs typeface="Arial" panose="020B0604020202020204" pitchFamily="34" charset="0"/>
              </a:rPr>
              <a:t>€798  </a:t>
            </a:r>
            <a:r>
              <a:rPr lang="en-US" altLang="en-US" sz="1400" b="1" dirty="0">
                <a:solidFill>
                  <a:srgbClr val="E10000"/>
                </a:solidFill>
                <a:latin typeface="Arial" panose="020B0604020202020204" pitchFamily="34" charset="0"/>
                <a:cs typeface="Arial" panose="020B0604020202020204" pitchFamily="34" charset="0"/>
              </a:rPr>
              <a:t>more with longer term and higher APR</a:t>
            </a:r>
          </a:p>
          <a:p>
            <a:pPr>
              <a:spcBef>
                <a:spcPts val="600"/>
              </a:spcBef>
              <a:buNone/>
            </a:pPr>
            <a:endParaRPr lang="en-GB" altLang="en-US" sz="1200" b="1" dirty="0">
              <a:solidFill>
                <a:srgbClr val="000000"/>
              </a:solidFill>
              <a:latin typeface="Arial" panose="020B0604020202020204" pitchFamily="34" charset="0"/>
              <a:cs typeface="Times New Roman" panose="02020603050405020304" pitchFamily="18" charset="0"/>
            </a:endParaRPr>
          </a:p>
        </p:txBody>
      </p:sp>
      <p:sp>
        <p:nvSpPr>
          <p:cNvPr id="51210" name="Down Arrow 19"/>
          <p:cNvSpPr>
            <a:spLocks noChangeArrowheads="1"/>
          </p:cNvSpPr>
          <p:nvPr/>
        </p:nvSpPr>
        <p:spPr bwMode="auto">
          <a:xfrm rot="-5400000">
            <a:off x="5185909" y="2482396"/>
            <a:ext cx="812122" cy="709613"/>
          </a:xfrm>
          <a:prstGeom prst="downArrow">
            <a:avLst>
              <a:gd name="adj1" fmla="val 50000"/>
              <a:gd name="adj2" fmla="val 49829"/>
            </a:avLst>
          </a:prstGeom>
          <a:solidFill>
            <a:srgbClr val="232A5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IE" altLang="en-US" sz="2400" b="1"/>
          </a:p>
        </p:txBody>
      </p:sp>
      <p:pic>
        <p:nvPicPr>
          <p:cNvPr id="51213" name="Picture 23"/>
          <p:cNvPicPr>
            <a:picLocks noChangeAspect="1"/>
          </p:cNvPicPr>
          <p:nvPr/>
        </p:nvPicPr>
        <p:blipFill>
          <a:blip r:embed="rId3">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19289" y="5684838"/>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a:spLocks noChangeArrowheads="1"/>
          </p:cNvSpPr>
          <p:nvPr/>
        </p:nvSpPr>
        <p:spPr bwMode="auto">
          <a:xfrm>
            <a:off x="1808164" y="1768475"/>
            <a:ext cx="3317874" cy="2212428"/>
          </a:xfrm>
          <a:prstGeom prst="rect">
            <a:avLst/>
          </a:prstGeom>
          <a:noFill/>
          <a:ln w="38100">
            <a:solidFill>
              <a:srgbClr val="232A5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tabLst>
                <a:tab pos="1790700" algn="l"/>
              </a:tabLst>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tabLst>
                <a:tab pos="1790700" algn="l"/>
              </a:tabLst>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tabLst>
                <a:tab pos="17907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9pPr>
          </a:lstStyle>
          <a:p>
            <a:pPr>
              <a:spcBef>
                <a:spcPts val="600"/>
              </a:spcBef>
              <a:buNone/>
            </a:pPr>
            <a:r>
              <a:rPr lang="en-US" altLang="en-US" sz="1400" b="1" dirty="0">
                <a:solidFill>
                  <a:srgbClr val="E10000"/>
                </a:solidFill>
                <a:latin typeface="Arial" panose="020B0604020202020204" pitchFamily="34" charset="0"/>
                <a:cs typeface="Arial" panose="020B0604020202020204" pitchFamily="34" charset="0"/>
              </a:rPr>
              <a:t>Loan	€5,000</a:t>
            </a:r>
            <a:r>
              <a:rPr lang="en-US" altLang="en-US" sz="1400" b="1" dirty="0">
                <a:solidFill>
                  <a:srgbClr val="B32317"/>
                </a:solidFill>
                <a:latin typeface="Arial" panose="020B0604020202020204" pitchFamily="34" charset="0"/>
                <a:cs typeface="Arial" panose="020B0604020202020204" pitchFamily="34" charset="0"/>
              </a:rPr>
              <a:t>	</a:t>
            </a:r>
          </a:p>
          <a:p>
            <a:pPr>
              <a:spcBef>
                <a:spcPts val="600"/>
              </a:spcBef>
              <a:buNone/>
            </a:pPr>
            <a:r>
              <a:rPr lang="en-US" altLang="en-US" sz="1400" b="1" dirty="0">
                <a:latin typeface="Arial" panose="020B0604020202020204" pitchFamily="34" charset="0"/>
                <a:cs typeface="Arial" panose="020B0604020202020204" pitchFamily="34" charset="0"/>
              </a:rPr>
              <a:t>Term		3 years</a:t>
            </a:r>
          </a:p>
          <a:p>
            <a:pPr>
              <a:spcBef>
                <a:spcPts val="600"/>
              </a:spcBef>
              <a:buNone/>
            </a:pPr>
            <a:r>
              <a:rPr lang="en-US" altLang="en-US" sz="1400" b="1" dirty="0">
                <a:solidFill>
                  <a:srgbClr val="000000"/>
                </a:solidFill>
                <a:latin typeface="Arial" panose="020B0604020202020204" pitchFamily="34" charset="0"/>
                <a:cs typeface="Arial" panose="020B0604020202020204" pitchFamily="34" charset="0"/>
              </a:rPr>
              <a:t>APR		9</a:t>
            </a:r>
            <a:r>
              <a:rPr lang="en-US" altLang="en-US" sz="1400" b="1" dirty="0" smtClean="0">
                <a:solidFill>
                  <a:srgbClr val="000000"/>
                </a:solidFill>
                <a:latin typeface="Arial" panose="020B0604020202020204" pitchFamily="34" charset="0"/>
                <a:cs typeface="Arial" panose="020B0604020202020204" pitchFamily="34" charset="0"/>
              </a:rPr>
              <a:t>%</a:t>
            </a:r>
            <a:endParaRPr lang="en-US" altLang="en-US" sz="1400" b="1" dirty="0">
              <a:solidFill>
                <a:srgbClr val="000000"/>
              </a:solidFill>
              <a:latin typeface="Arial" panose="020B0604020202020204" pitchFamily="34" charset="0"/>
              <a:cs typeface="Arial" panose="020B0604020202020204" pitchFamily="34" charset="0"/>
            </a:endParaRPr>
          </a:p>
          <a:p>
            <a:pPr>
              <a:spcBef>
                <a:spcPts val="600"/>
              </a:spcBef>
              <a:buNone/>
            </a:pPr>
            <a:r>
              <a:rPr lang="en-US" altLang="en-US" sz="1400" b="1" dirty="0">
                <a:solidFill>
                  <a:srgbClr val="000000"/>
                </a:solidFill>
                <a:latin typeface="Arial" panose="020B0604020202020204" pitchFamily="34" charset="0"/>
                <a:cs typeface="Arial" panose="020B0604020202020204" pitchFamily="34" charset="0"/>
              </a:rPr>
              <a:t>Monthly Repayment	€</a:t>
            </a:r>
            <a:r>
              <a:rPr lang="en-US" altLang="en-US" sz="1400" b="1" dirty="0" smtClean="0">
                <a:solidFill>
                  <a:srgbClr val="000000"/>
                </a:solidFill>
                <a:latin typeface="Arial" panose="020B0604020202020204" pitchFamily="34" charset="0"/>
                <a:cs typeface="Arial" panose="020B0604020202020204" pitchFamily="34" charset="0"/>
              </a:rPr>
              <a:t>159</a:t>
            </a:r>
            <a:endParaRPr lang="en-US" altLang="en-US" sz="1400" b="1" dirty="0">
              <a:solidFill>
                <a:srgbClr val="000000"/>
              </a:solidFill>
              <a:latin typeface="Arial" panose="020B0604020202020204" pitchFamily="34" charset="0"/>
              <a:cs typeface="Arial" panose="020B0604020202020204" pitchFamily="34" charset="0"/>
            </a:endParaRPr>
          </a:p>
          <a:p>
            <a:pPr>
              <a:spcBef>
                <a:spcPts val="600"/>
              </a:spcBef>
              <a:buNone/>
            </a:pPr>
            <a:r>
              <a:rPr lang="en-US" altLang="en-US" sz="1400" b="1" dirty="0">
                <a:solidFill>
                  <a:srgbClr val="000000"/>
                </a:solidFill>
                <a:latin typeface="Arial" panose="020B0604020202020204" pitchFamily="34" charset="0"/>
                <a:cs typeface="Arial" panose="020B0604020202020204" pitchFamily="34" charset="0"/>
              </a:rPr>
              <a:t>Total Cost of Credit	</a:t>
            </a:r>
            <a:r>
              <a:rPr lang="en-US" altLang="en-US" sz="1400" b="1" dirty="0" smtClean="0">
                <a:solidFill>
                  <a:srgbClr val="000000"/>
                </a:solidFill>
                <a:latin typeface="Arial" panose="020B0604020202020204" pitchFamily="34" charset="0"/>
                <a:cs typeface="Arial" panose="020B0604020202020204" pitchFamily="34" charset="0"/>
              </a:rPr>
              <a:t>€724</a:t>
            </a:r>
            <a:endParaRPr lang="en-US" altLang="en-US" sz="1400" b="1" dirty="0">
              <a:solidFill>
                <a:srgbClr val="000000"/>
              </a:solidFill>
              <a:latin typeface="Arial" panose="020B0604020202020204" pitchFamily="34" charset="0"/>
              <a:cs typeface="Arial" panose="020B0604020202020204" pitchFamily="34" charset="0"/>
            </a:endParaRPr>
          </a:p>
          <a:p>
            <a:pPr>
              <a:spcBef>
                <a:spcPts val="600"/>
              </a:spcBef>
              <a:buNone/>
            </a:pPr>
            <a:endParaRPr lang="en-GB" altLang="en-US" sz="1200" b="1" dirty="0">
              <a:solidFill>
                <a:srgbClr val="000000"/>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02615340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ChangeArrowheads="1"/>
          </p:cNvSpPr>
          <p:nvPr/>
        </p:nvSpPr>
        <p:spPr bwMode="auto">
          <a:xfrm>
            <a:off x="2209800" y="1641476"/>
            <a:ext cx="77724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IE" altLang="en-US">
              <a:latin typeface="Calibri" panose="020F0502020204030204" pitchFamily="34" charset="0"/>
            </a:endParaRPr>
          </a:p>
          <a:p>
            <a:pPr eaLnBrk="1" hangingPunct="1"/>
            <a:endParaRPr lang="en-GB" altLang="en-US">
              <a:latin typeface="Calibri" panose="020F0502020204030204" pitchFamily="34" charset="0"/>
            </a:endParaRPr>
          </a:p>
        </p:txBody>
      </p:sp>
      <p:sp>
        <p:nvSpPr>
          <p:cNvPr id="55299" name="Rectangle 10"/>
          <p:cNvSpPr>
            <a:spLocks noChangeArrowheads="1"/>
          </p:cNvSpPr>
          <p:nvPr/>
        </p:nvSpPr>
        <p:spPr bwMode="auto">
          <a:xfrm>
            <a:off x="2384426" y="2003426"/>
            <a:ext cx="3095625" cy="2378074"/>
          </a:xfrm>
          <a:prstGeom prst="rect">
            <a:avLst/>
          </a:prstGeom>
          <a:noFill/>
          <a:ln w="38100">
            <a:solidFill>
              <a:srgbClr val="232A5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tabLst>
                <a:tab pos="1790700" algn="l"/>
              </a:tabLst>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tabLst>
                <a:tab pos="1790700" algn="l"/>
              </a:tabLst>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tabLst>
                <a:tab pos="17907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9pPr>
          </a:lstStyle>
          <a:p>
            <a:pPr>
              <a:spcBef>
                <a:spcPts val="600"/>
              </a:spcBef>
              <a:buNone/>
            </a:pPr>
            <a:r>
              <a:rPr lang="en-US" altLang="en-US" sz="1400" b="1" dirty="0">
                <a:solidFill>
                  <a:schemeClr val="tx2"/>
                </a:solidFill>
                <a:latin typeface="Calibri" panose="020F0502020204030204" pitchFamily="34" charset="0"/>
              </a:rPr>
              <a:t>Current Mortgage	€250,000	</a:t>
            </a:r>
          </a:p>
          <a:p>
            <a:pPr>
              <a:spcBef>
                <a:spcPts val="600"/>
              </a:spcBef>
              <a:buNone/>
            </a:pPr>
            <a:r>
              <a:rPr lang="en-US" altLang="en-US" sz="1400" b="1" dirty="0">
                <a:solidFill>
                  <a:srgbClr val="E10000"/>
                </a:solidFill>
                <a:latin typeface="Calibri" panose="020F0502020204030204" pitchFamily="34" charset="0"/>
              </a:rPr>
              <a:t>Term	</a:t>
            </a:r>
            <a:r>
              <a:rPr lang="en-US" altLang="en-US" sz="1400" b="1" dirty="0" smtClean="0">
                <a:solidFill>
                  <a:srgbClr val="E10000"/>
                </a:solidFill>
                <a:latin typeface="Calibri" panose="020F0502020204030204" pitchFamily="34" charset="0"/>
              </a:rPr>
              <a:t>30 </a:t>
            </a:r>
            <a:r>
              <a:rPr lang="en-US" altLang="en-US" sz="1400" b="1" dirty="0">
                <a:solidFill>
                  <a:srgbClr val="E10000"/>
                </a:solidFill>
                <a:latin typeface="Calibri" panose="020F0502020204030204" pitchFamily="34" charset="0"/>
              </a:rPr>
              <a:t>years</a:t>
            </a:r>
          </a:p>
          <a:p>
            <a:pPr>
              <a:spcBef>
                <a:spcPts val="600"/>
              </a:spcBef>
              <a:buNone/>
            </a:pPr>
            <a:r>
              <a:rPr lang="en-US" altLang="en-US" sz="1400" b="1" dirty="0">
                <a:solidFill>
                  <a:srgbClr val="000000"/>
                </a:solidFill>
                <a:latin typeface="Calibri" panose="020F0502020204030204" pitchFamily="34" charset="0"/>
              </a:rPr>
              <a:t>APR	</a:t>
            </a:r>
            <a:r>
              <a:rPr lang="en-US" altLang="en-US" sz="1400" b="1" dirty="0" smtClean="0">
                <a:solidFill>
                  <a:srgbClr val="000000"/>
                </a:solidFill>
                <a:latin typeface="Calibri" panose="020F0502020204030204" pitchFamily="34" charset="0"/>
              </a:rPr>
              <a:t>3.7%</a:t>
            </a:r>
            <a:endParaRPr lang="en-US" altLang="en-US" sz="1400" b="1" dirty="0">
              <a:solidFill>
                <a:srgbClr val="000000"/>
              </a:solidFill>
              <a:latin typeface="Calibri" panose="020F0502020204030204" pitchFamily="34" charset="0"/>
            </a:endParaRPr>
          </a:p>
          <a:p>
            <a:pPr>
              <a:spcBef>
                <a:spcPts val="600"/>
              </a:spcBef>
              <a:buNone/>
            </a:pPr>
            <a:r>
              <a:rPr lang="en-US" altLang="en-US" sz="1400" b="1" dirty="0">
                <a:solidFill>
                  <a:srgbClr val="E10000"/>
                </a:solidFill>
                <a:latin typeface="Calibri" panose="020F0502020204030204" pitchFamily="34" charset="0"/>
              </a:rPr>
              <a:t>Monthly Repayment	€</a:t>
            </a:r>
            <a:r>
              <a:rPr lang="en-IE" altLang="en-US" sz="1400" b="1" dirty="0" smtClean="0">
                <a:solidFill>
                  <a:srgbClr val="E10000"/>
                </a:solidFill>
                <a:latin typeface="Calibri" panose="020F0502020204030204" pitchFamily="34" charset="0"/>
              </a:rPr>
              <a:t>1,150</a:t>
            </a:r>
            <a:endParaRPr lang="en-IE" altLang="en-US" sz="1400" b="1" dirty="0">
              <a:solidFill>
                <a:srgbClr val="E10000"/>
              </a:solidFill>
              <a:latin typeface="Calibri" panose="020F0502020204030204" pitchFamily="34" charset="0"/>
            </a:endParaRPr>
          </a:p>
          <a:p>
            <a:pPr>
              <a:spcBef>
                <a:spcPts val="600"/>
              </a:spcBef>
              <a:buNone/>
            </a:pPr>
            <a:r>
              <a:rPr lang="en-US" altLang="en-US" sz="1400" b="1" dirty="0">
                <a:solidFill>
                  <a:srgbClr val="000000"/>
                </a:solidFill>
                <a:latin typeface="Calibri" panose="020F0502020204030204" pitchFamily="34" charset="0"/>
              </a:rPr>
              <a:t>Total Cost of Credit	€</a:t>
            </a:r>
            <a:r>
              <a:rPr lang="en-IE" altLang="en-US" sz="1400" b="1" dirty="0" smtClean="0">
                <a:latin typeface="Calibri" panose="020F0502020204030204" pitchFamily="34" charset="0"/>
              </a:rPr>
              <a:t>164,255</a:t>
            </a:r>
            <a:endParaRPr lang="en-IE" altLang="en-US" sz="1400" b="1" dirty="0">
              <a:latin typeface="Calibri" panose="020F0502020204030204" pitchFamily="34" charset="0"/>
            </a:endParaRPr>
          </a:p>
          <a:p>
            <a:pPr>
              <a:spcBef>
                <a:spcPts val="600"/>
              </a:spcBef>
              <a:buNone/>
            </a:pPr>
            <a:endParaRPr lang="en-GB" altLang="en-US" sz="1200" b="1" dirty="0">
              <a:solidFill>
                <a:srgbClr val="000000"/>
              </a:solidFill>
              <a:latin typeface="Calibri" panose="020F0502020204030204" pitchFamily="34" charset="0"/>
            </a:endParaRPr>
          </a:p>
        </p:txBody>
      </p:sp>
      <p:sp>
        <p:nvSpPr>
          <p:cNvPr id="55300" name="Content Placeholder 12"/>
          <p:cNvSpPr>
            <a:spLocks noGrp="1"/>
          </p:cNvSpPr>
          <p:nvPr>
            <p:ph idx="1"/>
          </p:nvPr>
        </p:nvSpPr>
        <p:spPr>
          <a:xfrm>
            <a:off x="2286000" y="1324771"/>
            <a:ext cx="7772400" cy="439737"/>
          </a:xfrm>
        </p:spPr>
        <p:txBody>
          <a:bodyPr/>
          <a:lstStyle/>
          <a:p>
            <a:pPr>
              <a:buFontTx/>
              <a:buNone/>
            </a:pPr>
            <a:r>
              <a:rPr lang="en-IE" altLang="en-US" sz="1800" b="1" dirty="0">
                <a:latin typeface="Calibri" panose="020F0502020204030204" pitchFamily="34" charset="0"/>
                <a:ea typeface="ＭＳ Ｐゴシック" panose="020B0600070205080204" pitchFamily="34" charset="-128"/>
              </a:rPr>
              <a:t>Increasing Repayments &amp; Reducing the Term of your Mortgage</a:t>
            </a:r>
          </a:p>
          <a:p>
            <a:pPr>
              <a:buFontTx/>
              <a:buNone/>
            </a:pPr>
            <a:endParaRPr lang="en-IE" altLang="en-US" dirty="0">
              <a:solidFill>
                <a:srgbClr val="963D97"/>
              </a:solidFill>
              <a:latin typeface="Calibri" panose="020F0502020204030204" pitchFamily="34" charset="0"/>
              <a:ea typeface="ＭＳ Ｐゴシック" panose="020B0600070205080204" pitchFamily="34" charset="-128"/>
            </a:endParaRPr>
          </a:p>
        </p:txBody>
      </p:sp>
      <p:sp>
        <p:nvSpPr>
          <p:cNvPr id="55301" name="Rectangle 10"/>
          <p:cNvSpPr>
            <a:spLocks noChangeArrowheads="1"/>
          </p:cNvSpPr>
          <p:nvPr/>
        </p:nvSpPr>
        <p:spPr bwMode="auto">
          <a:xfrm>
            <a:off x="5808663" y="1989139"/>
            <a:ext cx="3275012" cy="2392361"/>
          </a:xfrm>
          <a:prstGeom prst="rect">
            <a:avLst/>
          </a:prstGeom>
          <a:noFill/>
          <a:ln w="38100">
            <a:solidFill>
              <a:srgbClr val="232A5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tabLst>
                <a:tab pos="1790700" algn="l"/>
              </a:tabLst>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tabLst>
                <a:tab pos="1790700" algn="l"/>
              </a:tabLst>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tabLst>
                <a:tab pos="17907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9pPr>
          </a:lstStyle>
          <a:p>
            <a:pPr>
              <a:spcBef>
                <a:spcPts val="300"/>
              </a:spcBef>
              <a:buNone/>
            </a:pPr>
            <a:r>
              <a:rPr lang="en-US" altLang="en-US" sz="1400" b="1" dirty="0">
                <a:latin typeface="Calibri" panose="020F0502020204030204" pitchFamily="34" charset="0"/>
              </a:rPr>
              <a:t>Current Mortgage	       €250,000</a:t>
            </a:r>
            <a:r>
              <a:rPr lang="en-US" altLang="en-US" sz="1400" b="1" dirty="0">
                <a:solidFill>
                  <a:srgbClr val="B32317"/>
                </a:solidFill>
                <a:latin typeface="Calibri" panose="020F0502020204030204" pitchFamily="34" charset="0"/>
              </a:rPr>
              <a:t>	</a:t>
            </a:r>
          </a:p>
          <a:p>
            <a:pPr>
              <a:spcBef>
                <a:spcPts val="300"/>
              </a:spcBef>
              <a:buNone/>
            </a:pPr>
            <a:r>
              <a:rPr lang="en-US" altLang="en-US" sz="1400" b="1" dirty="0">
                <a:solidFill>
                  <a:srgbClr val="E10000"/>
                </a:solidFill>
                <a:latin typeface="Calibri" panose="020F0502020204030204" pitchFamily="34" charset="0"/>
              </a:rPr>
              <a:t>Shorter Term		       c. 25 years</a:t>
            </a:r>
          </a:p>
          <a:p>
            <a:pPr>
              <a:spcBef>
                <a:spcPts val="300"/>
              </a:spcBef>
              <a:buNone/>
            </a:pPr>
            <a:r>
              <a:rPr lang="en-US" altLang="en-US" sz="1400" b="1" dirty="0">
                <a:solidFill>
                  <a:srgbClr val="000000"/>
                </a:solidFill>
                <a:latin typeface="Calibri" panose="020F0502020204030204" pitchFamily="34" charset="0"/>
              </a:rPr>
              <a:t>APR	        </a:t>
            </a:r>
            <a:r>
              <a:rPr lang="en-US" altLang="en-US" sz="1400" b="1" dirty="0" smtClean="0">
                <a:solidFill>
                  <a:srgbClr val="000000"/>
                </a:solidFill>
                <a:latin typeface="Calibri" panose="020F0502020204030204" pitchFamily="34" charset="0"/>
              </a:rPr>
              <a:t>3.7%</a:t>
            </a:r>
            <a:endParaRPr lang="en-US" altLang="en-US" sz="1400" b="1" dirty="0">
              <a:solidFill>
                <a:srgbClr val="000000"/>
              </a:solidFill>
              <a:latin typeface="Calibri" panose="020F0502020204030204" pitchFamily="34" charset="0"/>
            </a:endParaRPr>
          </a:p>
          <a:p>
            <a:pPr>
              <a:spcBef>
                <a:spcPts val="600"/>
              </a:spcBef>
              <a:buNone/>
            </a:pPr>
            <a:r>
              <a:rPr lang="en-US" altLang="en-US" sz="1400" b="1" dirty="0">
                <a:solidFill>
                  <a:srgbClr val="E10000"/>
                </a:solidFill>
                <a:latin typeface="Calibri" panose="020F0502020204030204" pitchFamily="34" charset="0"/>
              </a:rPr>
              <a:t>New Monthly Repayment	     </a:t>
            </a:r>
            <a:r>
              <a:rPr lang="en-US" altLang="en-US" sz="1400" b="1" dirty="0" smtClean="0">
                <a:solidFill>
                  <a:srgbClr val="E10000"/>
                </a:solidFill>
                <a:latin typeface="Calibri" panose="020F0502020204030204" pitchFamily="34" charset="0"/>
              </a:rPr>
              <a:t>€</a:t>
            </a:r>
            <a:r>
              <a:rPr lang="en-IE" altLang="en-US" sz="1400" b="1" dirty="0" smtClean="0">
                <a:solidFill>
                  <a:srgbClr val="E10000"/>
                </a:solidFill>
                <a:latin typeface="Calibri" panose="020F0502020204030204" pitchFamily="34" charset="0"/>
              </a:rPr>
              <a:t>1,279</a:t>
            </a:r>
            <a:endParaRPr lang="en-IE" altLang="en-US" sz="1400" b="1" dirty="0">
              <a:solidFill>
                <a:srgbClr val="E10000"/>
              </a:solidFill>
              <a:latin typeface="Calibri" panose="020F0502020204030204" pitchFamily="34" charset="0"/>
            </a:endParaRPr>
          </a:p>
          <a:p>
            <a:pPr>
              <a:spcBef>
                <a:spcPts val="600"/>
              </a:spcBef>
              <a:buNone/>
            </a:pPr>
            <a:r>
              <a:rPr lang="en-US" altLang="en-US" sz="1400" b="1" dirty="0">
                <a:solidFill>
                  <a:srgbClr val="000000"/>
                </a:solidFill>
                <a:latin typeface="Calibri" panose="020F0502020204030204" pitchFamily="34" charset="0"/>
              </a:rPr>
              <a:t>Total Cost of Credit	         €</a:t>
            </a:r>
            <a:r>
              <a:rPr lang="en-IE" altLang="en-US" sz="1400" b="1" dirty="0" smtClean="0">
                <a:latin typeface="Calibri" panose="020F0502020204030204" pitchFamily="34" charset="0"/>
              </a:rPr>
              <a:t>133,560</a:t>
            </a:r>
            <a:endParaRPr lang="en-IE" altLang="en-US" sz="1400" b="1" dirty="0">
              <a:latin typeface="Calibri" panose="020F0502020204030204" pitchFamily="34" charset="0"/>
            </a:endParaRPr>
          </a:p>
          <a:p>
            <a:pPr>
              <a:spcBef>
                <a:spcPts val="600"/>
              </a:spcBef>
              <a:buNone/>
            </a:pPr>
            <a:r>
              <a:rPr lang="en-US" altLang="en-US" sz="1400" b="1" dirty="0">
                <a:solidFill>
                  <a:srgbClr val="E10000"/>
                </a:solidFill>
                <a:latin typeface="Calibri" panose="020F0502020204030204" pitchFamily="34" charset="0"/>
              </a:rPr>
              <a:t>€</a:t>
            </a:r>
            <a:r>
              <a:rPr lang="en-US" altLang="en-US" sz="1400" b="1" dirty="0" smtClean="0">
                <a:solidFill>
                  <a:srgbClr val="E10000"/>
                </a:solidFill>
                <a:latin typeface="Calibri" panose="020F0502020204030204" pitchFamily="34" charset="0"/>
              </a:rPr>
              <a:t>30,695 </a:t>
            </a:r>
            <a:r>
              <a:rPr lang="en-US" altLang="en-US" sz="1400" b="1" dirty="0">
                <a:solidFill>
                  <a:srgbClr val="E10000"/>
                </a:solidFill>
                <a:latin typeface="Calibri" panose="020F0502020204030204" pitchFamily="34" charset="0"/>
              </a:rPr>
              <a:t>less with shorter term</a:t>
            </a:r>
          </a:p>
          <a:p>
            <a:pPr>
              <a:spcBef>
                <a:spcPts val="600"/>
              </a:spcBef>
              <a:buNone/>
            </a:pPr>
            <a:endParaRPr lang="en-GB" altLang="en-US" sz="1200" b="1" dirty="0">
              <a:solidFill>
                <a:srgbClr val="000000"/>
              </a:solidFill>
              <a:latin typeface="Calibri" panose="020F0502020204030204" pitchFamily="34" charset="0"/>
            </a:endParaRPr>
          </a:p>
        </p:txBody>
      </p:sp>
      <p:pic>
        <p:nvPicPr>
          <p:cNvPr id="55305" name="Picture 11"/>
          <p:cNvPicPr>
            <a:picLocks noChangeAspect="1"/>
          </p:cNvPicPr>
          <p:nvPr/>
        </p:nvPicPr>
        <p:blipFill>
          <a:blip r:embed="rId3">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6"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232A51"/>
                </a:solidFill>
                <a:latin typeface="Calibri" panose="020F0502020204030204" pitchFamily="34" charset="0"/>
              </a:rPr>
              <a:t>Borrowing Money - Reviewing your mortgage</a:t>
            </a:r>
          </a:p>
        </p:txBody>
      </p:sp>
      <p:cxnSp>
        <p:nvCxnSpPr>
          <p:cNvPr id="55307" name="Straight Connector 13"/>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5530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74826" y="5748338"/>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4665761"/>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ChangeArrowheads="1"/>
          </p:cNvSpPr>
          <p:nvPr/>
        </p:nvSpPr>
        <p:spPr bwMode="auto">
          <a:xfrm>
            <a:off x="2209800" y="1641476"/>
            <a:ext cx="77724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IE" altLang="en-US">
              <a:latin typeface="Calibri" panose="020F0502020204030204" pitchFamily="34" charset="0"/>
            </a:endParaRPr>
          </a:p>
          <a:p>
            <a:pPr eaLnBrk="1" hangingPunct="1"/>
            <a:endParaRPr lang="en-GB" altLang="en-US">
              <a:latin typeface="Calibri" panose="020F0502020204030204" pitchFamily="34" charset="0"/>
            </a:endParaRPr>
          </a:p>
        </p:txBody>
      </p:sp>
      <p:sp>
        <p:nvSpPr>
          <p:cNvPr id="55299" name="Rectangle 10"/>
          <p:cNvSpPr>
            <a:spLocks noChangeArrowheads="1"/>
          </p:cNvSpPr>
          <p:nvPr/>
        </p:nvSpPr>
        <p:spPr bwMode="auto">
          <a:xfrm>
            <a:off x="2384426" y="2003426"/>
            <a:ext cx="3095625" cy="2378074"/>
          </a:xfrm>
          <a:prstGeom prst="rect">
            <a:avLst/>
          </a:prstGeom>
          <a:noFill/>
          <a:ln w="38100">
            <a:solidFill>
              <a:srgbClr val="232A5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tabLst>
                <a:tab pos="1790700" algn="l"/>
              </a:tabLst>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tabLst>
                <a:tab pos="1790700" algn="l"/>
              </a:tabLst>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tabLst>
                <a:tab pos="17907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9pPr>
          </a:lstStyle>
          <a:p>
            <a:pPr>
              <a:spcBef>
                <a:spcPts val="600"/>
              </a:spcBef>
              <a:buNone/>
            </a:pPr>
            <a:r>
              <a:rPr lang="en-US" altLang="en-US" sz="1400" b="1" dirty="0">
                <a:solidFill>
                  <a:schemeClr val="tx2"/>
                </a:solidFill>
                <a:latin typeface="Calibri" panose="020F0502020204030204" pitchFamily="34" charset="0"/>
              </a:rPr>
              <a:t>Current Mortgage	€250,000</a:t>
            </a:r>
            <a:r>
              <a:rPr lang="en-US" altLang="en-US" sz="1400" b="1" dirty="0">
                <a:solidFill>
                  <a:srgbClr val="B32317"/>
                </a:solidFill>
                <a:latin typeface="Calibri" panose="020F0502020204030204" pitchFamily="34" charset="0"/>
              </a:rPr>
              <a:t>	</a:t>
            </a:r>
          </a:p>
          <a:p>
            <a:pPr>
              <a:spcBef>
                <a:spcPts val="600"/>
              </a:spcBef>
              <a:buNone/>
            </a:pPr>
            <a:r>
              <a:rPr lang="en-US" altLang="en-US" sz="1400" b="1" dirty="0">
                <a:solidFill>
                  <a:srgbClr val="000000"/>
                </a:solidFill>
                <a:latin typeface="Calibri" panose="020F0502020204030204" pitchFamily="34" charset="0"/>
              </a:rPr>
              <a:t>Term	</a:t>
            </a:r>
            <a:r>
              <a:rPr lang="en-US" altLang="en-US" sz="1400" b="1" dirty="0">
                <a:solidFill>
                  <a:schemeClr val="tx2"/>
                </a:solidFill>
                <a:latin typeface="Calibri" panose="020F0502020204030204" pitchFamily="34" charset="0"/>
              </a:rPr>
              <a:t>3</a:t>
            </a:r>
            <a:r>
              <a:rPr lang="en-US" altLang="en-US" sz="1400" b="1" dirty="0" smtClean="0">
                <a:solidFill>
                  <a:schemeClr val="tx2"/>
                </a:solidFill>
                <a:latin typeface="Calibri" panose="020F0502020204030204" pitchFamily="34" charset="0"/>
              </a:rPr>
              <a:t>0 </a:t>
            </a:r>
            <a:r>
              <a:rPr lang="en-US" altLang="en-US" sz="1400" b="1" dirty="0">
                <a:solidFill>
                  <a:schemeClr val="tx2"/>
                </a:solidFill>
                <a:latin typeface="Calibri" panose="020F0502020204030204" pitchFamily="34" charset="0"/>
              </a:rPr>
              <a:t>years</a:t>
            </a:r>
          </a:p>
          <a:p>
            <a:pPr>
              <a:spcBef>
                <a:spcPts val="600"/>
              </a:spcBef>
              <a:buNone/>
            </a:pPr>
            <a:r>
              <a:rPr lang="en-US" altLang="en-US" sz="1400" b="1" dirty="0">
                <a:solidFill>
                  <a:srgbClr val="E10000"/>
                </a:solidFill>
                <a:latin typeface="Calibri" panose="020F0502020204030204" pitchFamily="34" charset="0"/>
              </a:rPr>
              <a:t>APR	</a:t>
            </a:r>
            <a:r>
              <a:rPr lang="en-US" altLang="en-US" sz="1400" b="1" dirty="0" smtClean="0">
                <a:solidFill>
                  <a:srgbClr val="E10000"/>
                </a:solidFill>
                <a:latin typeface="Calibri" panose="020F0502020204030204" pitchFamily="34" charset="0"/>
              </a:rPr>
              <a:t>3.7%</a:t>
            </a:r>
            <a:endParaRPr lang="en-US" altLang="en-US" sz="1400" b="1" dirty="0">
              <a:solidFill>
                <a:srgbClr val="E10000"/>
              </a:solidFill>
              <a:latin typeface="Calibri" panose="020F0502020204030204" pitchFamily="34" charset="0"/>
            </a:endParaRPr>
          </a:p>
          <a:p>
            <a:pPr>
              <a:spcBef>
                <a:spcPts val="600"/>
              </a:spcBef>
              <a:buNone/>
            </a:pPr>
            <a:r>
              <a:rPr lang="en-US" altLang="en-US" sz="1400" b="1" dirty="0">
                <a:solidFill>
                  <a:srgbClr val="000000"/>
                </a:solidFill>
                <a:latin typeface="Calibri" panose="020F0502020204030204" pitchFamily="34" charset="0"/>
              </a:rPr>
              <a:t>Monthly Repayment	€</a:t>
            </a:r>
            <a:r>
              <a:rPr lang="en-IE" altLang="en-US" sz="1400" b="1" dirty="0" smtClean="0">
                <a:latin typeface="Calibri" panose="020F0502020204030204" pitchFamily="34" charset="0"/>
              </a:rPr>
              <a:t>1,150</a:t>
            </a:r>
            <a:endParaRPr lang="en-IE" altLang="en-US" sz="1400" b="1" dirty="0">
              <a:latin typeface="Calibri" panose="020F0502020204030204" pitchFamily="34" charset="0"/>
            </a:endParaRPr>
          </a:p>
          <a:p>
            <a:pPr>
              <a:spcBef>
                <a:spcPts val="600"/>
              </a:spcBef>
              <a:buNone/>
            </a:pPr>
            <a:r>
              <a:rPr lang="en-US" altLang="en-US" sz="1400" b="1" dirty="0">
                <a:solidFill>
                  <a:srgbClr val="000000"/>
                </a:solidFill>
                <a:latin typeface="Calibri" panose="020F0502020204030204" pitchFamily="34" charset="0"/>
              </a:rPr>
              <a:t>Total Cost of Credit	€</a:t>
            </a:r>
            <a:r>
              <a:rPr lang="en-IE" altLang="en-US" sz="1400" b="1" dirty="0" smtClean="0">
                <a:latin typeface="Calibri" panose="020F0502020204030204" pitchFamily="34" charset="0"/>
              </a:rPr>
              <a:t>164,255</a:t>
            </a:r>
            <a:endParaRPr lang="en-IE" altLang="en-US" sz="1400" b="1" dirty="0">
              <a:latin typeface="Calibri" panose="020F0502020204030204" pitchFamily="34" charset="0"/>
            </a:endParaRPr>
          </a:p>
          <a:p>
            <a:pPr>
              <a:spcBef>
                <a:spcPts val="600"/>
              </a:spcBef>
              <a:buNone/>
            </a:pPr>
            <a:endParaRPr lang="en-GB" altLang="en-US" sz="1200" b="1" dirty="0">
              <a:solidFill>
                <a:srgbClr val="000000"/>
              </a:solidFill>
              <a:latin typeface="Calibri" panose="020F0502020204030204" pitchFamily="34" charset="0"/>
            </a:endParaRPr>
          </a:p>
        </p:txBody>
      </p:sp>
      <p:sp>
        <p:nvSpPr>
          <p:cNvPr id="55300" name="Content Placeholder 12"/>
          <p:cNvSpPr>
            <a:spLocks noGrp="1"/>
          </p:cNvSpPr>
          <p:nvPr>
            <p:ph idx="1"/>
          </p:nvPr>
        </p:nvSpPr>
        <p:spPr>
          <a:xfrm>
            <a:off x="2286000" y="1324771"/>
            <a:ext cx="7772400" cy="439737"/>
          </a:xfrm>
        </p:spPr>
        <p:txBody>
          <a:bodyPr/>
          <a:lstStyle/>
          <a:p>
            <a:pPr>
              <a:buFontTx/>
              <a:buNone/>
            </a:pPr>
            <a:r>
              <a:rPr lang="en-IE" altLang="en-US" sz="1800" b="1" dirty="0" smtClean="0">
                <a:latin typeface="Calibri" panose="020F0502020204030204" pitchFamily="34" charset="0"/>
                <a:ea typeface="ＭＳ Ｐゴシック" panose="020B0600070205080204" pitchFamily="34" charset="-128"/>
              </a:rPr>
              <a:t>Lower Interest Rate</a:t>
            </a:r>
            <a:endParaRPr lang="en-IE" altLang="en-US" sz="1800" b="1" dirty="0">
              <a:latin typeface="Calibri" panose="020F0502020204030204" pitchFamily="34" charset="0"/>
              <a:ea typeface="ＭＳ Ｐゴシック" panose="020B0600070205080204" pitchFamily="34" charset="-128"/>
            </a:endParaRPr>
          </a:p>
          <a:p>
            <a:pPr>
              <a:buFontTx/>
              <a:buNone/>
            </a:pPr>
            <a:endParaRPr lang="en-IE" altLang="en-US" dirty="0">
              <a:solidFill>
                <a:srgbClr val="963D97"/>
              </a:solidFill>
              <a:latin typeface="Calibri" panose="020F0502020204030204" pitchFamily="34" charset="0"/>
              <a:ea typeface="ＭＳ Ｐゴシック" panose="020B0600070205080204" pitchFamily="34" charset="-128"/>
            </a:endParaRPr>
          </a:p>
        </p:txBody>
      </p:sp>
      <p:sp>
        <p:nvSpPr>
          <p:cNvPr id="55301" name="Rectangle 10"/>
          <p:cNvSpPr>
            <a:spLocks noChangeArrowheads="1"/>
          </p:cNvSpPr>
          <p:nvPr/>
        </p:nvSpPr>
        <p:spPr bwMode="auto">
          <a:xfrm>
            <a:off x="5808663" y="1989139"/>
            <a:ext cx="3275012" cy="2392361"/>
          </a:xfrm>
          <a:prstGeom prst="rect">
            <a:avLst/>
          </a:prstGeom>
          <a:noFill/>
          <a:ln w="38100">
            <a:solidFill>
              <a:srgbClr val="232A5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tabLst>
                <a:tab pos="1790700" algn="l"/>
              </a:tabLst>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tabLst>
                <a:tab pos="1790700" algn="l"/>
              </a:tabLst>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tabLst>
                <a:tab pos="17907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tabLst>
                <a:tab pos="1790700" algn="l"/>
              </a:tabLst>
              <a:defRPr sz="2000">
                <a:solidFill>
                  <a:schemeClr val="tx1"/>
                </a:solidFill>
                <a:latin typeface="Times New Roman" panose="02020603050405020304" pitchFamily="18" charset="0"/>
                <a:ea typeface="ＭＳ Ｐゴシック" panose="020B0600070205080204" pitchFamily="34" charset="-128"/>
              </a:defRPr>
            </a:lvl9pPr>
          </a:lstStyle>
          <a:p>
            <a:pPr>
              <a:spcBef>
                <a:spcPts val="600"/>
              </a:spcBef>
              <a:buNone/>
            </a:pPr>
            <a:r>
              <a:rPr lang="en-US" altLang="en-US" sz="1400" b="1" dirty="0">
                <a:solidFill>
                  <a:schemeClr val="tx2"/>
                </a:solidFill>
                <a:latin typeface="Calibri" panose="020F0502020204030204" pitchFamily="34" charset="0"/>
              </a:rPr>
              <a:t>Current Mortgage	       €250,000</a:t>
            </a:r>
            <a:r>
              <a:rPr lang="en-US" altLang="en-US" sz="1400" b="1" dirty="0">
                <a:solidFill>
                  <a:srgbClr val="B32317"/>
                </a:solidFill>
                <a:latin typeface="Calibri" panose="020F0502020204030204" pitchFamily="34" charset="0"/>
              </a:rPr>
              <a:t>	</a:t>
            </a:r>
          </a:p>
          <a:p>
            <a:pPr>
              <a:spcBef>
                <a:spcPts val="600"/>
              </a:spcBef>
              <a:buNone/>
            </a:pPr>
            <a:r>
              <a:rPr lang="en-US" altLang="en-US" sz="1400" b="1" dirty="0">
                <a:solidFill>
                  <a:srgbClr val="000000"/>
                </a:solidFill>
                <a:latin typeface="Calibri" panose="020F0502020204030204" pitchFamily="34" charset="0"/>
              </a:rPr>
              <a:t>Term	</a:t>
            </a:r>
            <a:r>
              <a:rPr lang="en-US" altLang="en-US" sz="1400" b="1" dirty="0">
                <a:latin typeface="Calibri" panose="020F0502020204030204" pitchFamily="34" charset="0"/>
              </a:rPr>
              <a:t>	       30 years</a:t>
            </a:r>
          </a:p>
          <a:p>
            <a:pPr>
              <a:spcBef>
                <a:spcPts val="600"/>
              </a:spcBef>
              <a:buNone/>
            </a:pPr>
            <a:r>
              <a:rPr lang="en-US" altLang="en-US" sz="1400" b="1" dirty="0">
                <a:solidFill>
                  <a:srgbClr val="E10000"/>
                </a:solidFill>
                <a:latin typeface="Calibri" panose="020F0502020204030204" pitchFamily="34" charset="0"/>
              </a:rPr>
              <a:t>New lower APR	        </a:t>
            </a:r>
            <a:r>
              <a:rPr lang="en-US" altLang="en-US" sz="1400" b="1" dirty="0" smtClean="0">
                <a:solidFill>
                  <a:srgbClr val="E10000"/>
                </a:solidFill>
                <a:latin typeface="Calibri" panose="020F0502020204030204" pitchFamily="34" charset="0"/>
              </a:rPr>
              <a:t>3.3%</a:t>
            </a:r>
            <a:endParaRPr lang="en-US" altLang="en-US" sz="1400" b="1" dirty="0">
              <a:solidFill>
                <a:srgbClr val="E10000"/>
              </a:solidFill>
              <a:latin typeface="Calibri" panose="020F0502020204030204" pitchFamily="34" charset="0"/>
            </a:endParaRPr>
          </a:p>
          <a:p>
            <a:pPr>
              <a:spcBef>
                <a:spcPts val="600"/>
              </a:spcBef>
              <a:buNone/>
            </a:pPr>
            <a:r>
              <a:rPr lang="en-US" altLang="en-US" sz="1400" b="1" dirty="0">
                <a:solidFill>
                  <a:srgbClr val="E10000"/>
                </a:solidFill>
                <a:latin typeface="Calibri" panose="020F0502020204030204" pitchFamily="34" charset="0"/>
              </a:rPr>
              <a:t>New Monthly Repayment	        €</a:t>
            </a:r>
            <a:r>
              <a:rPr lang="en-IE" altLang="en-US" sz="1400" b="1" dirty="0" smtClean="0">
                <a:solidFill>
                  <a:srgbClr val="E10000"/>
                </a:solidFill>
                <a:latin typeface="Calibri" panose="020F0502020204030204" pitchFamily="34" charset="0"/>
              </a:rPr>
              <a:t>1,095</a:t>
            </a:r>
            <a:endParaRPr lang="en-IE" altLang="en-US" sz="1400" b="1" dirty="0">
              <a:solidFill>
                <a:srgbClr val="E10000"/>
              </a:solidFill>
              <a:latin typeface="Calibri" panose="020F0502020204030204" pitchFamily="34" charset="0"/>
            </a:endParaRPr>
          </a:p>
          <a:p>
            <a:pPr>
              <a:spcBef>
                <a:spcPts val="600"/>
              </a:spcBef>
              <a:buNone/>
            </a:pPr>
            <a:r>
              <a:rPr lang="en-US" altLang="en-US" sz="1400" b="1" dirty="0">
                <a:solidFill>
                  <a:srgbClr val="000000"/>
                </a:solidFill>
                <a:latin typeface="Calibri" panose="020F0502020204030204" pitchFamily="34" charset="0"/>
              </a:rPr>
              <a:t>Total Cost of Credit	        €</a:t>
            </a:r>
            <a:r>
              <a:rPr lang="en-IE" altLang="en-US" sz="1400" b="1" dirty="0" smtClean="0">
                <a:latin typeface="Calibri" panose="020F0502020204030204" pitchFamily="34" charset="0"/>
              </a:rPr>
              <a:t>144,160</a:t>
            </a:r>
            <a:endParaRPr lang="en-IE" altLang="en-US" sz="1400" b="1" dirty="0">
              <a:latin typeface="Calibri" panose="020F0502020204030204" pitchFamily="34" charset="0"/>
            </a:endParaRPr>
          </a:p>
          <a:p>
            <a:pPr>
              <a:spcBef>
                <a:spcPts val="600"/>
              </a:spcBef>
              <a:buNone/>
            </a:pPr>
            <a:r>
              <a:rPr lang="en-US" altLang="en-US" sz="1400" b="1" dirty="0">
                <a:solidFill>
                  <a:srgbClr val="E10000"/>
                </a:solidFill>
                <a:latin typeface="Calibri" panose="020F0502020204030204" pitchFamily="34" charset="0"/>
              </a:rPr>
              <a:t>€</a:t>
            </a:r>
            <a:r>
              <a:rPr lang="en-US" altLang="en-US" sz="1400" b="1" dirty="0" smtClean="0">
                <a:solidFill>
                  <a:srgbClr val="E10000"/>
                </a:solidFill>
                <a:latin typeface="Calibri" panose="020F0502020204030204" pitchFamily="34" charset="0"/>
              </a:rPr>
              <a:t>20,095 </a:t>
            </a:r>
            <a:r>
              <a:rPr lang="en-US" altLang="en-US" sz="1400" b="1" dirty="0">
                <a:solidFill>
                  <a:srgbClr val="E10000"/>
                </a:solidFill>
                <a:latin typeface="Calibri" panose="020F0502020204030204" pitchFamily="34" charset="0"/>
              </a:rPr>
              <a:t>less with lower APR</a:t>
            </a:r>
          </a:p>
          <a:p>
            <a:pPr>
              <a:spcBef>
                <a:spcPts val="600"/>
              </a:spcBef>
              <a:buNone/>
            </a:pPr>
            <a:endParaRPr lang="en-GB" altLang="en-US" sz="1200" b="1" dirty="0">
              <a:solidFill>
                <a:srgbClr val="000000"/>
              </a:solidFill>
              <a:latin typeface="Calibri" panose="020F0502020204030204" pitchFamily="34" charset="0"/>
            </a:endParaRPr>
          </a:p>
        </p:txBody>
      </p:sp>
      <p:pic>
        <p:nvPicPr>
          <p:cNvPr id="55305" name="Picture 11"/>
          <p:cNvPicPr>
            <a:picLocks noChangeAspect="1"/>
          </p:cNvPicPr>
          <p:nvPr/>
        </p:nvPicPr>
        <p:blipFill>
          <a:blip r:embed="rId3">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6"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232A51"/>
                </a:solidFill>
                <a:latin typeface="Calibri" panose="020F0502020204030204" pitchFamily="34" charset="0"/>
              </a:rPr>
              <a:t>Borrowing Money - Reviewing your mortgage</a:t>
            </a:r>
          </a:p>
        </p:txBody>
      </p:sp>
      <p:cxnSp>
        <p:nvCxnSpPr>
          <p:cNvPr id="55307" name="Straight Connector 13"/>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5530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74826" y="5748338"/>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07747"/>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3"/>
          <p:cNvSpPr txBox="1">
            <a:spLocks noChangeArrowheads="1"/>
          </p:cNvSpPr>
          <p:nvPr/>
        </p:nvSpPr>
        <p:spPr bwMode="auto">
          <a:xfrm>
            <a:off x="3000375" y="2060576"/>
            <a:ext cx="2882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2800" b="1">
                <a:solidFill>
                  <a:srgbClr val="9977C6"/>
                </a:solidFill>
                <a:latin typeface="Calibri" panose="020F0502020204030204" pitchFamily="34" charset="0"/>
              </a:rPr>
              <a:t>Dealing with debt</a:t>
            </a:r>
          </a:p>
        </p:txBody>
      </p:sp>
      <p:pic>
        <p:nvPicPr>
          <p:cNvPr id="5120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2060575"/>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9"/>
          <p:cNvPicPr>
            <a:picLocks noChangeAspect="1"/>
          </p:cNvPicPr>
          <p:nvPr/>
        </p:nvPicPr>
        <p:blipFill>
          <a:blip r:embed="rId4"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062658"/>
                </a:solidFill>
                <a:latin typeface="Calibri" panose="020F0502020204030204" pitchFamily="34" charset="0"/>
              </a:rPr>
              <a:t>Topic</a:t>
            </a:r>
          </a:p>
        </p:txBody>
      </p:sp>
      <p:cxnSp>
        <p:nvCxnSpPr>
          <p:cNvPr id="51206" name="Straight Connector 11"/>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5120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8761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6" name="Rectangle 10"/>
          <p:cNvSpPr>
            <a:spLocks noChangeArrowheads="1"/>
          </p:cNvSpPr>
          <p:nvPr/>
        </p:nvSpPr>
        <p:spPr bwMode="auto">
          <a:xfrm>
            <a:off x="2362200" y="1412876"/>
            <a:ext cx="7334250"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tabLst>
                <a:tab pos="357188" algn="l"/>
              </a:tabLst>
              <a:defRPr/>
            </a:pPr>
            <a:r>
              <a:rPr lang="en-GB" b="1" dirty="0">
                <a:solidFill>
                  <a:srgbClr val="0B254A"/>
                </a:solidFill>
                <a:latin typeface="Calibri"/>
                <a:ea typeface="ＭＳ Ｐゴシック" pitchFamily="-110" charset="-128"/>
                <a:cs typeface="Calibri"/>
              </a:rPr>
              <a:t>Prioritise your debt</a:t>
            </a:r>
          </a:p>
          <a:p>
            <a:pPr lvl="1">
              <a:spcBef>
                <a:spcPct val="20000"/>
              </a:spcBef>
              <a:tabLst>
                <a:tab pos="357188" algn="l"/>
              </a:tabLst>
              <a:defRPr/>
            </a:pPr>
            <a:r>
              <a:rPr lang="en-IE" dirty="0">
                <a:solidFill>
                  <a:srgbClr val="0B254A"/>
                </a:solidFill>
                <a:latin typeface="Calibri"/>
                <a:ea typeface="ＭＳ Ｐゴシック" pitchFamily="-110" charset="-128"/>
                <a:cs typeface="Calibri"/>
              </a:rPr>
              <a:t>List priority and secondary debt</a:t>
            </a:r>
          </a:p>
          <a:p>
            <a:pPr>
              <a:spcBef>
                <a:spcPct val="20000"/>
              </a:spcBef>
              <a:tabLst>
                <a:tab pos="357188" algn="l"/>
              </a:tabLst>
              <a:defRPr/>
            </a:pPr>
            <a:r>
              <a:rPr lang="en-IE" b="1" dirty="0">
                <a:solidFill>
                  <a:srgbClr val="0B254A"/>
                </a:solidFill>
                <a:latin typeface="Calibri"/>
                <a:ea typeface="ＭＳ Ｐゴシック" pitchFamily="-110" charset="-128"/>
                <a:cs typeface="Calibri"/>
              </a:rPr>
              <a:t>Revise your budget</a:t>
            </a:r>
          </a:p>
          <a:p>
            <a:pPr lvl="1">
              <a:spcBef>
                <a:spcPct val="20000"/>
              </a:spcBef>
              <a:tabLst>
                <a:tab pos="357188" algn="l"/>
              </a:tabLst>
              <a:defRPr/>
            </a:pPr>
            <a:r>
              <a:rPr lang="en-IE" dirty="0">
                <a:solidFill>
                  <a:srgbClr val="0B254A"/>
                </a:solidFill>
                <a:latin typeface="Calibri"/>
                <a:ea typeface="ＭＳ Ｐゴシック" pitchFamily="-110" charset="-128"/>
                <a:cs typeface="Calibri"/>
              </a:rPr>
              <a:t>Budget planner</a:t>
            </a:r>
          </a:p>
          <a:p>
            <a:pPr>
              <a:spcBef>
                <a:spcPct val="20000"/>
              </a:spcBef>
              <a:tabLst>
                <a:tab pos="357188" algn="l"/>
              </a:tabLst>
              <a:defRPr/>
            </a:pPr>
            <a:r>
              <a:rPr lang="en-GB" b="1" dirty="0">
                <a:solidFill>
                  <a:srgbClr val="0B254A"/>
                </a:solidFill>
                <a:latin typeface="Calibri"/>
                <a:ea typeface="ＭＳ Ｐゴシック" pitchFamily="-110" charset="-128"/>
                <a:cs typeface="Calibri"/>
              </a:rPr>
              <a:t>Contact lenders/MABS asap</a:t>
            </a:r>
          </a:p>
          <a:p>
            <a:pPr eaLnBrk="1" hangingPunct="1">
              <a:spcBef>
                <a:spcPct val="20000"/>
              </a:spcBef>
              <a:defRPr/>
            </a:pPr>
            <a:r>
              <a:rPr lang="en-IE" dirty="0">
                <a:solidFill>
                  <a:srgbClr val="0B254A"/>
                </a:solidFill>
                <a:latin typeface="Calibri"/>
                <a:ea typeface="ＭＳ Ｐゴシック" pitchFamily="-110" charset="-128"/>
                <a:cs typeface="Calibri"/>
              </a:rPr>
              <a:t>	Keep records of all contact</a:t>
            </a:r>
          </a:p>
          <a:p>
            <a:pPr eaLnBrk="1" hangingPunct="1">
              <a:spcBef>
                <a:spcPct val="20000"/>
              </a:spcBef>
              <a:defRPr/>
            </a:pPr>
            <a:r>
              <a:rPr lang="en-GB" b="1" dirty="0">
                <a:solidFill>
                  <a:srgbClr val="0B254A"/>
                </a:solidFill>
                <a:latin typeface="Calibri"/>
                <a:ea typeface="ＭＳ Ｐゴシック"/>
                <a:cs typeface="Calibri"/>
              </a:rPr>
              <a:t>Manage new repayments</a:t>
            </a:r>
          </a:p>
          <a:p>
            <a:pPr marL="555625" lvl="2">
              <a:spcBef>
                <a:spcPct val="20000"/>
              </a:spcBef>
              <a:defRPr/>
            </a:pPr>
            <a:r>
              <a:rPr lang="en-IE" dirty="0">
                <a:solidFill>
                  <a:srgbClr val="0B254A"/>
                </a:solidFill>
                <a:latin typeface="Calibri"/>
                <a:ea typeface="ＭＳ Ｐゴシック"/>
                <a:cs typeface="Calibri"/>
              </a:rPr>
              <a:t>Pay the right amount, on time</a:t>
            </a:r>
          </a:p>
          <a:p>
            <a:pPr eaLnBrk="1" hangingPunct="1">
              <a:spcBef>
                <a:spcPct val="20000"/>
              </a:spcBef>
              <a:defRPr/>
            </a:pPr>
            <a:r>
              <a:rPr lang="en-GB" b="1" dirty="0">
                <a:solidFill>
                  <a:srgbClr val="0B254A"/>
                </a:solidFill>
                <a:latin typeface="Calibri"/>
                <a:ea typeface="ＭＳ Ｐゴシック"/>
                <a:cs typeface="Calibri"/>
              </a:rPr>
              <a:t>Keep up to date</a:t>
            </a:r>
          </a:p>
          <a:p>
            <a:pPr marL="531813" lvl="2">
              <a:spcBef>
                <a:spcPct val="20000"/>
              </a:spcBef>
              <a:defRPr/>
            </a:pPr>
            <a:r>
              <a:rPr lang="en-GB" dirty="0">
                <a:solidFill>
                  <a:srgbClr val="0B254A"/>
                </a:solidFill>
                <a:latin typeface="Calibri"/>
                <a:ea typeface="ＭＳ Ｐゴシック"/>
                <a:cs typeface="Calibri"/>
              </a:rPr>
              <a:t>Review finances as things change</a:t>
            </a:r>
          </a:p>
          <a:p>
            <a:pPr lvl="2" indent="-358775">
              <a:spcBef>
                <a:spcPct val="20000"/>
              </a:spcBef>
              <a:tabLst>
                <a:tab pos="357188" algn="l"/>
              </a:tabLst>
              <a:defRPr/>
            </a:pPr>
            <a:endParaRPr lang="en-IE" sz="2800" dirty="0">
              <a:latin typeface="Arial" pitchFamily="34" charset="0"/>
              <a:ea typeface="ＭＳ Ｐゴシック" pitchFamily="-110" charset="-128"/>
              <a:cs typeface="Times New Roman" pitchFamily="18" charset="0"/>
            </a:endParaRPr>
          </a:p>
          <a:p>
            <a:pPr marL="814388" lvl="1" indent="-357188">
              <a:spcBef>
                <a:spcPct val="20000"/>
              </a:spcBef>
              <a:tabLst>
                <a:tab pos="357188" algn="l"/>
              </a:tabLst>
              <a:defRPr/>
            </a:pPr>
            <a:endParaRPr lang="en-IE" sz="2800" dirty="0">
              <a:latin typeface="Arial" pitchFamily="34" charset="0"/>
              <a:ea typeface="ＭＳ Ｐゴシック" pitchFamily="-110" charset="-128"/>
              <a:cs typeface="Times New Roman" pitchFamily="18" charset="0"/>
            </a:endParaRPr>
          </a:p>
        </p:txBody>
      </p:sp>
      <p:pic>
        <p:nvPicPr>
          <p:cNvPr id="5325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35863" y="2852738"/>
            <a:ext cx="1955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9977C6"/>
                </a:solidFill>
                <a:latin typeface="Calibri" panose="020F0502020204030204" pitchFamily="34" charset="0"/>
              </a:rPr>
              <a:t>Dealing with debt</a:t>
            </a:r>
          </a:p>
        </p:txBody>
      </p:sp>
      <p:cxnSp>
        <p:nvCxnSpPr>
          <p:cNvPr id="53253" name="Straight Connector 9"/>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53254" name="Picture 9"/>
          <p:cNvPicPr>
            <a:picLocks noChangeAspect="1"/>
          </p:cNvPicPr>
          <p:nvPr/>
        </p:nvPicPr>
        <p:blipFill>
          <a:blip r:embed="rId4"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47851" y="5815013"/>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0785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66">
                                            <p:txEl>
                                              <p:pRg st="0" end="0"/>
                                            </p:txEl>
                                          </p:spTgt>
                                        </p:tgtEl>
                                        <p:attrNameLst>
                                          <p:attrName>style.visibility</p:attrName>
                                        </p:attrNameLst>
                                      </p:cBhvr>
                                      <p:to>
                                        <p:strVal val="visible"/>
                                      </p:to>
                                    </p:set>
                                    <p:animEffect transition="in" filter="fade">
                                      <p:cBhvr>
                                        <p:cTn id="7" dur="2000"/>
                                        <p:tgtEl>
                                          <p:spTgt spid="2356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66">
                                            <p:txEl>
                                              <p:pRg st="1" end="1"/>
                                            </p:txEl>
                                          </p:spTgt>
                                        </p:tgtEl>
                                        <p:attrNameLst>
                                          <p:attrName>style.visibility</p:attrName>
                                        </p:attrNameLst>
                                      </p:cBhvr>
                                      <p:to>
                                        <p:strVal val="visible"/>
                                      </p:to>
                                    </p:set>
                                    <p:animEffect transition="in" filter="fade">
                                      <p:cBhvr>
                                        <p:cTn id="10" dur="2000"/>
                                        <p:tgtEl>
                                          <p:spTgt spid="23566">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566">
                                            <p:txEl>
                                              <p:pRg st="2" end="2"/>
                                            </p:txEl>
                                          </p:spTgt>
                                        </p:tgtEl>
                                        <p:attrNameLst>
                                          <p:attrName>style.visibility</p:attrName>
                                        </p:attrNameLst>
                                      </p:cBhvr>
                                      <p:to>
                                        <p:strVal val="visible"/>
                                      </p:to>
                                    </p:set>
                                    <p:animEffect transition="in" filter="fade">
                                      <p:cBhvr>
                                        <p:cTn id="15" dur="2000"/>
                                        <p:tgtEl>
                                          <p:spTgt spid="2356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566">
                                            <p:txEl>
                                              <p:pRg st="3" end="3"/>
                                            </p:txEl>
                                          </p:spTgt>
                                        </p:tgtEl>
                                        <p:attrNameLst>
                                          <p:attrName>style.visibility</p:attrName>
                                        </p:attrNameLst>
                                      </p:cBhvr>
                                      <p:to>
                                        <p:strVal val="visible"/>
                                      </p:to>
                                    </p:set>
                                    <p:animEffect transition="in" filter="fade">
                                      <p:cBhvr>
                                        <p:cTn id="18" dur="2000"/>
                                        <p:tgtEl>
                                          <p:spTgt spid="23566">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566">
                                            <p:txEl>
                                              <p:pRg st="4" end="4"/>
                                            </p:txEl>
                                          </p:spTgt>
                                        </p:tgtEl>
                                        <p:attrNameLst>
                                          <p:attrName>style.visibility</p:attrName>
                                        </p:attrNameLst>
                                      </p:cBhvr>
                                      <p:to>
                                        <p:strVal val="visible"/>
                                      </p:to>
                                    </p:set>
                                    <p:animEffect transition="in" filter="fade">
                                      <p:cBhvr>
                                        <p:cTn id="23" dur="2000"/>
                                        <p:tgtEl>
                                          <p:spTgt spid="23566">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566">
                                            <p:txEl>
                                              <p:pRg st="5" end="5"/>
                                            </p:txEl>
                                          </p:spTgt>
                                        </p:tgtEl>
                                        <p:attrNameLst>
                                          <p:attrName>style.visibility</p:attrName>
                                        </p:attrNameLst>
                                      </p:cBhvr>
                                      <p:to>
                                        <p:strVal val="visible"/>
                                      </p:to>
                                    </p:set>
                                    <p:animEffect transition="in" filter="fade">
                                      <p:cBhvr>
                                        <p:cTn id="26" dur="2000"/>
                                        <p:tgtEl>
                                          <p:spTgt spid="23566">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566">
                                            <p:txEl>
                                              <p:pRg st="6" end="6"/>
                                            </p:txEl>
                                          </p:spTgt>
                                        </p:tgtEl>
                                        <p:attrNameLst>
                                          <p:attrName>style.visibility</p:attrName>
                                        </p:attrNameLst>
                                      </p:cBhvr>
                                      <p:to>
                                        <p:strVal val="visible"/>
                                      </p:to>
                                    </p:set>
                                    <p:animEffect transition="in" filter="fade">
                                      <p:cBhvr>
                                        <p:cTn id="29" dur="2000"/>
                                        <p:tgtEl>
                                          <p:spTgt spid="23566">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566">
                                            <p:txEl>
                                              <p:pRg st="7" end="7"/>
                                            </p:txEl>
                                          </p:spTgt>
                                        </p:tgtEl>
                                        <p:attrNameLst>
                                          <p:attrName>style.visibility</p:attrName>
                                        </p:attrNameLst>
                                      </p:cBhvr>
                                      <p:to>
                                        <p:strVal val="visible"/>
                                      </p:to>
                                    </p:set>
                                    <p:animEffect transition="in" filter="fade">
                                      <p:cBhvr>
                                        <p:cTn id="32" dur="2000"/>
                                        <p:tgtEl>
                                          <p:spTgt spid="23566">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566">
                                            <p:txEl>
                                              <p:pRg st="8" end="8"/>
                                            </p:txEl>
                                          </p:spTgt>
                                        </p:tgtEl>
                                        <p:attrNameLst>
                                          <p:attrName>style.visibility</p:attrName>
                                        </p:attrNameLst>
                                      </p:cBhvr>
                                      <p:to>
                                        <p:strVal val="visible"/>
                                      </p:to>
                                    </p:set>
                                    <p:animEffect transition="in" filter="fade">
                                      <p:cBhvr>
                                        <p:cTn id="37" dur="2000"/>
                                        <p:tgtEl>
                                          <p:spTgt spid="23566">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566">
                                            <p:txEl>
                                              <p:pRg st="9" end="9"/>
                                            </p:txEl>
                                          </p:spTgt>
                                        </p:tgtEl>
                                        <p:attrNameLst>
                                          <p:attrName>style.visibility</p:attrName>
                                        </p:attrNameLst>
                                      </p:cBhvr>
                                      <p:to>
                                        <p:strVal val="visible"/>
                                      </p:to>
                                    </p:set>
                                    <p:animEffect transition="in" filter="fade">
                                      <p:cBhvr>
                                        <p:cTn id="40" dur="2000"/>
                                        <p:tgtEl>
                                          <p:spTgt spid="2356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
          <p:cNvSpPr>
            <a:spLocks noChangeArrowheads="1"/>
          </p:cNvSpPr>
          <p:nvPr/>
        </p:nvSpPr>
        <p:spPr bwMode="auto">
          <a:xfrm>
            <a:off x="2362200" y="2895600"/>
            <a:ext cx="4191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Aft>
                <a:spcPts val="1200"/>
              </a:spcAft>
              <a:buNone/>
            </a:pPr>
            <a:endParaRPr lang="en-US" altLang="en-US" b="1">
              <a:solidFill>
                <a:srgbClr val="000000"/>
              </a:solidFill>
              <a:latin typeface="Arial" panose="020B0604020202020204" pitchFamily="34" charset="0"/>
              <a:cs typeface="Times New Roman" panose="02020603050405020304" pitchFamily="18" charset="0"/>
            </a:endParaRPr>
          </a:p>
        </p:txBody>
      </p:sp>
      <p:graphicFrame>
        <p:nvGraphicFramePr>
          <p:cNvPr id="13" name="Table 12"/>
          <p:cNvGraphicFramePr>
            <a:graphicFrameLocks noGrp="1"/>
          </p:cNvGraphicFramePr>
          <p:nvPr>
            <p:extLst/>
          </p:nvPr>
        </p:nvGraphicFramePr>
        <p:xfrm>
          <a:off x="2011363" y="1966913"/>
          <a:ext cx="4876800" cy="4521200"/>
        </p:xfrm>
        <a:graphic>
          <a:graphicData uri="http://schemas.openxmlformats.org/drawingml/2006/table">
            <a:tbl>
              <a:tblPr/>
              <a:tblGrid>
                <a:gridCol w="4876800"/>
              </a:tblGrid>
              <a:tr h="4521200">
                <a:tc>
                  <a:txBody>
                    <a:bodyPr/>
                    <a:lstStyle/>
                    <a:p>
                      <a:pPr marL="0" indent="0" algn="ctr">
                        <a:spcBef>
                          <a:spcPts val="600"/>
                        </a:spcBef>
                        <a:spcAft>
                          <a:spcPts val="600"/>
                        </a:spcAft>
                        <a:buClr>
                          <a:srgbClr val="963D97"/>
                        </a:buClr>
                        <a:buFont typeface="Arial" pitchFamily="34" charset="0"/>
                        <a:buNone/>
                      </a:pPr>
                      <a:r>
                        <a:rPr lang="en-US" sz="3200" b="1" baseline="0" dirty="0" smtClean="0">
                          <a:solidFill>
                            <a:srgbClr val="D51801"/>
                          </a:solidFill>
                          <a:latin typeface="Calibri"/>
                          <a:cs typeface="Calibri"/>
                        </a:rPr>
                        <a:t>Managing repayments</a:t>
                      </a:r>
                      <a:endParaRPr lang="en-US" sz="3200" b="1" dirty="0" smtClean="0">
                        <a:solidFill>
                          <a:srgbClr val="D51801"/>
                        </a:solidFill>
                        <a:latin typeface="Calibri"/>
                        <a:cs typeface="Calibri"/>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IE" sz="2800" b="0" i="0" u="none" strike="noStrike" cap="none" normalizeH="0" baseline="0" dirty="0" smtClean="0">
                        <a:ln>
                          <a:noFill/>
                        </a:ln>
                        <a:solidFill>
                          <a:schemeClr val="tx1"/>
                        </a:solidFill>
                        <a:effectLst/>
                        <a:latin typeface="Calibri"/>
                        <a:ea typeface="ＭＳ Ｐゴシック" pitchFamily="-110" charset="-128"/>
                        <a:cs typeface="Calibri"/>
                      </a:endParaRPr>
                    </a:p>
                  </a:txBody>
                  <a:tcPr marL="91365" marR="91365" marT="45541" marB="455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pic>
        <p:nvPicPr>
          <p:cNvPr id="5530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48525" y="2708275"/>
            <a:ext cx="2159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Picture 10"/>
          <p:cNvPicPr>
            <a:picLocks noChangeAspect="1"/>
          </p:cNvPicPr>
          <p:nvPr/>
        </p:nvPicPr>
        <p:blipFill>
          <a:blip r:embed="rId4"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8"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A388CD"/>
                </a:solidFill>
                <a:latin typeface="Calibri" panose="020F0502020204030204" pitchFamily="34" charset="0"/>
              </a:rPr>
              <a:t>Dealing with debt - Reviewing your mortgage</a:t>
            </a:r>
          </a:p>
        </p:txBody>
      </p:sp>
      <p:cxnSp>
        <p:nvCxnSpPr>
          <p:cNvPr id="55309" name="Straight Connector 13"/>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5531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36739" y="5562600"/>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8613" y="3732790"/>
            <a:ext cx="3162300" cy="1114425"/>
          </a:xfrm>
          <a:prstGeom prst="rect">
            <a:avLst/>
          </a:prstGeom>
        </p:spPr>
      </p:pic>
    </p:spTree>
    <p:extLst>
      <p:ext uri="{BB962C8B-B14F-4D97-AF65-F5344CB8AC3E}">
        <p14:creationId xmlns:p14="http://schemas.microsoft.com/office/powerpoint/2010/main" val="932876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062658"/>
                </a:solidFill>
                <a:latin typeface="Calibri" panose="020F0502020204030204" pitchFamily="34" charset="0"/>
              </a:rPr>
              <a:t>Contents</a:t>
            </a:r>
          </a:p>
        </p:txBody>
      </p:sp>
      <p:sp>
        <p:nvSpPr>
          <p:cNvPr id="8195" name="TextBox 2"/>
          <p:cNvSpPr txBox="1">
            <a:spLocks noChangeArrowheads="1"/>
          </p:cNvSpPr>
          <p:nvPr/>
        </p:nvSpPr>
        <p:spPr bwMode="auto">
          <a:xfrm>
            <a:off x="3148014" y="4292601"/>
            <a:ext cx="246538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1700" b="1">
                <a:solidFill>
                  <a:srgbClr val="062658"/>
                </a:solidFill>
                <a:latin typeface="Calibri" panose="020F0502020204030204" pitchFamily="34" charset="0"/>
              </a:rPr>
              <a:t>Insurance</a:t>
            </a:r>
          </a:p>
        </p:txBody>
      </p:sp>
      <p:sp>
        <p:nvSpPr>
          <p:cNvPr id="8196" name="TextBox 3"/>
          <p:cNvSpPr txBox="1">
            <a:spLocks noChangeArrowheads="1"/>
          </p:cNvSpPr>
          <p:nvPr/>
        </p:nvSpPr>
        <p:spPr bwMode="auto">
          <a:xfrm>
            <a:off x="3148014" y="1908176"/>
            <a:ext cx="298608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1700" b="1">
                <a:solidFill>
                  <a:srgbClr val="FF0000"/>
                </a:solidFill>
                <a:latin typeface="Calibri" panose="020F0502020204030204" pitchFamily="34" charset="0"/>
              </a:rPr>
              <a:t>Sorting out your money</a:t>
            </a:r>
          </a:p>
        </p:txBody>
      </p:sp>
      <p:sp>
        <p:nvSpPr>
          <p:cNvPr id="8197" name="TextBox 3"/>
          <p:cNvSpPr txBox="1">
            <a:spLocks noChangeArrowheads="1"/>
          </p:cNvSpPr>
          <p:nvPr/>
        </p:nvSpPr>
        <p:spPr bwMode="auto">
          <a:xfrm>
            <a:off x="3148013" y="3067051"/>
            <a:ext cx="28829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1700" b="1">
                <a:solidFill>
                  <a:srgbClr val="B9CF56"/>
                </a:solidFill>
                <a:latin typeface="Calibri" panose="020F0502020204030204" pitchFamily="34" charset="0"/>
              </a:rPr>
              <a:t>Saving and Investing</a:t>
            </a:r>
          </a:p>
        </p:txBody>
      </p:sp>
      <p:sp>
        <p:nvSpPr>
          <p:cNvPr id="8198" name="TextBox 3"/>
          <p:cNvSpPr txBox="1">
            <a:spLocks noChangeArrowheads="1"/>
          </p:cNvSpPr>
          <p:nvPr/>
        </p:nvSpPr>
        <p:spPr bwMode="auto">
          <a:xfrm>
            <a:off x="7505700" y="1908176"/>
            <a:ext cx="28829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1700" b="1">
                <a:solidFill>
                  <a:srgbClr val="062658"/>
                </a:solidFill>
                <a:latin typeface="Calibri" panose="020F0502020204030204" pitchFamily="34" charset="0"/>
              </a:rPr>
              <a:t>Borrowing money</a:t>
            </a:r>
          </a:p>
        </p:txBody>
      </p:sp>
      <p:sp>
        <p:nvSpPr>
          <p:cNvPr id="8199" name="TextBox 3"/>
          <p:cNvSpPr txBox="1">
            <a:spLocks noChangeArrowheads="1"/>
          </p:cNvSpPr>
          <p:nvPr/>
        </p:nvSpPr>
        <p:spPr bwMode="auto">
          <a:xfrm>
            <a:off x="7505700" y="3084513"/>
            <a:ext cx="28829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1700" b="1">
                <a:solidFill>
                  <a:srgbClr val="9977C6"/>
                </a:solidFill>
                <a:latin typeface="Calibri" panose="020F0502020204030204" pitchFamily="34" charset="0"/>
              </a:rPr>
              <a:t>Dealing with debt</a:t>
            </a:r>
          </a:p>
        </p:txBody>
      </p:sp>
      <p:sp>
        <p:nvSpPr>
          <p:cNvPr id="8200" name="TextBox 3"/>
          <p:cNvSpPr txBox="1">
            <a:spLocks noChangeArrowheads="1"/>
          </p:cNvSpPr>
          <p:nvPr/>
        </p:nvSpPr>
        <p:spPr bwMode="auto">
          <a:xfrm>
            <a:off x="7494588" y="4308476"/>
            <a:ext cx="28829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1700" b="1">
                <a:solidFill>
                  <a:srgbClr val="FF0000"/>
                </a:solidFill>
                <a:latin typeface="Calibri" panose="020F0502020204030204" pitchFamily="34" charset="0"/>
              </a:rPr>
              <a:t>For more information</a:t>
            </a:r>
          </a:p>
        </p:txBody>
      </p:sp>
      <p:pic>
        <p:nvPicPr>
          <p:cNvPr id="820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1874838"/>
            <a:ext cx="4191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51088" y="3027363"/>
            <a:ext cx="609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43700" y="1946275"/>
            <a:ext cx="584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43700" y="2954338"/>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51088" y="4178300"/>
            <a:ext cx="685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06" name="Straight Connector 10"/>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8207" name="Picture 30"/>
          <p:cNvPicPr>
            <a:picLocks noChangeAspect="1"/>
          </p:cNvPicPr>
          <p:nvPr/>
        </p:nvPicPr>
        <p:blipFill>
          <a:blip r:embed="rId8" cstate="print">
            <a:extLst>
              <a:ext uri="{28A0092B-C50C-407E-A947-70E740481C1C}">
                <a14:useLocalDpi xmlns:a14="http://schemas.microsoft.com/office/drawing/2010/main" val="0"/>
              </a:ext>
            </a:extLst>
          </a:blip>
          <a:srcRect t="82840"/>
          <a:stretch>
            <a:fillRect/>
          </a:stretch>
        </p:blipFill>
        <p:spPr bwMode="auto">
          <a:xfrm>
            <a:off x="1524000" y="5681664"/>
            <a:ext cx="91440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3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88164" y="4292601"/>
            <a:ext cx="38893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37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
          <p:cNvSpPr>
            <a:spLocks noChangeArrowheads="1"/>
          </p:cNvSpPr>
          <p:nvPr/>
        </p:nvSpPr>
        <p:spPr bwMode="auto">
          <a:xfrm>
            <a:off x="2208214" y="2474913"/>
            <a:ext cx="632618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53988" indent="-51435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indent="-358775">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lvl="2" eaLnBrk="1" hangingPunct="1">
              <a:buFontTx/>
              <a:buNone/>
            </a:pPr>
            <a:endParaRPr lang="en-IE" altLang="en-US" sz="2800">
              <a:latin typeface="Arial" panose="020B0604020202020204" pitchFamily="34" charset="0"/>
              <a:cs typeface="Times New Roman" panose="02020603050405020304" pitchFamily="18" charset="0"/>
            </a:endParaRPr>
          </a:p>
          <a:p>
            <a:pPr lvl="2" eaLnBrk="1" hangingPunct="1">
              <a:buFontTx/>
              <a:buNone/>
            </a:pPr>
            <a:endParaRPr lang="en-IE" altLang="en-US" sz="2800">
              <a:latin typeface="Arial" panose="020B0604020202020204" pitchFamily="34" charset="0"/>
              <a:cs typeface="Times New Roman" panose="02020603050405020304" pitchFamily="18" charset="0"/>
            </a:endParaRPr>
          </a:p>
          <a:p>
            <a:pPr eaLnBrk="1" hangingPunct="1">
              <a:buFontTx/>
              <a:buNone/>
            </a:pPr>
            <a:endParaRPr lang="en-IE" altLang="en-US" sz="2800">
              <a:latin typeface="Arial" panose="020B0604020202020204" pitchFamily="34" charset="0"/>
              <a:cs typeface="Times New Roman" panose="02020603050405020304" pitchFamily="18" charset="0"/>
            </a:endParaRPr>
          </a:p>
        </p:txBody>
      </p:sp>
      <p:sp>
        <p:nvSpPr>
          <p:cNvPr id="57347" name="TextBox 9"/>
          <p:cNvSpPr txBox="1">
            <a:spLocks noChangeArrowheads="1"/>
          </p:cNvSpPr>
          <p:nvPr/>
        </p:nvSpPr>
        <p:spPr bwMode="auto">
          <a:xfrm>
            <a:off x="2351088" y="2349500"/>
            <a:ext cx="4792662"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Aft>
                <a:spcPts val="1200"/>
              </a:spcAft>
            </a:pPr>
            <a:r>
              <a:rPr lang="en-US" altLang="en-US" sz="2400" b="1">
                <a:solidFill>
                  <a:srgbClr val="000000"/>
                </a:solidFill>
                <a:latin typeface="Calibri" panose="020F0502020204030204" pitchFamily="34" charset="0"/>
              </a:rPr>
              <a:t>Pensions section </a:t>
            </a:r>
          </a:p>
          <a:p>
            <a:pPr algn="just">
              <a:spcAft>
                <a:spcPts val="1200"/>
              </a:spcAft>
            </a:pPr>
            <a:r>
              <a:rPr lang="en-US" altLang="en-US" sz="2400" b="1">
                <a:solidFill>
                  <a:srgbClr val="C7294B"/>
                </a:solidFill>
                <a:latin typeface="Calibri" panose="020F0502020204030204" pitchFamily="34" charset="0"/>
                <a:hlinkClick r:id="rId3"/>
              </a:rPr>
              <a:t>www.ccpc.ie</a:t>
            </a:r>
            <a:endParaRPr lang="en-US" altLang="en-US" sz="2400" b="1">
              <a:solidFill>
                <a:srgbClr val="000000"/>
              </a:solidFill>
              <a:latin typeface="Calibri" panose="020F0502020204030204" pitchFamily="34" charset="0"/>
            </a:endParaRPr>
          </a:p>
          <a:p>
            <a:pPr algn="just">
              <a:spcAft>
                <a:spcPts val="1200"/>
              </a:spcAft>
            </a:pPr>
            <a:r>
              <a:rPr lang="en-US" altLang="en-US" sz="2400" b="1">
                <a:solidFill>
                  <a:srgbClr val="C7294B"/>
                </a:solidFill>
                <a:latin typeface="Calibri" panose="020F0502020204030204" pitchFamily="34" charset="0"/>
                <a:hlinkClick r:id="rId4"/>
              </a:rPr>
              <a:t>www.pensionsauthority.ie</a:t>
            </a:r>
            <a:endParaRPr lang="en-US" altLang="en-US" sz="2400" b="1">
              <a:solidFill>
                <a:srgbClr val="C7294B"/>
              </a:solidFill>
              <a:latin typeface="Calibri" panose="020F0502020204030204" pitchFamily="34" charset="0"/>
            </a:endParaRPr>
          </a:p>
          <a:p>
            <a:pPr algn="just">
              <a:spcBef>
                <a:spcPct val="0"/>
              </a:spcBef>
              <a:spcAft>
                <a:spcPts val="600"/>
              </a:spcAft>
            </a:pPr>
            <a:r>
              <a:rPr lang="en-US" altLang="en-US" sz="2400" b="1">
                <a:solidFill>
                  <a:srgbClr val="000000"/>
                </a:solidFill>
                <a:latin typeface="Calibri" panose="020F0502020204030204" pitchFamily="34" charset="0"/>
              </a:rPr>
              <a:t>CCPC Consumer </a:t>
            </a:r>
            <a:r>
              <a:rPr lang="en-US" altLang="en-US" sz="2400" b="1">
                <a:latin typeface="Calibri" panose="020F0502020204030204" pitchFamily="34" charset="0"/>
              </a:rPr>
              <a:t>Helpline </a:t>
            </a:r>
          </a:p>
          <a:p>
            <a:pPr algn="just">
              <a:spcBef>
                <a:spcPct val="0"/>
              </a:spcBef>
              <a:spcAft>
                <a:spcPts val="600"/>
              </a:spcAft>
              <a:buNone/>
            </a:pPr>
            <a:r>
              <a:rPr lang="en-US" altLang="en-US" sz="2400" b="1">
                <a:latin typeface="Calibri" panose="020F0502020204030204" pitchFamily="34" charset="0"/>
              </a:rPr>
              <a:t>	</a:t>
            </a:r>
            <a:r>
              <a:rPr lang="en-US" altLang="en-US" sz="2400" b="1">
                <a:solidFill>
                  <a:srgbClr val="D51801"/>
                </a:solidFill>
                <a:latin typeface="Calibri" panose="020F0502020204030204" pitchFamily="34" charset="0"/>
              </a:rPr>
              <a:t>1</a:t>
            </a:r>
            <a:r>
              <a:rPr lang="fi-FI" altLang="en-US" sz="2400" b="1">
                <a:solidFill>
                  <a:srgbClr val="D51801"/>
                </a:solidFill>
                <a:latin typeface="Calibri" panose="020F0502020204030204" pitchFamily="34" charset="0"/>
              </a:rPr>
              <a:t>890 432 432</a:t>
            </a:r>
            <a:endParaRPr lang="en-US" altLang="en-US" sz="2400" b="1">
              <a:solidFill>
                <a:srgbClr val="D51801"/>
              </a:solidFill>
              <a:latin typeface="Calibri" panose="020F0502020204030204" pitchFamily="34" charset="0"/>
            </a:endParaRPr>
          </a:p>
          <a:p>
            <a:pPr algn="just">
              <a:spcAft>
                <a:spcPts val="1200"/>
              </a:spcAft>
            </a:pPr>
            <a:r>
              <a:rPr lang="en-US" altLang="en-US" sz="2400" b="1">
                <a:solidFill>
                  <a:srgbClr val="000000"/>
                </a:solidFill>
                <a:latin typeface="Calibri" panose="020F0502020204030204" pitchFamily="34" charset="0"/>
              </a:rPr>
              <a:t>Get advice if you need it</a:t>
            </a:r>
          </a:p>
        </p:txBody>
      </p:sp>
      <p:pic>
        <p:nvPicPr>
          <p:cNvPr id="57348"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48525" y="2924176"/>
            <a:ext cx="2592388"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10"/>
          <p:cNvPicPr>
            <a:picLocks noChangeAspect="1"/>
          </p:cNvPicPr>
          <p:nvPr/>
        </p:nvPicPr>
        <p:blipFill>
          <a:blip r:embed="rId6"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E10000"/>
                </a:solidFill>
                <a:latin typeface="Calibri" panose="020F0502020204030204" pitchFamily="34" charset="0"/>
              </a:rPr>
              <a:t>Planning for later life</a:t>
            </a:r>
          </a:p>
        </p:txBody>
      </p:sp>
      <p:cxnSp>
        <p:nvCxnSpPr>
          <p:cNvPr id="57351" name="Straight Connector 12"/>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sp>
        <p:nvSpPr>
          <p:cNvPr id="57352" name="TextBox 1"/>
          <p:cNvSpPr txBox="1">
            <a:spLocks noChangeArrowheads="1"/>
          </p:cNvSpPr>
          <p:nvPr/>
        </p:nvSpPr>
        <p:spPr bwMode="auto">
          <a:xfrm>
            <a:off x="2298701" y="1565276"/>
            <a:ext cx="5688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2400">
                <a:solidFill>
                  <a:srgbClr val="E10000"/>
                </a:solidFill>
                <a:latin typeface="Calibri" panose="020F0502020204030204" pitchFamily="34" charset="0"/>
              </a:rPr>
              <a:t>For more </a:t>
            </a:r>
            <a:r>
              <a:rPr lang="en-IE" altLang="en-US" sz="2400">
                <a:solidFill>
                  <a:srgbClr val="D51801"/>
                </a:solidFill>
                <a:latin typeface="Calibri" panose="020F0502020204030204" pitchFamily="34" charset="0"/>
              </a:rPr>
              <a:t>information:</a:t>
            </a:r>
          </a:p>
        </p:txBody>
      </p:sp>
      <p:pic>
        <p:nvPicPr>
          <p:cNvPr id="57353"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7266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7"/>
          <p:cNvPicPr>
            <a:picLocks noChangeAspect="1"/>
          </p:cNvPicPr>
          <p:nvPr/>
        </p:nvPicPr>
        <p:blipFill>
          <a:blip r:embed="rId3"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062658"/>
                </a:solidFill>
                <a:latin typeface="Calibri" panose="020F0502020204030204" pitchFamily="34" charset="0"/>
              </a:rPr>
              <a:t>To Sum Up</a:t>
            </a:r>
          </a:p>
        </p:txBody>
      </p:sp>
      <p:cxnSp>
        <p:nvCxnSpPr>
          <p:cNvPr id="59396" name="Straight Connector 19"/>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sp>
        <p:nvSpPr>
          <p:cNvPr id="59397" name="TextBox 2"/>
          <p:cNvSpPr txBox="1">
            <a:spLocks noChangeArrowheads="1"/>
          </p:cNvSpPr>
          <p:nvPr/>
        </p:nvSpPr>
        <p:spPr bwMode="auto">
          <a:xfrm>
            <a:off x="3148014" y="4292601"/>
            <a:ext cx="246538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1700" b="1">
                <a:solidFill>
                  <a:srgbClr val="062658"/>
                </a:solidFill>
                <a:latin typeface="Calibri" panose="020F0502020204030204" pitchFamily="34" charset="0"/>
              </a:rPr>
              <a:t>Insurance</a:t>
            </a:r>
          </a:p>
        </p:txBody>
      </p:sp>
      <p:sp>
        <p:nvSpPr>
          <p:cNvPr id="59398" name="TextBox 3"/>
          <p:cNvSpPr txBox="1">
            <a:spLocks noChangeArrowheads="1"/>
          </p:cNvSpPr>
          <p:nvPr/>
        </p:nvSpPr>
        <p:spPr bwMode="auto">
          <a:xfrm>
            <a:off x="3148014" y="1908176"/>
            <a:ext cx="298608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1700" b="1">
                <a:solidFill>
                  <a:srgbClr val="FF0000"/>
                </a:solidFill>
                <a:latin typeface="Calibri" panose="020F0502020204030204" pitchFamily="34" charset="0"/>
              </a:rPr>
              <a:t>Sorting out your money</a:t>
            </a:r>
          </a:p>
        </p:txBody>
      </p:sp>
      <p:sp>
        <p:nvSpPr>
          <p:cNvPr id="59399" name="TextBox 3"/>
          <p:cNvSpPr txBox="1">
            <a:spLocks noChangeArrowheads="1"/>
          </p:cNvSpPr>
          <p:nvPr/>
        </p:nvSpPr>
        <p:spPr bwMode="auto">
          <a:xfrm>
            <a:off x="3148013" y="3067051"/>
            <a:ext cx="28829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1700" b="1">
                <a:solidFill>
                  <a:srgbClr val="B9CF56"/>
                </a:solidFill>
                <a:latin typeface="Calibri" panose="020F0502020204030204" pitchFamily="34" charset="0"/>
              </a:rPr>
              <a:t>Saving and Investing</a:t>
            </a:r>
          </a:p>
        </p:txBody>
      </p:sp>
      <p:sp>
        <p:nvSpPr>
          <p:cNvPr id="59400" name="TextBox 3"/>
          <p:cNvSpPr txBox="1">
            <a:spLocks noChangeArrowheads="1"/>
          </p:cNvSpPr>
          <p:nvPr/>
        </p:nvSpPr>
        <p:spPr bwMode="auto">
          <a:xfrm>
            <a:off x="7505700" y="1908176"/>
            <a:ext cx="28829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1700" b="1">
                <a:solidFill>
                  <a:srgbClr val="062658"/>
                </a:solidFill>
                <a:latin typeface="Calibri" panose="020F0502020204030204" pitchFamily="34" charset="0"/>
              </a:rPr>
              <a:t>Borrowing money</a:t>
            </a:r>
          </a:p>
        </p:txBody>
      </p:sp>
      <p:sp>
        <p:nvSpPr>
          <p:cNvPr id="59401" name="TextBox 3"/>
          <p:cNvSpPr txBox="1">
            <a:spLocks noChangeArrowheads="1"/>
          </p:cNvSpPr>
          <p:nvPr/>
        </p:nvSpPr>
        <p:spPr bwMode="auto">
          <a:xfrm>
            <a:off x="7505700" y="3084513"/>
            <a:ext cx="28829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1700" b="1">
                <a:solidFill>
                  <a:srgbClr val="9977C6"/>
                </a:solidFill>
                <a:latin typeface="Calibri" panose="020F0502020204030204" pitchFamily="34" charset="0"/>
              </a:rPr>
              <a:t>Dealing with debt</a:t>
            </a:r>
          </a:p>
        </p:txBody>
      </p:sp>
      <p:sp>
        <p:nvSpPr>
          <p:cNvPr id="59402" name="TextBox 3"/>
          <p:cNvSpPr txBox="1">
            <a:spLocks noChangeArrowheads="1"/>
          </p:cNvSpPr>
          <p:nvPr/>
        </p:nvSpPr>
        <p:spPr bwMode="auto">
          <a:xfrm>
            <a:off x="7494588" y="4308476"/>
            <a:ext cx="28829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1700" b="1">
                <a:solidFill>
                  <a:srgbClr val="FF0000"/>
                </a:solidFill>
                <a:latin typeface="Calibri" panose="020F0502020204030204" pitchFamily="34" charset="0"/>
              </a:rPr>
              <a:t>For more information</a:t>
            </a:r>
          </a:p>
        </p:txBody>
      </p:sp>
      <p:pic>
        <p:nvPicPr>
          <p:cNvPr id="5940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24113" y="1874838"/>
            <a:ext cx="4191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51088" y="3027363"/>
            <a:ext cx="609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5"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43700" y="1946275"/>
            <a:ext cx="584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6"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43700" y="2954338"/>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7"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351088" y="4178300"/>
            <a:ext cx="685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8" name="Picture 3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88164" y="4292601"/>
            <a:ext cx="38893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9"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534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16"/>
          <p:cNvPicPr>
            <a:picLocks noChangeAspect="1"/>
          </p:cNvPicPr>
          <p:nvPr/>
        </p:nvPicPr>
        <p:blipFill>
          <a:blip r:embed="rId3">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dirty="0" smtClean="0">
                <a:solidFill>
                  <a:srgbClr val="062658"/>
                </a:solidFill>
                <a:latin typeface="Calibri" panose="020F0502020204030204" pitchFamily="34" charset="0"/>
              </a:rPr>
              <a:t>Evaluation Survey</a:t>
            </a:r>
            <a:endParaRPr lang="en-IE" altLang="en-US" sz="2800" dirty="0">
              <a:solidFill>
                <a:srgbClr val="062658"/>
              </a:solidFill>
              <a:latin typeface="Calibri" panose="020F0502020204030204" pitchFamily="34" charset="0"/>
            </a:endParaRPr>
          </a:p>
        </p:txBody>
      </p:sp>
      <p:cxnSp>
        <p:nvCxnSpPr>
          <p:cNvPr id="73732" name="Straight Connector 18"/>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7374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86000" y="1639614"/>
            <a:ext cx="7819697" cy="3416320"/>
          </a:xfrm>
          <a:prstGeom prst="rect">
            <a:avLst/>
          </a:prstGeom>
          <a:noFill/>
        </p:spPr>
        <p:txBody>
          <a:bodyPr wrap="square" rtlCol="0">
            <a:spAutoFit/>
          </a:bodyPr>
          <a:lstStyle/>
          <a:p>
            <a:pPr marL="342900" indent="-342900">
              <a:buFont typeface="Arial" panose="020B0604020202020204" pitchFamily="34" charset="0"/>
              <a:buChar char="•"/>
            </a:pPr>
            <a:r>
              <a:rPr lang="en-IE" sz="2400" dirty="0" smtClean="0"/>
              <a:t>Enter a draw for a €100 one 4 all voucher by completing attendee survey.</a:t>
            </a:r>
          </a:p>
          <a:p>
            <a:pPr marL="342900" indent="-342900">
              <a:buFont typeface="Arial" panose="020B0604020202020204" pitchFamily="34" charset="0"/>
              <a:buChar char="•"/>
            </a:pPr>
            <a:endParaRPr lang="en-IE" sz="2400" dirty="0"/>
          </a:p>
          <a:p>
            <a:pPr marL="342900" indent="-342900">
              <a:buFont typeface="Arial" panose="020B0604020202020204" pitchFamily="34" charset="0"/>
              <a:buChar char="•"/>
            </a:pPr>
            <a:r>
              <a:rPr lang="en-IE" sz="2400" dirty="0" smtClean="0"/>
              <a:t>This will only take a few minutes to complete and all feedback is important to us.</a:t>
            </a:r>
          </a:p>
          <a:p>
            <a:pPr marL="342900" indent="-342900">
              <a:buFont typeface="Arial" panose="020B0604020202020204" pitchFamily="34" charset="0"/>
              <a:buChar char="•"/>
            </a:pPr>
            <a:endParaRPr lang="en-IE" sz="2400" dirty="0"/>
          </a:p>
          <a:p>
            <a:pPr marL="342900" indent="-342900">
              <a:buFont typeface="Arial" panose="020B0604020202020204" pitchFamily="34" charset="0"/>
              <a:buChar char="•"/>
            </a:pPr>
            <a:r>
              <a:rPr lang="en-IE" sz="2400" dirty="0" smtClean="0"/>
              <a:t>If you wish to complete the survey and enter the draw please send an email to </a:t>
            </a:r>
            <a:r>
              <a:rPr lang="en-IE" sz="2400" dirty="0" smtClean="0">
                <a:hlinkClick r:id="rId5"/>
              </a:rPr>
              <a:t>financialeducation@ccpc.ie</a:t>
            </a:r>
            <a:r>
              <a:rPr lang="en-IE" sz="2400" dirty="0" smtClean="0"/>
              <a:t> and we will reply with a link.</a:t>
            </a:r>
            <a:endParaRPr lang="en-IE" sz="2400" dirty="0"/>
          </a:p>
        </p:txBody>
      </p:sp>
    </p:spTree>
    <p:extLst>
      <p:ext uri="{BB962C8B-B14F-4D97-AF65-F5344CB8AC3E}">
        <p14:creationId xmlns:p14="http://schemas.microsoft.com/office/powerpoint/2010/main" val="3467268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16"/>
          <p:cNvPicPr>
            <a:picLocks noChangeAspect="1"/>
          </p:cNvPicPr>
          <p:nvPr/>
        </p:nvPicPr>
        <p:blipFill>
          <a:blip r:embed="rId3">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dirty="0" smtClean="0">
                <a:solidFill>
                  <a:srgbClr val="062658"/>
                </a:solidFill>
                <a:latin typeface="Calibri" panose="020F0502020204030204" pitchFamily="34" charset="0"/>
              </a:rPr>
              <a:t>Evaluation Survey</a:t>
            </a:r>
            <a:endParaRPr lang="en-IE" altLang="en-US" sz="2800" dirty="0">
              <a:solidFill>
                <a:srgbClr val="062658"/>
              </a:solidFill>
              <a:latin typeface="Calibri" panose="020F0502020204030204" pitchFamily="34" charset="0"/>
            </a:endParaRPr>
          </a:p>
        </p:txBody>
      </p:sp>
      <p:cxnSp>
        <p:nvCxnSpPr>
          <p:cNvPr id="73732" name="Straight Connector 18"/>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7374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86000" y="1639614"/>
            <a:ext cx="7819697" cy="1200329"/>
          </a:xfrm>
          <a:prstGeom prst="rect">
            <a:avLst/>
          </a:prstGeom>
          <a:noFill/>
        </p:spPr>
        <p:txBody>
          <a:bodyPr wrap="square" rtlCol="0">
            <a:spAutoFit/>
          </a:bodyPr>
          <a:lstStyle/>
          <a:p>
            <a:r>
              <a:rPr lang="en-IE" sz="2400" dirty="0" smtClean="0"/>
              <a:t>Alternatively to find the survey you can search for “attendee survey” in the search bar of ccpc.ie and find the page called “</a:t>
            </a:r>
            <a:r>
              <a:rPr lang="en-IE" sz="2400" smtClean="0"/>
              <a:t>Feedback surveys”. </a:t>
            </a:r>
            <a:endParaRPr lang="en-IE" sz="2400" dirty="0" smtClean="0"/>
          </a:p>
        </p:txBody>
      </p:sp>
    </p:spTree>
    <p:extLst>
      <p:ext uri="{BB962C8B-B14F-4D97-AF65-F5344CB8AC3E}">
        <p14:creationId xmlns:p14="http://schemas.microsoft.com/office/powerpoint/2010/main" val="633220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9713"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4096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p:cNvPicPr>
            <a:picLocks noChangeAspect="1"/>
          </p:cNvPicPr>
          <p:nvPr/>
        </p:nvPicPr>
        <p:blipFill>
          <a:blip r:embed="rId3" cstate="print">
            <a:extLst>
              <a:ext uri="{28A0092B-C50C-407E-A947-70E740481C1C}">
                <a14:useLocalDpi xmlns:a14="http://schemas.microsoft.com/office/drawing/2010/main" val="0"/>
              </a:ext>
            </a:extLst>
          </a:blip>
          <a:srcRect t="81728"/>
          <a:stretch>
            <a:fillRect/>
          </a:stretch>
        </p:blipFill>
        <p:spPr bwMode="auto">
          <a:xfrm>
            <a:off x="1524000" y="5605464"/>
            <a:ext cx="91440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2"/>
          <p:cNvSpPr txBox="1">
            <a:spLocks/>
          </p:cNvSpPr>
          <p:nvPr/>
        </p:nvSpPr>
        <p:spPr bwMode="auto">
          <a:xfrm>
            <a:off x="2209800"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062658"/>
                </a:solidFill>
                <a:latin typeface="Calibri" panose="020F0502020204030204" pitchFamily="34" charset="0"/>
              </a:rPr>
              <a:t>Topic</a:t>
            </a:r>
          </a:p>
        </p:txBody>
      </p:sp>
      <p:sp>
        <p:nvSpPr>
          <p:cNvPr id="10244" name="TextBox 3"/>
          <p:cNvSpPr txBox="1">
            <a:spLocks noChangeArrowheads="1"/>
          </p:cNvSpPr>
          <p:nvPr/>
        </p:nvSpPr>
        <p:spPr bwMode="auto">
          <a:xfrm>
            <a:off x="3148014" y="2022476"/>
            <a:ext cx="4243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IE" altLang="en-US" sz="2800" b="1">
                <a:solidFill>
                  <a:srgbClr val="FF0000"/>
                </a:solidFill>
                <a:latin typeface="Calibri" panose="020F0502020204030204" pitchFamily="34" charset="0"/>
              </a:rPr>
              <a:t>Sorting out your money</a:t>
            </a:r>
          </a:p>
        </p:txBody>
      </p:sp>
      <p:pic>
        <p:nvPicPr>
          <p:cNvPr id="1024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24113" y="1989138"/>
            <a:ext cx="4191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46" name="Straight Connector 11"/>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1024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325183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56139" y="3213101"/>
            <a:ext cx="3597275"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6"/>
          <p:cNvSpPr>
            <a:spLocks noChangeArrowheads="1"/>
          </p:cNvSpPr>
          <p:nvPr/>
        </p:nvSpPr>
        <p:spPr bwMode="auto">
          <a:xfrm>
            <a:off x="2209800" y="1641476"/>
            <a:ext cx="77724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IE" altLang="en-US">
              <a:latin typeface="Calibri" panose="020F0502020204030204" pitchFamily="34" charset="0"/>
            </a:endParaRPr>
          </a:p>
          <a:p>
            <a:pPr eaLnBrk="1" hangingPunct="1"/>
            <a:endParaRPr lang="en-GB" altLang="en-US">
              <a:latin typeface="Calibri" panose="020F0502020204030204" pitchFamily="34" charset="0"/>
            </a:endParaRPr>
          </a:p>
        </p:txBody>
      </p:sp>
      <p:sp>
        <p:nvSpPr>
          <p:cNvPr id="12292" name="Title 2"/>
          <p:cNvSpPr txBox="1">
            <a:spLocks/>
          </p:cNvSpPr>
          <p:nvPr/>
        </p:nvSpPr>
        <p:spPr bwMode="auto">
          <a:xfrm>
            <a:off x="2208213" y="7651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D51801"/>
                </a:solidFill>
                <a:latin typeface="Calibri" panose="020F0502020204030204" pitchFamily="34" charset="0"/>
              </a:rPr>
              <a:t>Sorting out your money – Why make a budget?</a:t>
            </a:r>
          </a:p>
          <a:p>
            <a:pPr>
              <a:spcBef>
                <a:spcPct val="0"/>
              </a:spcBef>
              <a:buFontTx/>
              <a:buNone/>
            </a:pPr>
            <a:endParaRPr lang="en-IE" altLang="en-US" sz="2300">
              <a:solidFill>
                <a:srgbClr val="EC008C"/>
              </a:solidFill>
              <a:latin typeface="Calibri" panose="020F0502020204030204" pitchFamily="34" charset="0"/>
            </a:endParaRPr>
          </a:p>
        </p:txBody>
      </p:sp>
      <p:sp>
        <p:nvSpPr>
          <p:cNvPr id="19" name="Rounded Rectangular Callout 18"/>
          <p:cNvSpPr/>
          <p:nvPr/>
        </p:nvSpPr>
        <p:spPr>
          <a:xfrm rot="20858975">
            <a:off x="2698751" y="2438401"/>
            <a:ext cx="1584325" cy="720725"/>
          </a:xfrm>
          <a:prstGeom prst="wedgeRoundRectCallout">
            <a:avLst>
              <a:gd name="adj1" fmla="val -25255"/>
              <a:gd name="adj2" fmla="val 74540"/>
              <a:gd name="adj3" fmla="val 16667"/>
            </a:avLst>
          </a:prstGeom>
          <a:solidFill>
            <a:srgbClr val="B9CF5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hangingPunct="1">
              <a:lnSpc>
                <a:spcPct val="90000"/>
              </a:lnSpc>
              <a:buClr>
                <a:srgbClr val="EC008C"/>
              </a:buClr>
              <a:defRPr/>
            </a:pPr>
            <a:r>
              <a:rPr lang="en-IE" sz="2000" b="1" dirty="0">
                <a:solidFill>
                  <a:schemeClr val="bg1"/>
                </a:solidFill>
                <a:latin typeface="Calibri"/>
                <a:ea typeface="ＭＳ Ｐゴシック"/>
                <a:cs typeface="Calibri"/>
              </a:rPr>
              <a:t>Plan ahead</a:t>
            </a:r>
          </a:p>
        </p:txBody>
      </p:sp>
      <p:sp>
        <p:nvSpPr>
          <p:cNvPr id="20" name="Rounded Rectangular Callout 19"/>
          <p:cNvSpPr/>
          <p:nvPr/>
        </p:nvSpPr>
        <p:spPr>
          <a:xfrm>
            <a:off x="5016501" y="1916114"/>
            <a:ext cx="2352675" cy="720725"/>
          </a:xfrm>
          <a:prstGeom prst="wedgeRoundRectCallout">
            <a:avLst>
              <a:gd name="adj1" fmla="val -20833"/>
              <a:gd name="adj2" fmla="val 74034"/>
              <a:gd name="adj3" fmla="val 16667"/>
            </a:avLst>
          </a:prstGeom>
          <a:solidFill>
            <a:srgbClr val="232A5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hangingPunct="1">
              <a:lnSpc>
                <a:spcPct val="90000"/>
              </a:lnSpc>
              <a:buClr>
                <a:srgbClr val="EC008C"/>
              </a:buClr>
              <a:defRPr/>
            </a:pPr>
            <a:r>
              <a:rPr lang="en-IE" sz="2000" b="1" dirty="0">
                <a:solidFill>
                  <a:schemeClr val="bg1"/>
                </a:solidFill>
                <a:latin typeface="Calibri"/>
                <a:ea typeface="ＭＳ Ｐゴシック"/>
                <a:cs typeface="Calibri"/>
              </a:rPr>
              <a:t>Pace your spending</a:t>
            </a:r>
          </a:p>
        </p:txBody>
      </p:sp>
      <p:sp>
        <p:nvSpPr>
          <p:cNvPr id="21" name="Rounded Rectangular Callout 20"/>
          <p:cNvSpPr/>
          <p:nvPr/>
        </p:nvSpPr>
        <p:spPr>
          <a:xfrm rot="20882909">
            <a:off x="8089901" y="4745039"/>
            <a:ext cx="2352675" cy="720725"/>
          </a:xfrm>
          <a:prstGeom prst="wedgeRoundRectCallout">
            <a:avLst>
              <a:gd name="adj1" fmla="val -26173"/>
              <a:gd name="adj2" fmla="val 75527"/>
              <a:gd name="adj3" fmla="val 16667"/>
            </a:avLst>
          </a:prstGeom>
          <a:solidFill>
            <a:srgbClr val="232A5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hangingPunct="1">
              <a:lnSpc>
                <a:spcPct val="90000"/>
              </a:lnSpc>
              <a:buClr>
                <a:srgbClr val="EC008C"/>
              </a:buClr>
              <a:defRPr/>
            </a:pPr>
            <a:r>
              <a:rPr lang="en-IE" sz="2000" b="1" dirty="0">
                <a:solidFill>
                  <a:schemeClr val="bg1"/>
                </a:solidFill>
                <a:latin typeface="Calibri"/>
                <a:ea typeface="ＭＳ Ｐゴシック"/>
                <a:cs typeface="Calibri"/>
              </a:rPr>
              <a:t>Measure your progress</a:t>
            </a:r>
          </a:p>
        </p:txBody>
      </p:sp>
      <p:sp>
        <p:nvSpPr>
          <p:cNvPr id="22" name="Rounded Rectangular Callout 21"/>
          <p:cNvSpPr/>
          <p:nvPr/>
        </p:nvSpPr>
        <p:spPr>
          <a:xfrm rot="1276743">
            <a:off x="8334375" y="2209801"/>
            <a:ext cx="2173288" cy="841375"/>
          </a:xfrm>
          <a:prstGeom prst="wedgeRoundRectCallout">
            <a:avLst>
              <a:gd name="adj1" fmla="val -13518"/>
              <a:gd name="adj2" fmla="val 68168"/>
              <a:gd name="adj3" fmla="val 16667"/>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hangingPunct="1">
              <a:lnSpc>
                <a:spcPct val="90000"/>
              </a:lnSpc>
              <a:buClr>
                <a:srgbClr val="EC008C"/>
              </a:buClr>
              <a:defRPr/>
            </a:pPr>
            <a:r>
              <a:rPr lang="en-IE" sz="2000" b="1" dirty="0">
                <a:solidFill>
                  <a:schemeClr val="bg1"/>
                </a:solidFill>
                <a:latin typeface="Calibri"/>
                <a:ea typeface="ＭＳ Ｐゴシック"/>
                <a:cs typeface="Calibri"/>
              </a:rPr>
              <a:t>Writing it down makes it real</a:t>
            </a:r>
          </a:p>
        </p:txBody>
      </p:sp>
      <p:sp>
        <p:nvSpPr>
          <p:cNvPr id="23" name="Rounded Rectangular Callout 22"/>
          <p:cNvSpPr/>
          <p:nvPr/>
        </p:nvSpPr>
        <p:spPr>
          <a:xfrm rot="859719">
            <a:off x="1911350" y="4292601"/>
            <a:ext cx="2432050" cy="822325"/>
          </a:xfrm>
          <a:prstGeom prst="wedgeRoundRectCallout">
            <a:avLst>
              <a:gd name="adj1" fmla="val -13285"/>
              <a:gd name="adj2" fmla="val 69904"/>
              <a:gd name="adj3" fmla="val 16667"/>
            </a:avLst>
          </a:prstGeom>
          <a:solidFill>
            <a:srgbClr val="9977C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hangingPunct="1">
              <a:lnSpc>
                <a:spcPct val="90000"/>
              </a:lnSpc>
              <a:buClr>
                <a:srgbClr val="EC008C"/>
              </a:buClr>
              <a:defRPr/>
            </a:pPr>
            <a:r>
              <a:rPr lang="en-IE" sz="2000" b="1" dirty="0">
                <a:solidFill>
                  <a:schemeClr val="bg1"/>
                </a:solidFill>
                <a:latin typeface="Calibri"/>
                <a:ea typeface="ＭＳ Ｐゴシック"/>
                <a:cs typeface="Calibri"/>
              </a:rPr>
              <a:t>Identify potential savings</a:t>
            </a:r>
          </a:p>
        </p:txBody>
      </p:sp>
      <p:pic>
        <p:nvPicPr>
          <p:cNvPr id="12298" name="Picture 23"/>
          <p:cNvPicPr>
            <a:picLocks noChangeAspect="1"/>
          </p:cNvPicPr>
          <p:nvPr/>
        </p:nvPicPr>
        <p:blipFill>
          <a:blip r:embed="rId4" cstate="print">
            <a:extLst>
              <a:ext uri="{28A0092B-C50C-407E-A947-70E740481C1C}">
                <a14:useLocalDpi xmlns:a14="http://schemas.microsoft.com/office/drawing/2010/main" val="0"/>
              </a:ext>
            </a:extLst>
          </a:blip>
          <a:srcRect t="86049"/>
          <a:stretch>
            <a:fillRect/>
          </a:stretch>
        </p:blipFill>
        <p:spPr bwMode="auto">
          <a:xfrm>
            <a:off x="1524000" y="5900738"/>
            <a:ext cx="91440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299" name="Straight Connector 24"/>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1230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589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ChangeArrowheads="1"/>
          </p:cNvSpPr>
          <p:nvPr/>
        </p:nvSpPr>
        <p:spPr bwMode="auto">
          <a:xfrm>
            <a:off x="2209800" y="1641476"/>
            <a:ext cx="77724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IE" altLang="en-US">
              <a:latin typeface="Calibri" panose="020F0502020204030204" pitchFamily="34" charset="0"/>
            </a:endParaRPr>
          </a:p>
          <a:p>
            <a:pPr eaLnBrk="1" hangingPunct="1"/>
            <a:endParaRPr lang="en-GB" altLang="en-US">
              <a:latin typeface="Calibri" panose="020F0502020204030204" pitchFamily="34" charset="0"/>
            </a:endParaRPr>
          </a:p>
        </p:txBody>
      </p:sp>
      <p:sp>
        <p:nvSpPr>
          <p:cNvPr id="14339" name="Title 2"/>
          <p:cNvSpPr txBox="1">
            <a:spLocks/>
          </p:cNvSpPr>
          <p:nvPr/>
        </p:nvSpPr>
        <p:spPr bwMode="auto">
          <a:xfrm>
            <a:off x="2208213"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E10000"/>
                </a:solidFill>
                <a:latin typeface="Calibri" panose="020F0502020204030204" pitchFamily="34" charset="0"/>
              </a:rPr>
              <a:t>Sorting out your money – 5-steps to success!</a:t>
            </a:r>
          </a:p>
        </p:txBody>
      </p:sp>
      <p:sp>
        <p:nvSpPr>
          <p:cNvPr id="14340" name="Rectangle 10"/>
          <p:cNvSpPr>
            <a:spLocks noChangeArrowheads="1"/>
          </p:cNvSpPr>
          <p:nvPr/>
        </p:nvSpPr>
        <p:spPr bwMode="auto">
          <a:xfrm>
            <a:off x="2208213" y="1916113"/>
            <a:ext cx="4462462" cy="372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buFontTx/>
              <a:buNone/>
            </a:pPr>
            <a:r>
              <a:rPr lang="en-US" altLang="en-US" sz="2800" b="1">
                <a:solidFill>
                  <a:srgbClr val="E10000"/>
                </a:solidFill>
                <a:latin typeface="Calibri" panose="020F0502020204030204" pitchFamily="34" charset="0"/>
              </a:rPr>
              <a:t>Step 1</a:t>
            </a:r>
          </a:p>
          <a:p>
            <a:pPr eaLnBrk="1" hangingPunct="1">
              <a:buFontTx/>
              <a:buNone/>
            </a:pPr>
            <a:r>
              <a:rPr lang="en-US" altLang="en-US" sz="2800" b="1">
                <a:solidFill>
                  <a:srgbClr val="000000"/>
                </a:solidFill>
                <a:latin typeface="Calibri" panose="020F0502020204030204" pitchFamily="34" charset="0"/>
              </a:rPr>
              <a:t>Spending diary</a:t>
            </a:r>
          </a:p>
          <a:p>
            <a:pPr eaLnBrk="1" hangingPunct="1">
              <a:buFontTx/>
              <a:buNone/>
            </a:pPr>
            <a:endParaRPr lang="en-US" altLang="en-US" sz="900" b="1">
              <a:solidFill>
                <a:srgbClr val="000000"/>
              </a:solidFill>
              <a:latin typeface="Calibri" panose="020F0502020204030204" pitchFamily="34" charset="0"/>
            </a:endParaRPr>
          </a:p>
          <a:p>
            <a:pPr eaLnBrk="1" hangingPunct="1">
              <a:buFontTx/>
              <a:buNone/>
            </a:pPr>
            <a:r>
              <a:rPr lang="en-US" altLang="en-US" sz="2800" b="1">
                <a:solidFill>
                  <a:srgbClr val="E10000"/>
                </a:solidFill>
                <a:latin typeface="Calibri" panose="020F0502020204030204" pitchFamily="34" charset="0"/>
              </a:rPr>
              <a:t>Step 2</a:t>
            </a:r>
          </a:p>
          <a:p>
            <a:pPr eaLnBrk="1" hangingPunct="1">
              <a:buFontTx/>
              <a:buNone/>
            </a:pPr>
            <a:r>
              <a:rPr lang="en-US" altLang="en-US" sz="2800" b="1">
                <a:solidFill>
                  <a:srgbClr val="000000"/>
                </a:solidFill>
                <a:latin typeface="Calibri" panose="020F0502020204030204" pitchFamily="34" charset="0"/>
              </a:rPr>
              <a:t>Income &amp; expense check</a:t>
            </a:r>
          </a:p>
          <a:p>
            <a:pPr eaLnBrk="1" hangingPunct="1">
              <a:buFontTx/>
              <a:buNone/>
            </a:pPr>
            <a:endParaRPr lang="en-US" altLang="en-US" sz="900" b="1">
              <a:solidFill>
                <a:srgbClr val="000000"/>
              </a:solidFill>
              <a:latin typeface="Calibri" panose="020F0502020204030204" pitchFamily="34" charset="0"/>
            </a:endParaRPr>
          </a:p>
          <a:p>
            <a:pPr eaLnBrk="1" hangingPunct="1">
              <a:buFontTx/>
              <a:buNone/>
            </a:pPr>
            <a:r>
              <a:rPr lang="en-US" altLang="en-US" sz="2800" b="1">
                <a:solidFill>
                  <a:srgbClr val="E10000"/>
                </a:solidFill>
                <a:latin typeface="Calibri" panose="020F0502020204030204" pitchFamily="34" charset="0"/>
              </a:rPr>
              <a:t>Step 3</a:t>
            </a:r>
          </a:p>
          <a:p>
            <a:pPr eaLnBrk="1" hangingPunct="1">
              <a:buFontTx/>
              <a:buNone/>
            </a:pPr>
            <a:r>
              <a:rPr lang="en-US" altLang="en-US" sz="2800" b="1">
                <a:latin typeface="Calibri" panose="020F0502020204030204" pitchFamily="34" charset="0"/>
              </a:rPr>
              <a:t>M</a:t>
            </a:r>
            <a:r>
              <a:rPr lang="en-US" altLang="en-US" sz="2800" b="1">
                <a:solidFill>
                  <a:srgbClr val="000000"/>
                </a:solidFill>
                <a:latin typeface="Calibri" panose="020F0502020204030204" pitchFamily="34" charset="0"/>
              </a:rPr>
              <a:t>oney goals</a:t>
            </a:r>
          </a:p>
          <a:p>
            <a:pPr>
              <a:spcAft>
                <a:spcPts val="1200"/>
              </a:spcAft>
              <a:buNone/>
            </a:pPr>
            <a:endParaRPr lang="en-US" altLang="en-US" sz="2800" b="1">
              <a:solidFill>
                <a:srgbClr val="000000"/>
              </a:solidFill>
              <a:latin typeface="Calibri" panose="020F0502020204030204" pitchFamily="34" charset="0"/>
            </a:endParaRPr>
          </a:p>
        </p:txBody>
      </p:sp>
      <p:pic>
        <p:nvPicPr>
          <p:cNvPr id="1434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56300" y="1916113"/>
            <a:ext cx="4343400"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2"/>
          <p:cNvPicPr>
            <a:picLocks noChangeAspect="1"/>
          </p:cNvPicPr>
          <p:nvPr/>
        </p:nvPicPr>
        <p:blipFill>
          <a:blip r:embed="rId4" cstate="print">
            <a:extLst>
              <a:ext uri="{28A0092B-C50C-407E-A947-70E740481C1C}">
                <a14:useLocalDpi xmlns:a14="http://schemas.microsoft.com/office/drawing/2010/main" val="0"/>
              </a:ext>
            </a:extLst>
          </a:blip>
          <a:srcRect t="84814"/>
          <a:stretch>
            <a:fillRect/>
          </a:stretch>
        </p:blipFill>
        <p:spPr bwMode="auto">
          <a:xfrm>
            <a:off x="1524000" y="5816600"/>
            <a:ext cx="914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343" name="Straight Connector 13"/>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1434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857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2209800" y="1641476"/>
            <a:ext cx="77724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IE" altLang="en-US">
              <a:latin typeface="Calibri" panose="020F0502020204030204" pitchFamily="34" charset="0"/>
            </a:endParaRPr>
          </a:p>
          <a:p>
            <a:pPr eaLnBrk="1" hangingPunct="1"/>
            <a:endParaRPr lang="en-GB" altLang="en-US">
              <a:latin typeface="Calibri" panose="020F0502020204030204" pitchFamily="34" charset="0"/>
            </a:endParaRPr>
          </a:p>
        </p:txBody>
      </p:sp>
      <p:sp>
        <p:nvSpPr>
          <p:cNvPr id="16387" name="Rectangle 10"/>
          <p:cNvSpPr>
            <a:spLocks noChangeArrowheads="1"/>
          </p:cNvSpPr>
          <p:nvPr/>
        </p:nvSpPr>
        <p:spPr bwMode="auto">
          <a:xfrm>
            <a:off x="2208213" y="2014538"/>
            <a:ext cx="40259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buFontTx/>
              <a:buNone/>
            </a:pPr>
            <a:r>
              <a:rPr lang="en-US" altLang="en-US" sz="2800" b="1">
                <a:solidFill>
                  <a:srgbClr val="E10000"/>
                </a:solidFill>
                <a:latin typeface="Calibri" panose="020F0502020204030204" pitchFamily="34" charset="0"/>
              </a:rPr>
              <a:t>Step 4</a:t>
            </a:r>
          </a:p>
          <a:p>
            <a:pPr eaLnBrk="1" hangingPunct="1">
              <a:buFontTx/>
              <a:buNone/>
            </a:pPr>
            <a:r>
              <a:rPr lang="en-US" altLang="en-US" sz="2800" b="1">
                <a:solidFill>
                  <a:srgbClr val="000000"/>
                </a:solidFill>
                <a:latin typeface="Calibri" panose="020F0502020204030204" pitchFamily="34" charset="0"/>
              </a:rPr>
              <a:t>Plan ahead &amp; make a budget</a:t>
            </a:r>
          </a:p>
          <a:p>
            <a:pPr eaLnBrk="1" hangingPunct="1">
              <a:buFontTx/>
              <a:buNone/>
            </a:pPr>
            <a:endParaRPr lang="en-US" altLang="en-US" sz="900" b="1">
              <a:solidFill>
                <a:srgbClr val="000000"/>
              </a:solidFill>
              <a:latin typeface="Calibri" panose="020F0502020204030204" pitchFamily="34" charset="0"/>
            </a:endParaRPr>
          </a:p>
          <a:p>
            <a:pPr eaLnBrk="1" hangingPunct="1">
              <a:buFontTx/>
              <a:buNone/>
            </a:pPr>
            <a:r>
              <a:rPr lang="en-US" altLang="en-US" sz="2800" b="1">
                <a:solidFill>
                  <a:srgbClr val="E10000"/>
                </a:solidFill>
                <a:latin typeface="Calibri" panose="020F0502020204030204" pitchFamily="34" charset="0"/>
              </a:rPr>
              <a:t>Step 5</a:t>
            </a:r>
          </a:p>
          <a:p>
            <a:pPr eaLnBrk="1" hangingPunct="1">
              <a:buFontTx/>
              <a:buNone/>
            </a:pPr>
            <a:r>
              <a:rPr lang="en-US" altLang="en-US" sz="2800" b="1">
                <a:solidFill>
                  <a:srgbClr val="000000"/>
                </a:solidFill>
                <a:latin typeface="Calibri" panose="020F0502020204030204" pitchFamily="34" charset="0"/>
              </a:rPr>
              <a:t>Keep your finances under review</a:t>
            </a:r>
          </a:p>
        </p:txBody>
      </p:sp>
      <p:pic>
        <p:nvPicPr>
          <p:cNvPr id="16388" name="Picture 10"/>
          <p:cNvPicPr>
            <a:picLocks noChangeAspect="1"/>
          </p:cNvPicPr>
          <p:nvPr/>
        </p:nvPicPr>
        <p:blipFill>
          <a:blip r:embed="rId3"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itle 2"/>
          <p:cNvSpPr txBox="1">
            <a:spLocks/>
          </p:cNvSpPr>
          <p:nvPr/>
        </p:nvSpPr>
        <p:spPr bwMode="auto">
          <a:xfrm>
            <a:off x="2208213"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E10000"/>
                </a:solidFill>
                <a:latin typeface="Calibri" panose="020F0502020204030204" pitchFamily="34" charset="0"/>
              </a:rPr>
              <a:t>Sorting out your money – 5-steps to success!</a:t>
            </a:r>
          </a:p>
        </p:txBody>
      </p:sp>
      <p:cxnSp>
        <p:nvCxnSpPr>
          <p:cNvPr id="16390" name="Straight Connector 12"/>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16391"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32626" y="2492376"/>
            <a:ext cx="213042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2253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2209800" y="1641476"/>
            <a:ext cx="77724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IE" altLang="en-US">
              <a:latin typeface="Calibri" panose="020F0502020204030204" pitchFamily="34" charset="0"/>
            </a:endParaRPr>
          </a:p>
          <a:p>
            <a:pPr eaLnBrk="1" hangingPunct="1"/>
            <a:endParaRPr lang="en-GB" altLang="en-US">
              <a:latin typeface="Calibri" panose="020F0502020204030204" pitchFamily="34" charset="0"/>
            </a:endParaRPr>
          </a:p>
        </p:txBody>
      </p:sp>
      <p:sp>
        <p:nvSpPr>
          <p:cNvPr id="18435" name="Rectangle 10"/>
          <p:cNvSpPr>
            <a:spLocks noChangeArrowheads="1"/>
          </p:cNvSpPr>
          <p:nvPr/>
        </p:nvSpPr>
        <p:spPr bwMode="auto">
          <a:xfrm>
            <a:off x="2286000" y="1628775"/>
            <a:ext cx="69786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Aft>
                <a:spcPts val="1200"/>
              </a:spcAft>
              <a:buNone/>
            </a:pPr>
            <a:r>
              <a:rPr lang="en-US" altLang="en-US" sz="2800" b="1">
                <a:solidFill>
                  <a:srgbClr val="D51801"/>
                </a:solidFill>
                <a:latin typeface="Calibri" panose="020F0502020204030204" pitchFamily="34" charset="0"/>
              </a:rPr>
              <a:t>All 5 Steps – Summary </a:t>
            </a:r>
          </a:p>
          <a:p>
            <a:pPr>
              <a:spcBef>
                <a:spcPct val="0"/>
              </a:spcBef>
              <a:spcAft>
                <a:spcPts val="600"/>
              </a:spcAft>
              <a:buClr>
                <a:srgbClr val="D51801"/>
              </a:buClr>
              <a:buFont typeface="Times New Roman" panose="02020603050405020304" pitchFamily="18" charset="0"/>
              <a:buAutoNum type="arabicPeriod"/>
            </a:pPr>
            <a:r>
              <a:rPr lang="en-US" altLang="en-US" sz="2400" b="1">
                <a:latin typeface="Calibri" panose="020F0502020204030204" pitchFamily="34" charset="0"/>
              </a:rPr>
              <a:t>Record Your Spending</a:t>
            </a:r>
          </a:p>
          <a:p>
            <a:pPr>
              <a:spcBef>
                <a:spcPct val="0"/>
              </a:spcBef>
              <a:spcAft>
                <a:spcPts val="600"/>
              </a:spcAft>
              <a:buClr>
                <a:srgbClr val="D51801"/>
              </a:buClr>
              <a:buFont typeface="Times New Roman" panose="02020603050405020304" pitchFamily="18" charset="0"/>
              <a:buAutoNum type="arabicPeriod"/>
            </a:pPr>
            <a:r>
              <a:rPr lang="en-US" altLang="en-US" sz="2400" b="1">
                <a:latin typeface="Calibri" panose="020F0502020204030204" pitchFamily="34" charset="0"/>
              </a:rPr>
              <a:t>Check Your Income</a:t>
            </a:r>
          </a:p>
          <a:p>
            <a:pPr>
              <a:spcBef>
                <a:spcPct val="0"/>
              </a:spcBef>
              <a:spcAft>
                <a:spcPts val="600"/>
              </a:spcAft>
              <a:buClr>
                <a:srgbClr val="D51801"/>
              </a:buClr>
              <a:buFont typeface="Times New Roman" panose="02020603050405020304" pitchFamily="18" charset="0"/>
              <a:buAutoNum type="arabicPeriod"/>
            </a:pPr>
            <a:r>
              <a:rPr lang="en-US" altLang="en-US" sz="2400" b="1">
                <a:latin typeface="Calibri" panose="020F0502020204030204" pitchFamily="34" charset="0"/>
              </a:rPr>
              <a:t>Decide Your Money Goals</a:t>
            </a:r>
          </a:p>
          <a:p>
            <a:pPr>
              <a:spcBef>
                <a:spcPct val="0"/>
              </a:spcBef>
              <a:spcAft>
                <a:spcPts val="600"/>
              </a:spcAft>
              <a:buClr>
                <a:srgbClr val="D51801"/>
              </a:buClr>
              <a:buFont typeface="Times New Roman" panose="02020603050405020304" pitchFamily="18" charset="0"/>
              <a:buAutoNum type="arabicPeriod"/>
            </a:pPr>
            <a:r>
              <a:rPr lang="en-US" altLang="en-US" sz="2400" b="1">
                <a:latin typeface="Calibri" panose="020F0502020204030204" pitchFamily="34" charset="0"/>
              </a:rPr>
              <a:t>Make  Your Budget</a:t>
            </a:r>
          </a:p>
          <a:p>
            <a:pPr>
              <a:spcBef>
                <a:spcPct val="0"/>
              </a:spcBef>
              <a:spcAft>
                <a:spcPts val="600"/>
              </a:spcAft>
              <a:buClr>
                <a:srgbClr val="D51801"/>
              </a:buClr>
              <a:buFont typeface="Times New Roman" panose="02020603050405020304" pitchFamily="18" charset="0"/>
              <a:buAutoNum type="arabicPeriod"/>
            </a:pPr>
            <a:r>
              <a:rPr lang="en-US" altLang="en-US" sz="2400" b="1">
                <a:latin typeface="Calibri" panose="020F0502020204030204" pitchFamily="34" charset="0"/>
              </a:rPr>
              <a:t>Keep it under Review</a:t>
            </a:r>
          </a:p>
          <a:p>
            <a:pPr>
              <a:spcAft>
                <a:spcPts val="1200"/>
              </a:spcAft>
              <a:buNone/>
            </a:pPr>
            <a:r>
              <a:rPr lang="en-US" altLang="en-US" sz="2400" b="1">
                <a:solidFill>
                  <a:srgbClr val="000000"/>
                </a:solidFill>
                <a:latin typeface="Calibri" panose="020F0502020204030204" pitchFamily="34" charset="0"/>
              </a:rPr>
              <a:t>Now you’re in charge….</a:t>
            </a:r>
          </a:p>
        </p:txBody>
      </p:sp>
      <p:sp>
        <p:nvSpPr>
          <p:cNvPr id="18436" name="Title 2"/>
          <p:cNvSpPr txBox="1">
            <a:spLocks/>
          </p:cNvSpPr>
          <p:nvPr/>
        </p:nvSpPr>
        <p:spPr bwMode="auto">
          <a:xfrm>
            <a:off x="2208213"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E10000"/>
                </a:solidFill>
                <a:latin typeface="Calibri" panose="020F0502020204030204" pitchFamily="34" charset="0"/>
              </a:rPr>
              <a:t>Sorting out your money – 5-steps to success!</a:t>
            </a:r>
          </a:p>
        </p:txBody>
      </p:sp>
      <p:cxnSp>
        <p:nvCxnSpPr>
          <p:cNvPr id="18437" name="Straight Connector 9"/>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pic>
        <p:nvPicPr>
          <p:cNvPr id="18438" name="Picture 10"/>
          <p:cNvPicPr>
            <a:picLocks noChangeAspect="1"/>
          </p:cNvPicPr>
          <p:nvPr/>
        </p:nvPicPr>
        <p:blipFill>
          <a:blip r:embed="rId3"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71664" y="5534025"/>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4362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3"/>
          <p:cNvSpPr/>
          <p:nvPr/>
        </p:nvSpPr>
        <p:spPr>
          <a:xfrm>
            <a:off x="2254250" y="1854200"/>
            <a:ext cx="2762250" cy="2216150"/>
          </a:xfrm>
          <a:prstGeom prst="wedgeRoundRectCallout">
            <a:avLst>
              <a:gd name="adj1" fmla="val 38704"/>
              <a:gd name="adj2" fmla="val 57419"/>
              <a:gd name="adj3" fmla="val 16667"/>
            </a:avLst>
          </a:prstGeom>
          <a:solidFill>
            <a:srgbClr val="B9CF5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just" eaLnBrk="1" hangingPunct="1">
              <a:lnSpc>
                <a:spcPct val="90000"/>
              </a:lnSpc>
              <a:buClr>
                <a:srgbClr val="EC008C"/>
              </a:buClr>
              <a:defRPr/>
            </a:pPr>
            <a:r>
              <a:rPr lang="en-IE" sz="2000" b="1" dirty="0">
                <a:solidFill>
                  <a:schemeClr val="bg1"/>
                </a:solidFill>
                <a:latin typeface="Calibri"/>
                <a:ea typeface="ＭＳ Ｐゴシック"/>
                <a:cs typeface="Calibri"/>
              </a:rPr>
              <a:t> Shop around for:</a:t>
            </a:r>
          </a:p>
          <a:p>
            <a:pPr marL="342900" indent="-342900" algn="just">
              <a:lnSpc>
                <a:spcPct val="90000"/>
              </a:lnSpc>
              <a:buClr>
                <a:schemeClr val="bg1"/>
              </a:buClr>
              <a:buFont typeface="Arial" pitchFamily="34" charset="0"/>
              <a:buChar char="•"/>
              <a:defRPr/>
            </a:pPr>
            <a:r>
              <a:rPr lang="en-IE" sz="2000" b="1" dirty="0">
                <a:solidFill>
                  <a:schemeClr val="bg1"/>
                </a:solidFill>
                <a:latin typeface="Calibri"/>
                <a:ea typeface="ＭＳ Ｐゴシック"/>
                <a:cs typeface="Calibri"/>
              </a:rPr>
              <a:t>Insurance</a:t>
            </a:r>
          </a:p>
          <a:p>
            <a:pPr marL="342900" indent="-342900" algn="just">
              <a:lnSpc>
                <a:spcPct val="90000"/>
              </a:lnSpc>
              <a:buClr>
                <a:schemeClr val="bg1"/>
              </a:buClr>
              <a:buFont typeface="Arial" pitchFamily="34" charset="0"/>
              <a:buChar char="•"/>
              <a:defRPr/>
            </a:pPr>
            <a:r>
              <a:rPr lang="en-IE" sz="2000" b="1" dirty="0">
                <a:solidFill>
                  <a:schemeClr val="bg1"/>
                </a:solidFill>
                <a:latin typeface="Calibri"/>
                <a:ea typeface="ＭＳ Ｐゴシック"/>
                <a:cs typeface="Calibri"/>
              </a:rPr>
              <a:t>Credit cards</a:t>
            </a:r>
          </a:p>
          <a:p>
            <a:pPr marL="342900" indent="-342900" algn="just">
              <a:lnSpc>
                <a:spcPct val="90000"/>
              </a:lnSpc>
              <a:buClr>
                <a:schemeClr val="bg1"/>
              </a:buClr>
              <a:buFont typeface="Arial" pitchFamily="34" charset="0"/>
              <a:buChar char="•"/>
              <a:defRPr/>
            </a:pPr>
            <a:r>
              <a:rPr lang="en-IE" sz="2000" b="1" dirty="0">
                <a:solidFill>
                  <a:schemeClr val="bg1"/>
                </a:solidFill>
                <a:latin typeface="Calibri"/>
                <a:ea typeface="ＭＳ Ｐゴシック"/>
                <a:cs typeface="Calibri"/>
              </a:rPr>
              <a:t>Bank accounts</a:t>
            </a:r>
          </a:p>
          <a:p>
            <a:pPr marL="342900" indent="-342900" algn="just">
              <a:lnSpc>
                <a:spcPct val="90000"/>
              </a:lnSpc>
              <a:buClr>
                <a:schemeClr val="bg1"/>
              </a:buClr>
              <a:buFont typeface="Arial" pitchFamily="34" charset="0"/>
              <a:buChar char="•"/>
              <a:defRPr/>
            </a:pPr>
            <a:r>
              <a:rPr lang="en-IE" sz="2000" b="1" dirty="0">
                <a:solidFill>
                  <a:schemeClr val="bg1"/>
                </a:solidFill>
                <a:latin typeface="Calibri"/>
                <a:ea typeface="ＭＳ Ｐゴシック"/>
                <a:cs typeface="Calibri"/>
              </a:rPr>
              <a:t>Utilities</a:t>
            </a:r>
          </a:p>
          <a:p>
            <a:pPr marL="342900" indent="-342900" algn="just">
              <a:lnSpc>
                <a:spcPct val="90000"/>
              </a:lnSpc>
              <a:buClr>
                <a:schemeClr val="bg1"/>
              </a:buClr>
              <a:buFont typeface="Arial" pitchFamily="34" charset="0"/>
              <a:buChar char="•"/>
              <a:defRPr/>
            </a:pPr>
            <a:r>
              <a:rPr lang="en-IE" sz="2000" b="1" dirty="0">
                <a:solidFill>
                  <a:schemeClr val="bg1"/>
                </a:solidFill>
                <a:latin typeface="Calibri"/>
                <a:ea typeface="ＭＳ Ｐゴシック"/>
                <a:cs typeface="Calibri"/>
              </a:rPr>
              <a:t>Groceries</a:t>
            </a:r>
          </a:p>
          <a:p>
            <a:pPr marL="342900" indent="-342900" algn="just">
              <a:lnSpc>
                <a:spcPct val="90000"/>
              </a:lnSpc>
              <a:buClr>
                <a:schemeClr val="bg1"/>
              </a:buClr>
              <a:buFont typeface="Arial" pitchFamily="34" charset="0"/>
              <a:buChar char="•"/>
              <a:defRPr/>
            </a:pPr>
            <a:r>
              <a:rPr lang="en-IE" sz="2000" b="1" dirty="0">
                <a:solidFill>
                  <a:schemeClr val="bg1"/>
                </a:solidFill>
                <a:latin typeface="Calibri"/>
                <a:ea typeface="ＭＳ Ｐゴシック"/>
                <a:cs typeface="Calibri"/>
              </a:rPr>
              <a:t>Petrol</a:t>
            </a:r>
          </a:p>
        </p:txBody>
      </p:sp>
      <p:sp>
        <p:nvSpPr>
          <p:cNvPr id="16" name="Rounded Rectangular Callout 15"/>
          <p:cNvSpPr/>
          <p:nvPr/>
        </p:nvSpPr>
        <p:spPr>
          <a:xfrm>
            <a:off x="2693989" y="4540251"/>
            <a:ext cx="1893887" cy="1071563"/>
          </a:xfrm>
          <a:prstGeom prst="wedgeRoundRectCallout">
            <a:avLst>
              <a:gd name="adj1" fmla="val 44532"/>
              <a:gd name="adj2" fmla="val 64736"/>
              <a:gd name="adj3" fmla="val 16667"/>
            </a:avLst>
          </a:prstGeom>
          <a:solidFill>
            <a:srgbClr val="232A5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hangingPunct="1">
              <a:lnSpc>
                <a:spcPct val="90000"/>
              </a:lnSpc>
              <a:buClr>
                <a:srgbClr val="EC008C"/>
              </a:buClr>
              <a:defRPr/>
            </a:pPr>
            <a:r>
              <a:rPr lang="en-IE" sz="2000" b="1" dirty="0">
                <a:solidFill>
                  <a:schemeClr val="bg1"/>
                </a:solidFill>
                <a:latin typeface="Calibri"/>
                <a:ea typeface="ＭＳ Ｐゴシック"/>
                <a:cs typeface="Calibri"/>
              </a:rPr>
              <a:t>Tax reliefs/ refunds/ entitlements</a:t>
            </a:r>
          </a:p>
        </p:txBody>
      </p:sp>
      <p:sp>
        <p:nvSpPr>
          <p:cNvPr id="17" name="Rounded Rectangular Callout 16"/>
          <p:cNvSpPr/>
          <p:nvPr/>
        </p:nvSpPr>
        <p:spPr>
          <a:xfrm>
            <a:off x="5232401" y="2997200"/>
            <a:ext cx="1958975" cy="750888"/>
          </a:xfrm>
          <a:prstGeom prst="wedgeRoundRectCallout">
            <a:avLst>
              <a:gd name="adj1" fmla="val 42576"/>
              <a:gd name="adj2" fmla="val 66078"/>
              <a:gd name="adj3" fmla="val 16667"/>
            </a:avLst>
          </a:prstGeom>
          <a:solidFill>
            <a:srgbClr val="232A5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hangingPunct="1">
              <a:lnSpc>
                <a:spcPct val="90000"/>
              </a:lnSpc>
              <a:buClr>
                <a:srgbClr val="EC008C"/>
              </a:buClr>
              <a:defRPr/>
            </a:pPr>
            <a:r>
              <a:rPr lang="en-IE" sz="2000" b="1" dirty="0">
                <a:solidFill>
                  <a:schemeClr val="bg1"/>
                </a:solidFill>
                <a:latin typeface="Calibri"/>
                <a:ea typeface="ＭＳ Ｐゴシック"/>
                <a:cs typeface="Calibri"/>
              </a:rPr>
              <a:t>Unused Subscriptions</a:t>
            </a:r>
          </a:p>
        </p:txBody>
      </p:sp>
      <p:sp>
        <p:nvSpPr>
          <p:cNvPr id="19" name="Rounded Rectangular Callout 18"/>
          <p:cNvSpPr/>
          <p:nvPr/>
        </p:nvSpPr>
        <p:spPr>
          <a:xfrm>
            <a:off x="5303838" y="4005263"/>
            <a:ext cx="3128962" cy="1727200"/>
          </a:xfrm>
          <a:prstGeom prst="wedgeRoundRectCallout">
            <a:avLst>
              <a:gd name="adj1" fmla="val 38585"/>
              <a:gd name="adj2" fmla="val 55474"/>
              <a:gd name="adj3" fmla="val 16667"/>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just" eaLnBrk="1" hangingPunct="1">
              <a:lnSpc>
                <a:spcPct val="90000"/>
              </a:lnSpc>
              <a:buClr>
                <a:srgbClr val="EC008C"/>
              </a:buClr>
              <a:defRPr/>
            </a:pPr>
            <a:r>
              <a:rPr lang="en-IE" sz="2000" b="1" dirty="0">
                <a:solidFill>
                  <a:schemeClr val="bg1"/>
                </a:solidFill>
                <a:latin typeface="Calibri"/>
                <a:ea typeface="ＭＳ Ｐゴシック"/>
                <a:cs typeface="Calibri"/>
              </a:rPr>
              <a:t>Helpful online tools:</a:t>
            </a:r>
          </a:p>
          <a:p>
            <a:pPr marL="342900" indent="-342900">
              <a:lnSpc>
                <a:spcPct val="90000"/>
              </a:lnSpc>
              <a:buClr>
                <a:schemeClr val="bg1"/>
              </a:buClr>
              <a:buFont typeface="Arial" pitchFamily="34" charset="0"/>
              <a:buChar char="•"/>
              <a:defRPr/>
            </a:pPr>
            <a:r>
              <a:rPr lang="en-IE" sz="2000" b="1" dirty="0">
                <a:solidFill>
                  <a:schemeClr val="bg1"/>
                </a:solidFill>
                <a:latin typeface="Calibri"/>
                <a:ea typeface="ＭＳ Ｐゴシック"/>
                <a:cs typeface="Calibri"/>
              </a:rPr>
              <a:t>Financial Product Comparisons</a:t>
            </a:r>
          </a:p>
          <a:p>
            <a:pPr marL="342900" indent="-342900" algn="just">
              <a:lnSpc>
                <a:spcPct val="90000"/>
              </a:lnSpc>
              <a:buClr>
                <a:schemeClr val="bg1"/>
              </a:buClr>
              <a:buFont typeface="Arial" pitchFamily="34" charset="0"/>
              <a:buChar char="•"/>
              <a:defRPr/>
            </a:pPr>
            <a:r>
              <a:rPr lang="en-IE" sz="2000" b="1" dirty="0">
                <a:solidFill>
                  <a:srgbClr val="FFFFFF"/>
                </a:solidFill>
                <a:latin typeface="Calibri"/>
                <a:ea typeface="ＭＳ Ｐゴシック"/>
                <a:cs typeface="Calibri"/>
                <a:hlinkClick r:id="rId3"/>
              </a:rPr>
              <a:t>www.ccpc.ie</a:t>
            </a:r>
            <a:endParaRPr lang="en-IE" sz="2000" b="1" dirty="0">
              <a:solidFill>
                <a:srgbClr val="FFFFFF"/>
              </a:solidFill>
              <a:latin typeface="Calibri"/>
              <a:ea typeface="ＭＳ Ｐゴシック"/>
              <a:cs typeface="Calibri"/>
            </a:endParaRPr>
          </a:p>
        </p:txBody>
      </p:sp>
      <p:sp>
        <p:nvSpPr>
          <p:cNvPr id="20" name="Rounded Rectangular Callout 19"/>
          <p:cNvSpPr/>
          <p:nvPr/>
        </p:nvSpPr>
        <p:spPr>
          <a:xfrm>
            <a:off x="6562725" y="1989138"/>
            <a:ext cx="1893888" cy="812800"/>
          </a:xfrm>
          <a:prstGeom prst="wedgeRoundRectCallout">
            <a:avLst>
              <a:gd name="adj1" fmla="val 44530"/>
              <a:gd name="adj2" fmla="val 64243"/>
              <a:gd name="adj3" fmla="val 16667"/>
            </a:avLst>
          </a:prstGeom>
          <a:solidFill>
            <a:srgbClr val="9977C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hangingPunct="1">
              <a:lnSpc>
                <a:spcPct val="90000"/>
              </a:lnSpc>
              <a:buClr>
                <a:srgbClr val="EC008C"/>
              </a:buClr>
              <a:defRPr/>
            </a:pPr>
            <a:r>
              <a:rPr lang="en-IE" sz="2000" b="1" dirty="0">
                <a:solidFill>
                  <a:schemeClr val="bg1"/>
                </a:solidFill>
                <a:latin typeface="Calibri"/>
                <a:ea typeface="ＭＳ Ｐゴシック"/>
                <a:cs typeface="Calibri"/>
              </a:rPr>
              <a:t>Ask for discounts</a:t>
            </a:r>
          </a:p>
        </p:txBody>
      </p:sp>
      <p:pic>
        <p:nvPicPr>
          <p:cNvPr id="2048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32850" y="2205038"/>
            <a:ext cx="1284288" cy="33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488" name="Straight Connector 21"/>
          <p:cNvCxnSpPr>
            <a:cxnSpLocks noChangeShapeType="1"/>
          </p:cNvCxnSpPr>
          <p:nvPr/>
        </p:nvCxnSpPr>
        <p:spPr bwMode="auto">
          <a:xfrm>
            <a:off x="2286000" y="1158875"/>
            <a:ext cx="7696200" cy="1588"/>
          </a:xfrm>
          <a:prstGeom prst="line">
            <a:avLst/>
          </a:prstGeom>
          <a:noFill/>
          <a:ln w="9525">
            <a:solidFill>
              <a:srgbClr val="232A51"/>
            </a:solidFill>
            <a:prstDash val="sysDot"/>
            <a:round/>
            <a:headEnd/>
            <a:tailEnd/>
          </a:ln>
          <a:extLst>
            <a:ext uri="{909E8E84-426E-40DD-AFC4-6F175D3DCCD1}">
              <a14:hiddenFill xmlns:a14="http://schemas.microsoft.com/office/drawing/2010/main">
                <a:noFill/>
              </a14:hiddenFill>
            </a:ext>
          </a:extLst>
        </p:spPr>
      </p:cxnSp>
      <p:sp>
        <p:nvSpPr>
          <p:cNvPr id="20489" name="Title 2"/>
          <p:cNvSpPr txBox="1">
            <a:spLocks/>
          </p:cNvSpPr>
          <p:nvPr/>
        </p:nvSpPr>
        <p:spPr bwMode="auto">
          <a:xfrm>
            <a:off x="2208213" y="549275"/>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IE" altLang="en-US" sz="2800">
                <a:solidFill>
                  <a:srgbClr val="E10000"/>
                </a:solidFill>
                <a:latin typeface="Calibri" panose="020F0502020204030204" pitchFamily="34" charset="0"/>
              </a:rPr>
              <a:t>Sorting out your money – </a:t>
            </a:r>
            <a:r>
              <a:rPr lang="en-IE" altLang="en-US" sz="2800" b="1">
                <a:solidFill>
                  <a:srgbClr val="E10000"/>
                </a:solidFill>
                <a:latin typeface="Calibri" panose="020F0502020204030204" pitchFamily="34" charset="0"/>
              </a:rPr>
              <a:t>Money Saving Tips</a:t>
            </a:r>
          </a:p>
        </p:txBody>
      </p:sp>
      <p:pic>
        <p:nvPicPr>
          <p:cNvPr id="20490" name="Picture 23"/>
          <p:cNvPicPr>
            <a:picLocks noChangeAspect="1"/>
          </p:cNvPicPr>
          <p:nvPr/>
        </p:nvPicPr>
        <p:blipFill>
          <a:blip r:embed="rId5" cstate="print">
            <a:extLst>
              <a:ext uri="{28A0092B-C50C-407E-A947-70E740481C1C}">
                <a14:useLocalDpi xmlns:a14="http://schemas.microsoft.com/office/drawing/2010/main" val="0"/>
              </a:ext>
            </a:extLst>
          </a:blip>
          <a:srcRect t="83951"/>
          <a:stretch>
            <a:fillRect/>
          </a:stretch>
        </p:blipFill>
        <p:spPr bwMode="auto">
          <a:xfrm>
            <a:off x="1524000" y="5757864"/>
            <a:ext cx="914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20876" y="5767388"/>
            <a:ext cx="30956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2211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6858</Words>
  <Application>Microsoft Office PowerPoint</Application>
  <PresentationFormat>Widescreen</PresentationFormat>
  <Paragraphs>598</Paragraphs>
  <Slides>34</Slides>
  <Notes>34</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ＭＳ Ｐゴシック</vt:lpstr>
      <vt:lpstr>Arial</vt:lpstr>
      <vt:lpstr>Arial Bold</vt:lpstr>
      <vt:lpstr>Calibri</vt:lpstr>
      <vt:lpstr>Calibri Light</vt:lpstr>
      <vt:lpstr>Symbol</vt:lpstr>
      <vt:lpstr>Times New Roman</vt:lpstr>
      <vt:lpstr>Wingdings</vt:lpstr>
      <vt:lpstr>ヒラギノ角ゴ Pro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Colin Casey</dc:creator>
  <cp:lastModifiedBy>Colin Casey</cp:lastModifiedBy>
  <cp:revision>5</cp:revision>
  <dcterms:created xsi:type="dcterms:W3CDTF">2019-02-28T09:58:07Z</dcterms:created>
  <dcterms:modified xsi:type="dcterms:W3CDTF">2019-09-18T09:12:27Z</dcterms:modified>
</cp:coreProperties>
</file>