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92" r:id="rId1"/>
  </p:sldMasterIdLst>
  <p:notesMasterIdLst>
    <p:notesMasterId r:id="rId19"/>
  </p:notesMasterIdLst>
  <p:handoutMasterIdLst>
    <p:handoutMasterId r:id="rId20"/>
  </p:handoutMasterIdLst>
  <p:sldIdLst>
    <p:sldId id="690" r:id="rId2"/>
    <p:sldId id="860" r:id="rId3"/>
    <p:sldId id="804" r:id="rId4"/>
    <p:sldId id="861" r:id="rId5"/>
    <p:sldId id="858" r:id="rId6"/>
    <p:sldId id="874" r:id="rId7"/>
    <p:sldId id="865" r:id="rId8"/>
    <p:sldId id="866" r:id="rId9"/>
    <p:sldId id="867" r:id="rId10"/>
    <p:sldId id="862" r:id="rId11"/>
    <p:sldId id="868" r:id="rId12"/>
    <p:sldId id="869" r:id="rId13"/>
    <p:sldId id="870" r:id="rId14"/>
    <p:sldId id="871" r:id="rId15"/>
    <p:sldId id="803" r:id="rId16"/>
    <p:sldId id="872" r:id="rId17"/>
    <p:sldId id="873" r:id="rId18"/>
  </p:sldIdLst>
  <p:sldSz cx="9144000" cy="6858000" type="screen4x3"/>
  <p:notesSz cx="6669088" cy="97536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Geneva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Geneva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Geneva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Geneva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Geneva" charset="0"/>
        <a:cs typeface="+mn-cs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Arial" charset="0"/>
        <a:ea typeface="Geneva" charset="0"/>
        <a:cs typeface="+mn-cs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Arial" charset="0"/>
        <a:ea typeface="Geneva" charset="0"/>
        <a:cs typeface="+mn-cs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Arial" charset="0"/>
        <a:ea typeface="Geneva" charset="0"/>
        <a:cs typeface="+mn-cs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Arial" charset="0"/>
        <a:ea typeface="Geneva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3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99CC00"/>
    <a:srgbClr val="33CCFF"/>
    <a:srgbClr val="FFFF99"/>
    <a:srgbClr val="E69CFF"/>
    <a:srgbClr val="6EA92D"/>
    <a:srgbClr val="00CC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49" autoAdjust="0"/>
    <p:restoredTop sz="94076" autoAdjust="0"/>
  </p:normalViewPr>
  <p:slideViewPr>
    <p:cSldViewPr snapToGrid="0">
      <p:cViewPr varScale="1">
        <p:scale>
          <a:sx n="92" d="100"/>
          <a:sy n="92" d="100"/>
        </p:scale>
        <p:origin x="142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320" y="-96"/>
      </p:cViewPr>
      <p:guideLst>
        <p:guide orient="horz" pos="3073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775" tIns="44887" rIns="89775" bIns="44887" numCol="1" anchor="t" anchorCtr="0" compatLnSpc="1">
            <a:prstTxWarp prst="textNoShape">
              <a:avLst/>
            </a:prstTxWarp>
          </a:bodyPr>
          <a:lstStyle>
            <a:lvl1pPr algn="l" defTabSz="898525" eaLnBrk="0" hangingPunct="0">
              <a:defRPr sz="1200" b="0"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775" tIns="44887" rIns="89775" bIns="44887" numCol="1" anchor="t" anchorCtr="0" compatLnSpc="1">
            <a:prstTxWarp prst="textNoShape">
              <a:avLst/>
            </a:prstTxWarp>
          </a:bodyPr>
          <a:lstStyle>
            <a:lvl1pPr algn="r" defTabSz="898525" eaLnBrk="0" hangingPunct="0">
              <a:defRPr sz="1200" b="0"/>
            </a:lvl1pPr>
          </a:lstStyle>
          <a:p>
            <a:fld id="{8EA654E6-0388-BE47-B486-48BF45A5D6A9}" type="datetimeFigureOut">
              <a:rPr lang="en-GB"/>
              <a:pPr/>
              <a:t>09/11/2016</a:t>
            </a:fld>
            <a:endParaRPr lang="en-GB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3063"/>
            <a:ext cx="2890838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775" tIns="44887" rIns="89775" bIns="44887" numCol="1" anchor="b" anchorCtr="0" compatLnSpc="1">
            <a:prstTxWarp prst="textNoShape">
              <a:avLst/>
            </a:prstTxWarp>
          </a:bodyPr>
          <a:lstStyle>
            <a:lvl1pPr algn="l" defTabSz="898525" eaLnBrk="0" hangingPunct="0">
              <a:defRPr sz="1200" b="0"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263063"/>
            <a:ext cx="28908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775" tIns="44887" rIns="89775" bIns="44887" numCol="1" anchor="b" anchorCtr="0" compatLnSpc="1">
            <a:prstTxWarp prst="textNoShape">
              <a:avLst/>
            </a:prstTxWarp>
          </a:bodyPr>
          <a:lstStyle>
            <a:lvl1pPr algn="r" defTabSz="898525" eaLnBrk="0" hangingPunct="0">
              <a:defRPr sz="1200" b="0"/>
            </a:lvl1pPr>
          </a:lstStyle>
          <a:p>
            <a:fld id="{DDCB938A-A8A5-E547-A22D-289B30E23D4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100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90838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775" tIns="44887" rIns="89775" bIns="44887" numCol="1" anchor="t" anchorCtr="0" compatLnSpc="1">
            <a:prstTxWarp prst="textNoShape">
              <a:avLst/>
            </a:prstTxWarp>
          </a:bodyPr>
          <a:lstStyle>
            <a:lvl1pPr algn="l" defTabSz="898525">
              <a:defRPr sz="1200" b="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776663" y="0"/>
            <a:ext cx="28908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775" tIns="44887" rIns="89775" bIns="44887" numCol="1" anchor="t" anchorCtr="0" compatLnSpc="1">
            <a:prstTxWarp prst="textNoShape">
              <a:avLst/>
            </a:prstTxWarp>
          </a:bodyPr>
          <a:lstStyle>
            <a:lvl1pPr algn="r" defTabSz="898525">
              <a:defRPr sz="1200" b="0">
                <a:latin typeface="Calibri" charset="0"/>
              </a:defRPr>
            </a:lvl1pPr>
          </a:lstStyle>
          <a:p>
            <a:fld id="{B5B9F6E2-0590-1F44-AAF0-2B9CBC0A934A}" type="datetimeFigureOut">
              <a:rPr lang="en-US"/>
              <a:pPr/>
              <a:t>11/9/2016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6800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66750" y="4632325"/>
            <a:ext cx="5335588" cy="438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775" tIns="44887" rIns="89775" bIns="448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263063"/>
            <a:ext cx="2890838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775" tIns="44887" rIns="89775" bIns="44887" numCol="1" anchor="b" anchorCtr="0" compatLnSpc="1">
            <a:prstTxWarp prst="textNoShape">
              <a:avLst/>
            </a:prstTxWarp>
          </a:bodyPr>
          <a:lstStyle>
            <a:lvl1pPr algn="l" defTabSz="898525">
              <a:defRPr sz="1200" b="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776663" y="9263063"/>
            <a:ext cx="28908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775" tIns="44887" rIns="89775" bIns="44887" numCol="1" anchor="b" anchorCtr="0" compatLnSpc="1">
            <a:prstTxWarp prst="textNoShape">
              <a:avLst/>
            </a:prstTxWarp>
          </a:bodyPr>
          <a:lstStyle>
            <a:lvl1pPr algn="r" defTabSz="898525">
              <a:defRPr sz="1200" b="0">
                <a:latin typeface="Calibri" charset="0"/>
              </a:defRPr>
            </a:lvl1pPr>
          </a:lstStyle>
          <a:p>
            <a:fld id="{838AD04F-DAAC-894F-8D47-DA4E6CE53E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59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9763" tIns="44882" rIns="89763" bIns="44882"/>
          <a:lstStyle/>
          <a:p>
            <a:pPr algn="ctr">
              <a:spcBef>
                <a:spcPct val="0"/>
              </a:spcBef>
            </a:pPr>
            <a:endParaRPr lang="en-GB" sz="18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9353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9785" tIns="44892" rIns="89785" bIns="44892"/>
          <a:lstStyle/>
          <a:p>
            <a:pPr>
              <a:spcBef>
                <a:spcPct val="0"/>
              </a:spcBef>
            </a:pPr>
            <a:endParaRPr lang="en-GB" sz="1800" b="1">
              <a:latin typeface="Arial" charset="0"/>
              <a:cs typeface="Arial" charset="0"/>
            </a:endParaRPr>
          </a:p>
        </p:txBody>
      </p:sp>
      <p:sp>
        <p:nvSpPr>
          <p:cNvPr id="29700" name="Slide Number Placeholder 3"/>
          <p:cNvSpPr txBox="1">
            <a:spLocks noGrp="1"/>
          </p:cNvSpPr>
          <p:nvPr/>
        </p:nvSpPr>
        <p:spPr bwMode="auto">
          <a:xfrm>
            <a:off x="3776663" y="9263063"/>
            <a:ext cx="28908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85" tIns="44892" rIns="89785" bIns="44892" anchor="b"/>
          <a:lstStyle>
            <a:lvl1pPr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/>
            <a:fld id="{9EC27837-F491-684C-B8B2-815F0F7366A0}" type="slidenum">
              <a:rPr lang="en-US" sz="1200" b="0">
                <a:latin typeface="Calibri" charset="0"/>
                <a:cs typeface="Arial" charset="0"/>
              </a:rPr>
              <a:pPr algn="r" eaLnBrk="1" hangingPunct="1"/>
              <a:t>11</a:t>
            </a:fld>
            <a:endParaRPr lang="en-US" sz="1200" b="0">
              <a:latin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3242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9785" tIns="44892" rIns="89785" bIns="44892"/>
          <a:lstStyle/>
          <a:p>
            <a:pPr>
              <a:spcBef>
                <a:spcPct val="0"/>
              </a:spcBef>
            </a:pPr>
            <a:endParaRPr lang="en-GB" sz="1800" b="1">
              <a:latin typeface="Arial" charset="0"/>
              <a:cs typeface="Arial" charset="0"/>
            </a:endParaRPr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776663" y="9263063"/>
            <a:ext cx="28908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85" tIns="44892" rIns="89785" bIns="44892" anchor="b"/>
          <a:lstStyle>
            <a:lvl1pPr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/>
            <a:fld id="{58CF9268-8DF6-EA42-A6EC-FA828F7F7909}" type="slidenum">
              <a:rPr lang="en-US" sz="1200" b="0">
                <a:latin typeface="Calibri" charset="0"/>
                <a:cs typeface="Arial" charset="0"/>
              </a:rPr>
              <a:pPr algn="r" eaLnBrk="1" hangingPunct="1"/>
              <a:t>12</a:t>
            </a:fld>
            <a:endParaRPr lang="en-US" sz="1200" b="0">
              <a:latin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9825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9785" tIns="44892" rIns="89785" bIns="44892"/>
          <a:lstStyle/>
          <a:p>
            <a:pPr>
              <a:spcBef>
                <a:spcPct val="0"/>
              </a:spcBef>
            </a:pPr>
            <a:endParaRPr lang="en-GB" sz="1800" b="1">
              <a:latin typeface="Arial" charset="0"/>
              <a:cs typeface="Arial" charset="0"/>
            </a:endParaRPr>
          </a:p>
        </p:txBody>
      </p:sp>
      <p:sp>
        <p:nvSpPr>
          <p:cNvPr id="31748" name="Slide Number Placeholder 3"/>
          <p:cNvSpPr txBox="1">
            <a:spLocks noGrp="1"/>
          </p:cNvSpPr>
          <p:nvPr/>
        </p:nvSpPr>
        <p:spPr bwMode="auto">
          <a:xfrm>
            <a:off x="3776663" y="9263063"/>
            <a:ext cx="28908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85" tIns="44892" rIns="89785" bIns="44892" anchor="b"/>
          <a:lstStyle>
            <a:lvl1pPr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/>
            <a:fld id="{970186CB-A8F2-9848-908A-9A487A18BDDB}" type="slidenum">
              <a:rPr lang="en-US" sz="1200" b="0">
                <a:latin typeface="Calibri" charset="0"/>
                <a:cs typeface="Arial" charset="0"/>
              </a:rPr>
              <a:pPr algn="r" eaLnBrk="1" hangingPunct="1"/>
              <a:t>13</a:t>
            </a:fld>
            <a:endParaRPr lang="en-US" sz="1200" b="0">
              <a:latin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9298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9785" tIns="44892" rIns="89785" bIns="44892"/>
          <a:lstStyle/>
          <a:p>
            <a:pPr>
              <a:spcBef>
                <a:spcPct val="0"/>
              </a:spcBef>
            </a:pPr>
            <a:endParaRPr lang="en-GB" sz="1800" b="1">
              <a:latin typeface="Arial" charset="0"/>
              <a:cs typeface="Arial" charset="0"/>
            </a:endParaRPr>
          </a:p>
        </p:txBody>
      </p:sp>
      <p:sp>
        <p:nvSpPr>
          <p:cNvPr id="32772" name="Slide Number Placeholder 3"/>
          <p:cNvSpPr txBox="1">
            <a:spLocks noGrp="1"/>
          </p:cNvSpPr>
          <p:nvPr/>
        </p:nvSpPr>
        <p:spPr bwMode="auto">
          <a:xfrm>
            <a:off x="3776663" y="9263063"/>
            <a:ext cx="28908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85" tIns="44892" rIns="89785" bIns="44892" anchor="b"/>
          <a:lstStyle>
            <a:lvl1pPr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/>
            <a:fld id="{6E36206E-B3A3-1846-B106-9BEAEE1E2D04}" type="slidenum">
              <a:rPr lang="en-US" sz="1200" b="0">
                <a:latin typeface="Calibri" charset="0"/>
                <a:cs typeface="Arial" charset="0"/>
              </a:rPr>
              <a:pPr algn="r" eaLnBrk="1" hangingPunct="1"/>
              <a:t>14</a:t>
            </a:fld>
            <a:endParaRPr lang="en-US" sz="1200" b="0">
              <a:latin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4254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3519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9785" tIns="44892" rIns="89785" bIns="44892"/>
          <a:lstStyle/>
          <a:p>
            <a:endParaRPr lang="en-GB">
              <a:latin typeface="Calibri" charset="0"/>
            </a:endParaRPr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776663" y="9263063"/>
            <a:ext cx="28908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85" tIns="44892" rIns="89785" bIns="44892" anchor="b"/>
          <a:lstStyle>
            <a:lvl1pPr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/>
            <a:fld id="{FE81ED15-A1D8-1A4A-9B66-CC51E73A8AC8}" type="slidenum">
              <a:rPr lang="en-US" sz="1200" b="0">
                <a:latin typeface="Calibri" charset="0"/>
                <a:cs typeface="Arial" charset="0"/>
              </a:rPr>
              <a:pPr algn="r" eaLnBrk="1" hangingPunct="1"/>
              <a:t>16</a:t>
            </a:fld>
            <a:endParaRPr lang="en-US" sz="1200" b="0">
              <a:latin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1951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9785" tIns="44892" rIns="89785" bIns="44892"/>
          <a:lstStyle/>
          <a:p>
            <a:endParaRPr lang="en-GB">
              <a:latin typeface="Calibri" charset="0"/>
            </a:endParaRPr>
          </a:p>
        </p:txBody>
      </p:sp>
      <p:sp>
        <p:nvSpPr>
          <p:cNvPr id="35844" name="Slide Number Placeholder 3"/>
          <p:cNvSpPr txBox="1">
            <a:spLocks noGrp="1"/>
          </p:cNvSpPr>
          <p:nvPr/>
        </p:nvSpPr>
        <p:spPr bwMode="auto">
          <a:xfrm>
            <a:off x="3776663" y="9263063"/>
            <a:ext cx="28908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85" tIns="44892" rIns="89785" bIns="44892" anchor="b"/>
          <a:lstStyle>
            <a:lvl1pPr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/>
            <a:fld id="{DC8476ED-5A4D-F542-8F92-934A6CD04959}" type="slidenum">
              <a:rPr lang="en-US" sz="1200" b="0">
                <a:latin typeface="Calibri" charset="0"/>
                <a:cs typeface="Arial" charset="0"/>
              </a:rPr>
              <a:pPr algn="r" eaLnBrk="1" hangingPunct="1"/>
              <a:t>17</a:t>
            </a:fld>
            <a:endParaRPr lang="en-US" sz="1200" b="0">
              <a:latin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13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9785" tIns="44892" rIns="89785" bIns="44892"/>
          <a:lstStyle/>
          <a:p>
            <a:pPr algn="ctr">
              <a:spcBef>
                <a:spcPct val="0"/>
              </a:spcBef>
            </a:pPr>
            <a:endParaRPr lang="en-GB" sz="180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747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algn="ctr">
              <a:spcBef>
                <a:spcPct val="0"/>
              </a:spcBef>
            </a:pPr>
            <a:endParaRPr lang="en-GB" sz="18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935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algn="ctr">
              <a:spcBef>
                <a:spcPct val="0"/>
              </a:spcBef>
            </a:pPr>
            <a:endParaRPr lang="en-GB" sz="18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157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9785" tIns="44892" rIns="89785" bIns="44892"/>
          <a:lstStyle/>
          <a:p>
            <a:pPr>
              <a:spcBef>
                <a:spcPct val="0"/>
              </a:spcBef>
            </a:pPr>
            <a:endParaRPr lang="en-GB" sz="1800" b="1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 txBox="1">
            <a:spLocks noGrp="1"/>
          </p:cNvSpPr>
          <p:nvPr/>
        </p:nvSpPr>
        <p:spPr bwMode="auto">
          <a:xfrm>
            <a:off x="3776663" y="9263063"/>
            <a:ext cx="28908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85" tIns="44892" rIns="89785" bIns="44892" anchor="b"/>
          <a:lstStyle>
            <a:lvl1pPr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/>
            <a:fld id="{7B798376-09FC-2B48-A448-D3597328178C}" type="slidenum">
              <a:rPr lang="en-US" sz="1200" b="0">
                <a:latin typeface="Calibri" charset="0"/>
                <a:cs typeface="Arial" charset="0"/>
              </a:rPr>
              <a:pPr algn="r" eaLnBrk="1" hangingPunct="1"/>
              <a:t>6</a:t>
            </a:fld>
            <a:endParaRPr lang="en-US" sz="1200" b="0">
              <a:latin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230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9785" tIns="44892" rIns="89785" bIns="44892"/>
          <a:lstStyle/>
          <a:p>
            <a:pPr algn="ctr">
              <a:spcBef>
                <a:spcPct val="0"/>
              </a:spcBef>
            </a:pPr>
            <a:endParaRPr lang="en-GB" sz="1800">
              <a:latin typeface="Arial" charset="0"/>
              <a:cs typeface="Arial" charset="0"/>
            </a:endParaRPr>
          </a:p>
        </p:txBody>
      </p:sp>
      <p:sp>
        <p:nvSpPr>
          <p:cNvPr id="25604" name="Slide Number Placeholder 3"/>
          <p:cNvSpPr txBox="1">
            <a:spLocks noGrp="1"/>
          </p:cNvSpPr>
          <p:nvPr/>
        </p:nvSpPr>
        <p:spPr bwMode="auto">
          <a:xfrm>
            <a:off x="3776663" y="9263063"/>
            <a:ext cx="28908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85" tIns="44892" rIns="89785" bIns="44892" anchor="b"/>
          <a:lstStyle>
            <a:lvl1pPr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/>
            <a:fld id="{B98ABACD-8921-8E43-B967-1BB40CB5D26E}" type="slidenum">
              <a:rPr lang="en-US" sz="1200" b="0">
                <a:latin typeface="Calibri" charset="0"/>
                <a:cs typeface="Arial" charset="0"/>
              </a:rPr>
              <a:pPr algn="r" eaLnBrk="1" hangingPunct="1"/>
              <a:t>7</a:t>
            </a:fld>
            <a:endParaRPr lang="en-US" sz="1200" b="0">
              <a:latin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619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9785" tIns="44892" rIns="89785" bIns="44892"/>
          <a:lstStyle/>
          <a:p>
            <a:pPr>
              <a:spcBef>
                <a:spcPct val="0"/>
              </a:spcBef>
            </a:pPr>
            <a:endParaRPr lang="en-GB" sz="1800" b="1">
              <a:latin typeface="Arial" charset="0"/>
              <a:cs typeface="Arial" charset="0"/>
            </a:endParaRPr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776663" y="9263063"/>
            <a:ext cx="28908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85" tIns="44892" rIns="89785" bIns="44892" anchor="b"/>
          <a:lstStyle>
            <a:lvl1pPr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/>
            <a:fld id="{8346AF0E-D5BF-6346-A819-29F1B6303AE0}" type="slidenum">
              <a:rPr lang="en-US" sz="1200" b="0">
                <a:latin typeface="Calibri" charset="0"/>
                <a:cs typeface="Arial" charset="0"/>
              </a:rPr>
              <a:pPr algn="r" eaLnBrk="1" hangingPunct="1"/>
              <a:t>8</a:t>
            </a:fld>
            <a:endParaRPr lang="en-US" sz="1200" b="0">
              <a:latin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014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9785" tIns="44892" rIns="89785" bIns="44892"/>
          <a:lstStyle/>
          <a:p>
            <a:pPr>
              <a:spcBef>
                <a:spcPct val="0"/>
              </a:spcBef>
            </a:pPr>
            <a:endParaRPr lang="en-GB" sz="1800" b="1">
              <a:latin typeface="Arial" charset="0"/>
              <a:cs typeface="Arial" charset="0"/>
            </a:endParaRPr>
          </a:p>
        </p:txBody>
      </p:sp>
      <p:sp>
        <p:nvSpPr>
          <p:cNvPr id="27652" name="Slide Number Placeholder 3"/>
          <p:cNvSpPr txBox="1">
            <a:spLocks noGrp="1"/>
          </p:cNvSpPr>
          <p:nvPr/>
        </p:nvSpPr>
        <p:spPr bwMode="auto">
          <a:xfrm>
            <a:off x="3776663" y="9263063"/>
            <a:ext cx="28908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85" tIns="44892" rIns="89785" bIns="44892" anchor="b"/>
          <a:lstStyle>
            <a:lvl1pPr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defTabSz="898525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defTabSz="89852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/>
            <a:fld id="{EA5D6C8E-1A9B-084F-B50B-6F6C476A8281}" type="slidenum">
              <a:rPr lang="en-US" sz="1200" b="0">
                <a:latin typeface="Calibri" charset="0"/>
                <a:cs typeface="Arial" charset="0"/>
              </a:rPr>
              <a:pPr algn="r" eaLnBrk="1" hangingPunct="1"/>
              <a:t>9</a:t>
            </a:fld>
            <a:endParaRPr lang="en-US" sz="1200" b="0">
              <a:latin typeface="Calibri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0971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338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361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 txBox="1">
            <a:spLocks/>
          </p:cNvSpPr>
          <p:nvPr userDrawn="1"/>
        </p:nvSpPr>
        <p:spPr bwMode="auto">
          <a:xfrm>
            <a:off x="165100" y="1119188"/>
            <a:ext cx="3397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/>
            <a:fld id="{7E08B8B7-39F4-A742-9492-6888B76DF347}" type="slidenum">
              <a:rPr lang="en-US" sz="1000" b="0">
                <a:solidFill>
                  <a:srgbClr val="898989"/>
                </a:solidFill>
                <a:cs typeface="Arial" charset="0"/>
              </a:rPr>
              <a:pPr algn="r" eaLnBrk="1" hangingPunct="1"/>
              <a:t>‹#›</a:t>
            </a:fld>
            <a:endParaRPr lang="en-US" sz="1000" b="0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2620963" y="3140075"/>
            <a:ext cx="39036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 sz="3200">
                <a:solidFill>
                  <a:srgbClr val="FFFFFF"/>
                </a:solidFill>
                <a:cs typeface="Arial" charset="0"/>
              </a:rPr>
              <a:t>Making Complaints</a:t>
            </a:r>
          </a:p>
        </p:txBody>
      </p:sp>
      <p:pic>
        <p:nvPicPr>
          <p:cNvPr id="6" name="Picture 8" descr="ppt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88"/>
          <a:stretch>
            <a:fillRect/>
          </a:stretch>
        </p:blipFill>
        <p:spPr bwMode="auto">
          <a:xfrm>
            <a:off x="0" y="-1588"/>
            <a:ext cx="9144000" cy="659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8"/>
          <p:cNvSpPr txBox="1">
            <a:spLocks noChangeArrowheads="1"/>
          </p:cNvSpPr>
          <p:nvPr userDrawn="1"/>
        </p:nvSpPr>
        <p:spPr bwMode="auto">
          <a:xfrm>
            <a:off x="0" y="6491288"/>
            <a:ext cx="1892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600" smtClean="0">
                <a:solidFill>
                  <a:srgbClr val="E69CFF"/>
                </a:solidFill>
                <a:latin typeface="Calibri" pitchFamily="34" charset="0"/>
                <a:ea typeface="+mn-ea"/>
              </a:rPr>
              <a:t>www.nca.ie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33450" y="1155700"/>
            <a:ext cx="7620000" cy="53022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A71930"/>
              </a:buClr>
              <a:buFont typeface="Wingdings" pitchFamily="2" charset="2"/>
              <a:buChar char="Ø"/>
              <a:defRPr sz="1800" b="1">
                <a:latin typeface="Arial" pitchFamily="34" charset="0"/>
                <a:cs typeface="Arial" pitchFamily="34" charset="0"/>
              </a:defRPr>
            </a:lvl1pPr>
            <a:lvl2pPr>
              <a:buClr>
                <a:srgbClr val="A71930"/>
              </a:buClr>
              <a:defRPr sz="1800" b="1"/>
            </a:lvl2pPr>
            <a:lvl3pPr>
              <a:buClr>
                <a:srgbClr val="A71930"/>
              </a:buClr>
              <a:defRPr sz="1800" b="1"/>
            </a:lvl3pPr>
            <a:lvl4pPr>
              <a:buClr>
                <a:srgbClr val="A71930"/>
              </a:buClr>
              <a:defRPr sz="1800" b="1"/>
            </a:lvl4pPr>
            <a:lvl5pPr>
              <a:buClr>
                <a:srgbClr val="A71930"/>
              </a:buClr>
              <a:defRPr sz="1800" b="1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title"/>
          </p:nvPr>
        </p:nvSpPr>
        <p:spPr>
          <a:xfrm>
            <a:off x="1357290" y="186991"/>
            <a:ext cx="7000924" cy="526113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>
            <a:lvl1pPr algn="ctr">
              <a:defRPr sz="26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4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509" r:id="rId1"/>
    <p:sldLayoutId id="2147484510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Geneva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Genev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Geneva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Geneva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png"/><Relationship Id="rId5" Type="http://schemas.openxmlformats.org/officeDocument/2006/relationships/image" Target="../media/image12.emf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930275" y="487363"/>
            <a:ext cx="7281863" cy="5708650"/>
          </a:xfrm>
          <a:prstGeom prst="roundRect">
            <a:avLst>
              <a:gd name="adj" fmla="val 278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4" tIns="0" rIns="91424" bIns="0">
            <a:spAutoFit/>
          </a:bodyPr>
          <a:lstStyle/>
          <a:p>
            <a:endParaRPr lang="en-GB" sz="2800"/>
          </a:p>
          <a:p>
            <a:r>
              <a:rPr lang="en-GB" sz="2800">
                <a:solidFill>
                  <a:srgbClr val="7F7F7F"/>
                </a:solidFill>
              </a:rPr>
              <a:t>National Consumer Agency</a:t>
            </a:r>
            <a:endParaRPr lang="en-GB" sz="2800">
              <a:solidFill>
                <a:srgbClr val="7F7F7F"/>
              </a:solidFill>
              <a:cs typeface="Arial" charset="0"/>
            </a:endParaRPr>
          </a:p>
          <a:p>
            <a:endParaRPr lang="en-GB">
              <a:cs typeface="Arial" charset="0"/>
            </a:endParaRPr>
          </a:p>
          <a:p>
            <a:r>
              <a:rPr lang="en-GB" sz="2200">
                <a:cs typeface="Arial" charset="0"/>
              </a:rPr>
              <a:t>Market Research Findings:</a:t>
            </a:r>
          </a:p>
          <a:p>
            <a:r>
              <a:rPr lang="en-GB" sz="2200">
                <a:cs typeface="Arial" charset="0"/>
              </a:rPr>
              <a:t>Consumer Empowerment and Complaints</a:t>
            </a:r>
          </a:p>
          <a:p>
            <a:endParaRPr lang="en-GB" sz="1600" i="1">
              <a:cs typeface="Arial" charset="0"/>
            </a:endParaRPr>
          </a:p>
          <a:p>
            <a:endParaRPr lang="en-GB" i="1">
              <a:cs typeface="Arial" charset="0"/>
            </a:endParaRPr>
          </a:p>
          <a:p>
            <a:endParaRPr lang="en-GB">
              <a:cs typeface="Arial" charset="0"/>
            </a:endParaRPr>
          </a:p>
          <a:p>
            <a:endParaRPr lang="en-GB">
              <a:cs typeface="Arial" charset="0"/>
            </a:endParaRPr>
          </a:p>
          <a:p>
            <a:endParaRPr lang="en-GB">
              <a:cs typeface="Arial" charset="0"/>
            </a:endParaRPr>
          </a:p>
          <a:p>
            <a:endParaRPr lang="en-GB">
              <a:cs typeface="Arial" charset="0"/>
            </a:endParaRPr>
          </a:p>
          <a:p>
            <a:endParaRPr lang="en-IE">
              <a:cs typeface="Arial" charset="0"/>
            </a:endParaRPr>
          </a:p>
          <a:p>
            <a:r>
              <a:rPr lang="en-IE">
                <a:cs typeface="Arial" charset="0"/>
              </a:rPr>
              <a:t>August</a:t>
            </a:r>
            <a:r>
              <a:rPr lang="en-GB">
                <a:cs typeface="Arial" charset="0"/>
              </a:rPr>
              <a:t> 20</a:t>
            </a:r>
            <a:r>
              <a:rPr lang="en-IE">
                <a:cs typeface="Arial" charset="0"/>
              </a:rPr>
              <a:t>11</a:t>
            </a:r>
            <a:endParaRPr lang="en-GB" i="1">
              <a:cs typeface="Arial" charset="0"/>
            </a:endParaRPr>
          </a:p>
          <a:p>
            <a:r>
              <a:rPr lang="en-GB">
                <a:cs typeface="Arial" charset="0"/>
              </a:rPr>
              <a:t>Market Research Conducted by</a:t>
            </a:r>
          </a:p>
          <a:p>
            <a:endParaRPr lang="en-GB">
              <a:cs typeface="Arial" charset="0"/>
            </a:endParaRPr>
          </a:p>
          <a:p>
            <a:endParaRPr lang="en-GB">
              <a:cs typeface="Arial" charset="0"/>
            </a:endParaRPr>
          </a:p>
          <a:p>
            <a:endParaRPr lang="en-GB">
              <a:cs typeface="Arial" charset="0"/>
            </a:endParaRPr>
          </a:p>
          <a:p>
            <a:endParaRPr lang="en-GB">
              <a:cs typeface="Arial" charset="0"/>
            </a:endParaRPr>
          </a:p>
          <a:p>
            <a:endParaRPr lang="en-GB">
              <a:cs typeface="Arial" charset="0"/>
            </a:endParaRPr>
          </a:p>
        </p:txBody>
      </p:sp>
      <p:pic>
        <p:nvPicPr>
          <p:cNvPr id="2051" name="Picture 7" descr="http://www.nca.ie/eng/Media_Zone/Downloads/NCA%20bilingual%20logo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75" y="2509838"/>
            <a:ext cx="1946275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amarach rgb1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850" y="4670425"/>
            <a:ext cx="2198688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574800" y="2870200"/>
            <a:ext cx="6457950" cy="647700"/>
          </a:xfrm>
          <a:prstGeom prst="rect">
            <a:avLst/>
          </a:prstGeom>
          <a:solidFill>
            <a:srgbClr val="99CC00"/>
          </a:solidFill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3200" b="1">
                <a:cs typeface="Arial" charset="0"/>
              </a:rPr>
              <a:t>Section 2: Making Complaints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300038" y="2725738"/>
          <a:ext cx="3016250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Chart" r:id="rId4" imgW="3010205" imgH="2581656" progId="MSGraph.Chart.8">
                  <p:embed followColorScheme="full"/>
                </p:oleObj>
              </mc:Choice>
              <mc:Fallback>
                <p:oleObj name="Chart" r:id="rId4" imgW="3010205" imgH="2581656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8" y="2725738"/>
                        <a:ext cx="3016250" cy="2592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0" y="187325"/>
            <a:ext cx="9144000" cy="52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GB" sz="2400" b="1">
                <a:cs typeface="Arial" charset="0"/>
              </a:rPr>
              <a:t>Complaining Nation?</a:t>
            </a:r>
          </a:p>
        </p:txBody>
      </p:sp>
      <p:sp>
        <p:nvSpPr>
          <p:cNvPr id="12292" name="TextBox 7"/>
          <p:cNvSpPr txBox="1">
            <a:spLocks noChangeArrowheads="1"/>
          </p:cNvSpPr>
          <p:nvPr/>
        </p:nvSpPr>
        <p:spPr bwMode="auto">
          <a:xfrm>
            <a:off x="3130550" y="4254500"/>
            <a:ext cx="5000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400">
                <a:cs typeface="Arial" charset="0"/>
              </a:rPr>
              <a:t>Yes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243013" y="1579563"/>
            <a:ext cx="5718175" cy="639762"/>
          </a:xfrm>
          <a:prstGeom prst="rect">
            <a:avLst/>
          </a:prstGeom>
          <a:gradFill rotWithShape="1">
            <a:gsLst>
              <a:gs pos="0">
                <a:srgbClr val="FFBBE4"/>
              </a:gs>
              <a:gs pos="35001">
                <a:srgbClr val="FFCEEB"/>
              </a:gs>
              <a:gs pos="100000">
                <a:srgbClr val="FFEAF7"/>
              </a:gs>
            </a:gsLst>
            <a:lin ang="16200000" scaled="1"/>
          </a:gradFill>
          <a:ln w="9525">
            <a:solidFill>
              <a:srgbClr val="EFA4C8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>
              <a:lnSpc>
                <a:spcPts val="1400"/>
              </a:lnSpc>
              <a:defRPr/>
            </a:pPr>
            <a:r>
              <a:rPr lang="en-GB" sz="1600" dirty="0">
                <a:solidFill>
                  <a:schemeClr val="dk1"/>
                </a:solidFill>
                <a:latin typeface="+mn-lt"/>
                <a:ea typeface="+mn-ea"/>
              </a:rPr>
              <a:t>As a consumer would you be prepared to complain if a problem had occurred or you are dissatisfied with a good or service you have purchased?</a:t>
            </a:r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0" y="2417763"/>
            <a:ext cx="35750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cs typeface="Arial" charset="0"/>
              </a:rPr>
              <a:t>(Base: All aged 15-74 – 1,000)</a:t>
            </a:r>
          </a:p>
        </p:txBody>
      </p:sp>
      <p:sp>
        <p:nvSpPr>
          <p:cNvPr id="12295" name="TextBox 6"/>
          <p:cNvSpPr txBox="1">
            <a:spLocks noChangeArrowheads="1"/>
          </p:cNvSpPr>
          <p:nvPr/>
        </p:nvSpPr>
        <p:spPr bwMode="auto">
          <a:xfrm>
            <a:off x="1931988" y="4011613"/>
            <a:ext cx="657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400">
                <a:cs typeface="Arial" charset="0"/>
              </a:rPr>
              <a:t>(77%)</a:t>
            </a:r>
          </a:p>
        </p:txBody>
      </p:sp>
      <p:sp>
        <p:nvSpPr>
          <p:cNvPr id="12296" name="TextBox 32"/>
          <p:cNvSpPr txBox="1">
            <a:spLocks noChangeArrowheads="1"/>
          </p:cNvSpPr>
          <p:nvPr/>
        </p:nvSpPr>
        <p:spPr bwMode="auto">
          <a:xfrm>
            <a:off x="165100" y="5543550"/>
            <a:ext cx="2600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l" eaLnBrk="1" hangingPunct="1"/>
            <a:r>
              <a:rPr lang="en-GB" sz="1600" i="1">
                <a:cs typeface="Arial" charset="0"/>
              </a:rPr>
              <a:t>() = Nov/Dec 2011</a:t>
            </a:r>
          </a:p>
        </p:txBody>
      </p:sp>
      <p:graphicFrame>
        <p:nvGraphicFramePr>
          <p:cNvPr id="16" name="Group 6"/>
          <p:cNvGraphicFramePr>
            <a:graphicFrameLocks noGrp="1"/>
          </p:cNvGraphicFramePr>
          <p:nvPr/>
        </p:nvGraphicFramePr>
        <p:xfrm>
          <a:off x="4243388" y="2636838"/>
          <a:ext cx="3084512" cy="2463801"/>
        </p:xfrm>
        <a:graphic>
          <a:graphicData uri="http://schemas.openxmlformats.org/drawingml/2006/table">
            <a:tbl>
              <a:tblPr/>
              <a:tblGrid>
                <a:gridCol w="3084512"/>
              </a:tblGrid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Main grocery shopper </a:t>
                      </a:r>
                    </a:p>
                  </a:txBody>
                  <a:tcPr marL="857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35-44 </a:t>
                      </a:r>
                    </a:p>
                  </a:txBody>
                  <a:tcPr marL="857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Knowledgeable of consumer rights </a:t>
                      </a:r>
                    </a:p>
                  </a:txBody>
                  <a:tcPr marL="857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Confident of consumer rights </a:t>
                      </a:r>
                    </a:p>
                  </a:txBody>
                  <a:tcPr marL="857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Protected with regards consumer rights</a:t>
                      </a:r>
                    </a:p>
                  </a:txBody>
                  <a:tcPr marL="857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03" name="Object 3"/>
          <p:cNvGraphicFramePr>
            <a:graphicFrameLocks noChangeAspect="1"/>
          </p:cNvGraphicFramePr>
          <p:nvPr/>
        </p:nvGraphicFramePr>
        <p:xfrm>
          <a:off x="7605713" y="2309813"/>
          <a:ext cx="1524000" cy="50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Chart" r:id="rId6" imgW="1657299" imgH="5048301" progId="MSGraph.Chart.8">
                  <p:embed/>
                </p:oleObj>
              </mc:Choice>
              <mc:Fallback>
                <p:oleObj name="Chart" r:id="rId6" imgW="1657299" imgH="5048301" progId="MSGraph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5713" y="2309813"/>
                        <a:ext cx="1524000" cy="508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9"/>
          <p:cNvSpPr txBox="1">
            <a:spLocks noChangeArrowheads="1"/>
          </p:cNvSpPr>
          <p:nvPr/>
        </p:nvSpPr>
        <p:spPr bwMode="auto">
          <a:xfrm>
            <a:off x="5278438" y="2333625"/>
            <a:ext cx="2246312" cy="2984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GB" sz="1400" dirty="0"/>
              <a:t>Most Likely to Complain</a:t>
            </a:r>
          </a:p>
        </p:txBody>
      </p:sp>
      <p:sp>
        <p:nvSpPr>
          <p:cNvPr id="12305" name="TextBox 18"/>
          <p:cNvSpPr txBox="1">
            <a:spLocks noChangeArrowheads="1"/>
          </p:cNvSpPr>
          <p:nvPr/>
        </p:nvSpPr>
        <p:spPr bwMode="auto">
          <a:xfrm>
            <a:off x="8040688" y="2447925"/>
            <a:ext cx="365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l" eaLnBrk="1" hangingPunct="1"/>
            <a:r>
              <a:rPr lang="en-GB" sz="1600">
                <a:cs typeface="Arial" charset="0"/>
              </a:rPr>
              <a:t>%</a:t>
            </a:r>
            <a:endParaRPr lang="en-US" sz="1600">
              <a:cs typeface="Arial" charset="0"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3266921" y="3407140"/>
            <a:ext cx="824459" cy="764498"/>
          </a:xfrm>
          <a:prstGeom prst="rightArrow">
            <a:avLst/>
          </a:prstGeom>
          <a:solidFill>
            <a:srgbClr val="FF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309" name="TextBox 18"/>
          <p:cNvSpPr txBox="1">
            <a:spLocks noChangeArrowheads="1"/>
          </p:cNvSpPr>
          <p:nvPr/>
        </p:nvSpPr>
        <p:spPr bwMode="auto">
          <a:xfrm>
            <a:off x="1546225" y="2711450"/>
            <a:ext cx="365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l" eaLnBrk="1" hangingPunct="1"/>
            <a:r>
              <a:rPr lang="en-GB" sz="1600">
                <a:cs typeface="Arial" charset="0"/>
              </a:rPr>
              <a:t>%</a:t>
            </a:r>
            <a:endParaRPr lang="en-US" sz="1600"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6"/>
          <p:cNvGraphicFramePr>
            <a:graphicFrameLocks noChangeAspect="1"/>
          </p:cNvGraphicFramePr>
          <p:nvPr/>
        </p:nvGraphicFramePr>
        <p:xfrm>
          <a:off x="7219950" y="2208213"/>
          <a:ext cx="1924050" cy="509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name="Chart" r:id="rId4" imgW="1905000" imgH="5048402" progId="MSGraph.Chart.8">
                  <p:embed/>
                </p:oleObj>
              </mc:Choice>
              <mc:Fallback>
                <p:oleObj name="Chart" r:id="rId4" imgW="1905000" imgH="5048402" progId="MSGraph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9950" y="2208213"/>
                        <a:ext cx="1924050" cy="509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4"/>
          <p:cNvGraphicFramePr>
            <a:graphicFrameLocks noChangeAspect="1"/>
          </p:cNvGraphicFramePr>
          <p:nvPr/>
        </p:nvGraphicFramePr>
        <p:xfrm>
          <a:off x="268288" y="1951038"/>
          <a:ext cx="3016250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9" name="Chart" r:id="rId6" imgW="3010205" imgH="2581656" progId="MSGraph.Chart.8">
                  <p:embed followColorScheme="full"/>
                </p:oleObj>
              </mc:Choice>
              <mc:Fallback>
                <p:oleObj name="Chart" r:id="rId6" imgW="3010205" imgH="2581656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1951038"/>
                        <a:ext cx="3016250" cy="2592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0" y="187325"/>
            <a:ext cx="9144000" cy="52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GB" sz="2400" b="1">
                <a:cs typeface="Arial" charset="0"/>
              </a:rPr>
              <a:t>Reasons to Complain Over Last 12 Months?</a:t>
            </a:r>
          </a:p>
        </p:txBody>
      </p:sp>
      <p:sp>
        <p:nvSpPr>
          <p:cNvPr id="13317" name="TextBox 7"/>
          <p:cNvSpPr txBox="1">
            <a:spLocks noChangeArrowheads="1"/>
          </p:cNvSpPr>
          <p:nvPr/>
        </p:nvSpPr>
        <p:spPr bwMode="auto">
          <a:xfrm>
            <a:off x="2897188" y="2974975"/>
            <a:ext cx="5000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400">
                <a:cs typeface="Arial" charset="0"/>
              </a:rPr>
              <a:t>Yes</a:t>
            </a:r>
          </a:p>
        </p:txBody>
      </p:sp>
      <p:sp>
        <p:nvSpPr>
          <p:cNvPr id="18" name="TextBox 9"/>
          <p:cNvSpPr txBox="1">
            <a:spLocks noChangeArrowheads="1"/>
          </p:cNvSpPr>
          <p:nvPr/>
        </p:nvSpPr>
        <p:spPr bwMode="auto">
          <a:xfrm>
            <a:off x="4492625" y="2052638"/>
            <a:ext cx="2393950" cy="2984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GB" sz="1400" dirty="0"/>
              <a:t>Complaint in Relation to...</a:t>
            </a:r>
          </a:p>
        </p:txBody>
      </p:sp>
      <p:sp>
        <p:nvSpPr>
          <p:cNvPr id="13319" name="TextBox 18"/>
          <p:cNvSpPr txBox="1">
            <a:spLocks noChangeArrowheads="1"/>
          </p:cNvSpPr>
          <p:nvPr/>
        </p:nvSpPr>
        <p:spPr bwMode="auto">
          <a:xfrm>
            <a:off x="7891463" y="1798638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l" eaLnBrk="1" hangingPunct="1"/>
            <a:r>
              <a:rPr lang="en-GB">
                <a:cs typeface="Arial" charset="0"/>
              </a:rPr>
              <a:t>%</a:t>
            </a:r>
            <a:endParaRPr lang="en-US">
              <a:cs typeface="Arial" charset="0"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3491920" y="2721340"/>
            <a:ext cx="824459" cy="764498"/>
          </a:xfrm>
          <a:prstGeom prst="rightArrow">
            <a:avLst/>
          </a:prstGeom>
          <a:solidFill>
            <a:srgbClr val="33CCF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323" name="TextBox 18"/>
          <p:cNvSpPr txBox="1">
            <a:spLocks noChangeArrowheads="1"/>
          </p:cNvSpPr>
          <p:nvPr/>
        </p:nvSpPr>
        <p:spPr bwMode="auto">
          <a:xfrm>
            <a:off x="1657350" y="1863725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l" eaLnBrk="1" hangingPunct="1"/>
            <a:r>
              <a:rPr lang="en-GB">
                <a:cs typeface="Arial" charset="0"/>
              </a:rPr>
              <a:t>%</a:t>
            </a:r>
            <a:endParaRPr lang="en-US">
              <a:cs typeface="Arial" charset="0"/>
            </a:endParaRPr>
          </a:p>
        </p:txBody>
      </p:sp>
      <p:sp>
        <p:nvSpPr>
          <p:cNvPr id="17" name="TextBox 9"/>
          <p:cNvSpPr txBox="1">
            <a:spLocks noChangeArrowheads="1"/>
          </p:cNvSpPr>
          <p:nvPr/>
        </p:nvSpPr>
        <p:spPr bwMode="auto">
          <a:xfrm>
            <a:off x="204788" y="1557338"/>
            <a:ext cx="3616325" cy="2984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GB" sz="1400" dirty="0"/>
              <a:t>Whether or Not had Reason to Complain</a:t>
            </a:r>
          </a:p>
        </p:txBody>
      </p:sp>
      <p:graphicFrame>
        <p:nvGraphicFramePr>
          <p:cNvPr id="23" name="Group 6"/>
          <p:cNvGraphicFramePr>
            <a:graphicFrameLocks noGrp="1"/>
          </p:cNvGraphicFramePr>
          <p:nvPr/>
        </p:nvGraphicFramePr>
        <p:xfrm>
          <a:off x="4702175" y="2562225"/>
          <a:ext cx="2649538" cy="2109789"/>
        </p:xfrm>
        <a:graphic>
          <a:graphicData uri="http://schemas.openxmlformats.org/drawingml/2006/table">
            <a:tbl>
              <a:tblPr/>
              <a:tblGrid>
                <a:gridCol w="2649538"/>
              </a:tblGrid>
              <a:tr h="4273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In-store Purchase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5735" marR="9526" marT="952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357">
                <a:tc>
                  <a:txBody>
                    <a:bodyPr/>
                    <a:lstStyle/>
                    <a:p>
                      <a:pPr algn="l" rtl="0" fontAlgn="ctr">
                        <a:lnSpc>
                          <a:spcPts val="1200"/>
                        </a:lnSpc>
                      </a:pPr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Online Purchase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5735" marR="9526" marT="952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1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Catalogue/Mail purchase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5735" marR="9526" marT="952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40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Telephone Purchase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5735" marR="9526" marT="952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Other Purchase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5735" marR="9526" marT="952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1" name="Text Box 16"/>
          <p:cNvSpPr txBox="1">
            <a:spLocks noChangeArrowheads="1"/>
          </p:cNvSpPr>
          <p:nvPr/>
        </p:nvSpPr>
        <p:spPr bwMode="auto">
          <a:xfrm>
            <a:off x="7335838" y="2184400"/>
            <a:ext cx="561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200">
                <a:cs typeface="Arial" charset="0"/>
              </a:rPr>
              <a:t>Last Time</a:t>
            </a:r>
          </a:p>
        </p:txBody>
      </p:sp>
      <p:sp>
        <p:nvSpPr>
          <p:cNvPr id="13332" name="Text Box 16"/>
          <p:cNvSpPr txBox="1">
            <a:spLocks noChangeArrowheads="1"/>
          </p:cNvSpPr>
          <p:nvPr/>
        </p:nvSpPr>
        <p:spPr bwMode="auto">
          <a:xfrm>
            <a:off x="8218488" y="2141538"/>
            <a:ext cx="925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200">
                <a:cs typeface="Arial" charset="0"/>
              </a:rPr>
              <a:t>Past 12 Months</a:t>
            </a:r>
          </a:p>
        </p:txBody>
      </p:sp>
      <p:sp>
        <p:nvSpPr>
          <p:cNvPr id="13333" name="Text Box 3"/>
          <p:cNvSpPr txBox="1">
            <a:spLocks noChangeArrowheads="1"/>
          </p:cNvSpPr>
          <p:nvPr/>
        </p:nvSpPr>
        <p:spPr bwMode="auto">
          <a:xfrm>
            <a:off x="0" y="971550"/>
            <a:ext cx="91440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cs typeface="Arial" charset="0"/>
              </a:rPr>
              <a:t>(Base: All aged 15-74 – 1,000)</a:t>
            </a:r>
          </a:p>
        </p:txBody>
      </p:sp>
      <p:sp>
        <p:nvSpPr>
          <p:cNvPr id="19" name="Oval 18"/>
          <p:cNvSpPr/>
          <p:nvPr/>
        </p:nvSpPr>
        <p:spPr>
          <a:xfrm>
            <a:off x="7858125" y="2598738"/>
            <a:ext cx="312738" cy="285750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0" name="TextBox 9"/>
          <p:cNvSpPr txBox="1">
            <a:spLocks noChangeArrowheads="1"/>
          </p:cNvSpPr>
          <p:nvPr/>
        </p:nvSpPr>
        <p:spPr bwMode="auto">
          <a:xfrm>
            <a:off x="1852613" y="4292600"/>
            <a:ext cx="2522537" cy="1203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l">
              <a:lnSpc>
                <a:spcPct val="85000"/>
              </a:lnSpc>
              <a:defRPr/>
            </a:pPr>
            <a:r>
              <a:rPr lang="en-GB" sz="1400" u="sng" dirty="0"/>
              <a:t>Higher amongst:</a:t>
            </a:r>
          </a:p>
          <a:p>
            <a:pPr marL="269875" indent="-269875" algn="l">
              <a:lnSpc>
                <a:spcPct val="85000"/>
              </a:lnSpc>
              <a:buClr>
                <a:schemeClr val="accent2"/>
              </a:buClr>
              <a:buFont typeface="Wingdings" pitchFamily="2" charset="2"/>
              <a:buChar char="ü"/>
              <a:defRPr/>
            </a:pPr>
            <a:r>
              <a:rPr lang="en-GB" sz="1400" dirty="0"/>
              <a:t>Responsible for main grocery shop 28%</a:t>
            </a:r>
          </a:p>
          <a:p>
            <a:pPr marL="269875" indent="-269875" algn="l">
              <a:lnSpc>
                <a:spcPct val="85000"/>
              </a:lnSpc>
              <a:buClr>
                <a:schemeClr val="accent2"/>
              </a:buClr>
              <a:buFont typeface="Wingdings" pitchFamily="2" charset="2"/>
              <a:buChar char="ü"/>
              <a:defRPr/>
            </a:pPr>
            <a:r>
              <a:rPr lang="en-GB" sz="1400" dirty="0"/>
              <a:t>Part time employed 29%</a:t>
            </a:r>
          </a:p>
          <a:p>
            <a:pPr marL="269875" indent="-269875" algn="l">
              <a:lnSpc>
                <a:spcPct val="85000"/>
              </a:lnSpc>
              <a:buClr>
                <a:schemeClr val="accent2"/>
              </a:buClr>
              <a:buFont typeface="Wingdings" pitchFamily="2" charset="2"/>
              <a:buChar char="ü"/>
              <a:defRPr/>
            </a:pPr>
            <a:r>
              <a:rPr lang="en-GB" sz="1400" dirty="0"/>
              <a:t>Not protected regards consumer rights 30%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0" y="187325"/>
            <a:ext cx="9144000" cy="5254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en-GB" sz="2400" b="1" smtClean="0">
                <a:latin typeface="+mj-lt"/>
                <a:ea typeface="+mj-ea"/>
                <a:cs typeface="Arial" charset="0"/>
              </a:rPr>
              <a:t>Whether Complaint/Return Made When had </a:t>
            </a:r>
            <a:br>
              <a:rPr lang="en-GB" sz="2400" b="1" smtClean="0">
                <a:latin typeface="+mj-lt"/>
                <a:ea typeface="+mj-ea"/>
                <a:cs typeface="Arial" charset="0"/>
              </a:rPr>
            </a:br>
            <a:r>
              <a:rPr lang="en-GB" sz="2400" b="1" smtClean="0">
                <a:latin typeface="+mj-lt"/>
                <a:ea typeface="+mj-ea"/>
                <a:cs typeface="Arial" charset="0"/>
              </a:rPr>
              <a:t>Reason to Do So</a:t>
            </a:r>
          </a:p>
        </p:txBody>
      </p:sp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3556000" y="2217738"/>
          <a:ext cx="3514725" cy="308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7" name="Chart" r:id="rId4" imgW="3534156" imgH="3095854" progId="MSGraph.Chart.8">
                  <p:embed followColorScheme="full"/>
                </p:oleObj>
              </mc:Choice>
              <mc:Fallback>
                <p:oleObj name="Chart" r:id="rId4" imgW="3534156" imgH="3095854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0" y="2217738"/>
                        <a:ext cx="3514725" cy="308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TextBox 7"/>
          <p:cNvSpPr txBox="1">
            <a:spLocks noChangeArrowheads="1"/>
          </p:cNvSpPr>
          <p:nvPr/>
        </p:nvSpPr>
        <p:spPr bwMode="auto">
          <a:xfrm>
            <a:off x="6473825" y="3797300"/>
            <a:ext cx="5000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400">
                <a:cs typeface="Arial" charset="0"/>
              </a:rPr>
              <a:t>Yes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88679" y="1562668"/>
            <a:ext cx="2648481" cy="338554"/>
          </a:xfrm>
          <a:prstGeom prst="rect">
            <a:avLst/>
          </a:prstGeom>
          <a:solidFill>
            <a:srgbClr val="FF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1600" dirty="0"/>
              <a:t>Whether Made Complaint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331075" y="2927350"/>
          <a:ext cx="1609725" cy="2746374"/>
        </p:xfrm>
        <a:graphic>
          <a:graphicData uri="http://schemas.openxmlformats.org/drawingml/2006/table">
            <a:tbl>
              <a:tblPr/>
              <a:tblGrid>
                <a:gridCol w="1609725"/>
              </a:tblGrid>
              <a:tr h="2747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Wave 1 2008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747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70% Yes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CDCE"/>
                    </a:solidFill>
                  </a:tcPr>
                </a:tc>
              </a:tr>
              <a:tr h="27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Wave 2 2008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747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75% Yes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CDCE"/>
                    </a:solidFill>
                  </a:tcPr>
                </a:tc>
              </a:tr>
              <a:tr h="2747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Wave 3 2009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747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69% Yes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CDCE"/>
                    </a:solidFill>
                  </a:tcPr>
                </a:tc>
              </a:tr>
              <a:tr h="2747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Wave 4 2009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74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74% Yes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CDCE"/>
                    </a:solidFill>
                  </a:tcPr>
                </a:tc>
              </a:tr>
              <a:tr h="2747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Wave 5 2010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747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80% Yes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CDCE"/>
                    </a:solidFill>
                  </a:tcPr>
                </a:tc>
              </a:tr>
            </a:tbl>
          </a:graphicData>
        </a:graphic>
      </p:graphicFrame>
      <p:grpSp>
        <p:nvGrpSpPr>
          <p:cNvPr id="14368" name="Down Arrow 12"/>
          <p:cNvGrpSpPr>
            <a:grpSpLocks/>
          </p:cNvGrpSpPr>
          <p:nvPr/>
        </p:nvGrpSpPr>
        <p:grpSpPr bwMode="auto">
          <a:xfrm>
            <a:off x="6772275" y="4060825"/>
            <a:ext cx="463550" cy="452438"/>
            <a:chOff x="4274" y="2438"/>
            <a:chExt cx="292" cy="285"/>
          </a:xfrm>
        </p:grpSpPr>
        <p:pic>
          <p:nvPicPr>
            <p:cNvPr id="14383" name="Down Arrow 12"/>
            <p:cNvPicPr>
              <a:picLocks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4" y="2438"/>
              <a:ext cx="292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84" name="Text Box 34"/>
            <p:cNvSpPr txBox="1">
              <a:spLocks noChangeArrowheads="1"/>
            </p:cNvSpPr>
            <p:nvPr/>
          </p:nvSpPr>
          <p:spPr bwMode="auto">
            <a:xfrm rot="-3858102">
              <a:off x="4351" y="2474"/>
              <a:ext cx="11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ea typeface="Geneva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ea typeface="Geneva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ea typeface="Geneva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ea typeface="Geneva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ea typeface="Geneva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Geneva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Geneva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Geneva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Geneva" charset="0"/>
                </a:defRPr>
              </a:lvl9pPr>
            </a:lstStyle>
            <a:p>
              <a:pPr eaLnBrk="1" hangingPunct="1"/>
              <a:endParaRPr lang="en-GB">
                <a:solidFill>
                  <a:srgbClr val="FFFFFF"/>
                </a:solidFill>
                <a:cs typeface="Arial" charset="0"/>
              </a:endParaRPr>
            </a:p>
          </p:txBody>
        </p:sp>
      </p:grpSp>
      <p:graphicFrame>
        <p:nvGraphicFramePr>
          <p:cNvPr id="14369" name="Object 27"/>
          <p:cNvGraphicFramePr>
            <a:graphicFrameLocks noChangeAspect="1"/>
          </p:cNvGraphicFramePr>
          <p:nvPr/>
        </p:nvGraphicFramePr>
        <p:xfrm>
          <a:off x="-168275" y="2220913"/>
          <a:ext cx="3514725" cy="308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8" name="Chart" r:id="rId7" imgW="3534156" imgH="3095854" progId="MSGraph.Chart.8">
                  <p:embed followColorScheme="full"/>
                </p:oleObj>
              </mc:Choice>
              <mc:Fallback>
                <p:oleObj name="Chart" r:id="rId7" imgW="3534156" imgH="3095854" progId="MSGraph.Chart.8">
                  <p:embed followColorScheme="full"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68275" y="2220913"/>
                        <a:ext cx="3514725" cy="308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70" name="TextBox 7"/>
          <p:cNvSpPr txBox="1">
            <a:spLocks noChangeArrowheads="1"/>
          </p:cNvSpPr>
          <p:nvPr/>
        </p:nvSpPr>
        <p:spPr bwMode="auto">
          <a:xfrm>
            <a:off x="2735263" y="3625850"/>
            <a:ext cx="5000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400">
                <a:cs typeface="Arial" charset="0"/>
              </a:rPr>
              <a:t>Yes</a:t>
            </a:r>
          </a:p>
        </p:txBody>
      </p:sp>
      <p:sp>
        <p:nvSpPr>
          <p:cNvPr id="19" name="Right Arrow 18"/>
          <p:cNvSpPr/>
          <p:nvPr/>
        </p:nvSpPr>
        <p:spPr>
          <a:xfrm>
            <a:off x="3282050" y="3616099"/>
            <a:ext cx="450376" cy="327546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05303" y="1564940"/>
            <a:ext cx="2167580" cy="338554"/>
          </a:xfrm>
          <a:prstGeom prst="rect">
            <a:avLst/>
          </a:prstGeom>
          <a:solidFill>
            <a:srgbClr val="33CCF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1600" dirty="0"/>
              <a:t>Reason to Complain</a:t>
            </a:r>
          </a:p>
        </p:txBody>
      </p:sp>
      <p:sp>
        <p:nvSpPr>
          <p:cNvPr id="14377" name="TextBox 32"/>
          <p:cNvSpPr txBox="1">
            <a:spLocks noChangeArrowheads="1"/>
          </p:cNvSpPr>
          <p:nvPr/>
        </p:nvSpPr>
        <p:spPr bwMode="auto">
          <a:xfrm>
            <a:off x="0" y="5772150"/>
            <a:ext cx="2311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l" eaLnBrk="1" hangingPunct="1"/>
            <a:r>
              <a:rPr lang="en-GB" sz="1600" i="1">
                <a:cs typeface="Arial" charset="0"/>
              </a:rPr>
              <a:t>() = Nov/Dec 2010</a:t>
            </a:r>
          </a:p>
        </p:txBody>
      </p:sp>
      <p:sp>
        <p:nvSpPr>
          <p:cNvPr id="14378" name="TextBox 6"/>
          <p:cNvSpPr txBox="1">
            <a:spLocks noChangeArrowheads="1"/>
          </p:cNvSpPr>
          <p:nvPr/>
        </p:nvSpPr>
        <p:spPr bwMode="auto">
          <a:xfrm>
            <a:off x="411163" y="1962150"/>
            <a:ext cx="23145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200">
                <a:cs typeface="Arial" charset="0"/>
              </a:rPr>
              <a:t>(Base: All aged 15-74 – 1,000)</a:t>
            </a:r>
          </a:p>
        </p:txBody>
      </p:sp>
      <p:sp>
        <p:nvSpPr>
          <p:cNvPr id="14379" name="Text Box 3"/>
          <p:cNvSpPr txBox="1">
            <a:spLocks noChangeArrowheads="1"/>
          </p:cNvSpPr>
          <p:nvPr/>
        </p:nvSpPr>
        <p:spPr bwMode="auto">
          <a:xfrm>
            <a:off x="3671888" y="1882775"/>
            <a:ext cx="33940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200">
                <a:cs typeface="Arial" charset="0"/>
              </a:rPr>
              <a:t>(Base: All those who had cause or reason to complain/return in past 12 months - 219)</a:t>
            </a:r>
          </a:p>
        </p:txBody>
      </p:sp>
      <p:sp>
        <p:nvSpPr>
          <p:cNvPr id="14380" name="TextBox 7"/>
          <p:cNvSpPr txBox="1">
            <a:spLocks noChangeArrowheads="1"/>
          </p:cNvSpPr>
          <p:nvPr/>
        </p:nvSpPr>
        <p:spPr bwMode="auto">
          <a:xfrm>
            <a:off x="3825875" y="4376738"/>
            <a:ext cx="420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400">
                <a:cs typeface="Arial" charset="0"/>
              </a:rPr>
              <a:t>No</a:t>
            </a:r>
          </a:p>
        </p:txBody>
      </p:sp>
      <p:sp>
        <p:nvSpPr>
          <p:cNvPr id="14381" name="TextBox 7"/>
          <p:cNvSpPr txBox="1">
            <a:spLocks noChangeArrowheads="1"/>
          </p:cNvSpPr>
          <p:nvPr/>
        </p:nvSpPr>
        <p:spPr bwMode="auto">
          <a:xfrm>
            <a:off x="4225925" y="4144963"/>
            <a:ext cx="657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400">
                <a:cs typeface="Arial" charset="0"/>
              </a:rPr>
              <a:t>(20%)</a:t>
            </a:r>
          </a:p>
        </p:txBody>
      </p:sp>
      <p:sp>
        <p:nvSpPr>
          <p:cNvPr id="14382" name="TextBox 7"/>
          <p:cNvSpPr txBox="1">
            <a:spLocks noChangeArrowheads="1"/>
          </p:cNvSpPr>
          <p:nvPr/>
        </p:nvSpPr>
        <p:spPr bwMode="auto">
          <a:xfrm>
            <a:off x="5386388" y="3489325"/>
            <a:ext cx="657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400">
                <a:cs typeface="Arial" charset="0"/>
              </a:rPr>
              <a:t>(80%)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1058863" y="1995488"/>
          <a:ext cx="3752850" cy="447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" name="Chart" r:id="rId4" imgW="3772205" imgH="4486656" progId="MSGraph.Chart.8">
                  <p:embed followColorScheme="full"/>
                </p:oleObj>
              </mc:Choice>
              <mc:Fallback>
                <p:oleObj name="Chart" r:id="rId4" imgW="3772205" imgH="448665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1995488"/>
                        <a:ext cx="3752850" cy="447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Title 2"/>
          <p:cNvSpPr>
            <a:spLocks noGrp="1"/>
          </p:cNvSpPr>
          <p:nvPr>
            <p:ph type="title" idx="4294967295"/>
          </p:nvPr>
        </p:nvSpPr>
        <p:spPr bwMode="auto">
          <a:xfrm>
            <a:off x="0" y="187325"/>
            <a:ext cx="9144000" cy="52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GB" sz="2400" b="1">
                <a:cs typeface="Arial" charset="0"/>
              </a:rPr>
              <a:t>Assessment of the Complaints/Returns Process</a:t>
            </a:r>
          </a:p>
        </p:txBody>
      </p:sp>
      <p:sp>
        <p:nvSpPr>
          <p:cNvPr id="15364" name="Text Box 16"/>
          <p:cNvSpPr txBox="1">
            <a:spLocks noChangeArrowheads="1"/>
          </p:cNvSpPr>
          <p:nvPr/>
        </p:nvSpPr>
        <p:spPr bwMode="auto">
          <a:xfrm>
            <a:off x="2457450" y="2219325"/>
            <a:ext cx="3190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200">
                <a:cs typeface="Arial" charset="0"/>
              </a:rPr>
              <a:t>%</a:t>
            </a:r>
          </a:p>
        </p:txBody>
      </p:sp>
      <p:sp>
        <p:nvSpPr>
          <p:cNvPr id="15365" name="Text Box 16"/>
          <p:cNvSpPr txBox="1">
            <a:spLocks noChangeArrowheads="1"/>
          </p:cNvSpPr>
          <p:nvPr/>
        </p:nvSpPr>
        <p:spPr bwMode="auto">
          <a:xfrm>
            <a:off x="658813" y="2984500"/>
            <a:ext cx="12795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/>
            <a:r>
              <a:rPr lang="en-GB" sz="1400">
                <a:cs typeface="Arial" charset="0"/>
              </a:rPr>
              <a:t>Very easy (5)</a:t>
            </a:r>
          </a:p>
        </p:txBody>
      </p:sp>
      <p:sp>
        <p:nvSpPr>
          <p:cNvPr id="15366" name="Text Box 16"/>
          <p:cNvSpPr txBox="1">
            <a:spLocks noChangeArrowheads="1"/>
          </p:cNvSpPr>
          <p:nvPr/>
        </p:nvSpPr>
        <p:spPr bwMode="auto">
          <a:xfrm>
            <a:off x="142875" y="4103688"/>
            <a:ext cx="1795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/>
            <a:r>
              <a:rPr lang="en-GB" sz="1400">
                <a:cs typeface="Arial" charset="0"/>
              </a:rPr>
              <a:t>Somewhat easy (4)</a:t>
            </a:r>
          </a:p>
        </p:txBody>
      </p:sp>
      <p:sp>
        <p:nvSpPr>
          <p:cNvPr id="15367" name="Text Box 16"/>
          <p:cNvSpPr txBox="1">
            <a:spLocks noChangeArrowheads="1"/>
          </p:cNvSpPr>
          <p:nvPr/>
        </p:nvSpPr>
        <p:spPr bwMode="auto">
          <a:xfrm>
            <a:off x="509588" y="4802188"/>
            <a:ext cx="1428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/>
            <a:r>
              <a:rPr lang="en-GB" sz="1400">
                <a:cs typeface="Arial" charset="0"/>
              </a:rPr>
              <a:t>Neither/Nor (3)</a:t>
            </a:r>
          </a:p>
        </p:txBody>
      </p:sp>
      <p:sp>
        <p:nvSpPr>
          <p:cNvPr id="15368" name="Text Box 16"/>
          <p:cNvSpPr txBox="1">
            <a:spLocks noChangeArrowheads="1"/>
          </p:cNvSpPr>
          <p:nvPr/>
        </p:nvSpPr>
        <p:spPr bwMode="auto">
          <a:xfrm>
            <a:off x="-104775" y="5122863"/>
            <a:ext cx="2043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/>
            <a:r>
              <a:rPr lang="en-GB" sz="1400">
                <a:cs typeface="Arial" charset="0"/>
              </a:rPr>
              <a:t>Somewhat difficult (2)</a:t>
            </a:r>
          </a:p>
        </p:txBody>
      </p:sp>
      <p:sp>
        <p:nvSpPr>
          <p:cNvPr id="15369" name="Text Box 16"/>
          <p:cNvSpPr txBox="1">
            <a:spLocks noChangeArrowheads="1"/>
          </p:cNvSpPr>
          <p:nvPr/>
        </p:nvSpPr>
        <p:spPr bwMode="auto">
          <a:xfrm>
            <a:off x="412750" y="5391150"/>
            <a:ext cx="15255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/>
            <a:r>
              <a:rPr lang="en-GB" sz="1400">
                <a:cs typeface="Arial" charset="0"/>
              </a:rPr>
              <a:t>Very difficult (1)</a:t>
            </a:r>
          </a:p>
        </p:txBody>
      </p:sp>
      <p:sp>
        <p:nvSpPr>
          <p:cNvPr id="15" name="Right Brace 14"/>
          <p:cNvSpPr/>
          <p:nvPr/>
        </p:nvSpPr>
        <p:spPr>
          <a:xfrm>
            <a:off x="3381375" y="2816225"/>
            <a:ext cx="150813" cy="1654175"/>
          </a:xfrm>
          <a:prstGeom prst="rightBrac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15371" name="Text Box 16"/>
          <p:cNvSpPr txBox="1">
            <a:spLocks noChangeArrowheads="1"/>
          </p:cNvSpPr>
          <p:nvPr/>
        </p:nvSpPr>
        <p:spPr bwMode="auto">
          <a:xfrm>
            <a:off x="3489325" y="3470275"/>
            <a:ext cx="6619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400" i="1">
                <a:cs typeface="Arial" charset="0"/>
              </a:rPr>
              <a:t>78% </a:t>
            </a:r>
          </a:p>
          <a:p>
            <a:pPr eaLnBrk="1" hangingPunct="1"/>
            <a:r>
              <a:rPr lang="en-GB" sz="1400" i="1">
                <a:cs typeface="Arial" charset="0"/>
              </a:rPr>
              <a:t>(75%)</a:t>
            </a:r>
          </a:p>
        </p:txBody>
      </p:sp>
      <p:sp>
        <p:nvSpPr>
          <p:cNvPr id="15372" name="TextBox 32"/>
          <p:cNvSpPr txBox="1">
            <a:spLocks noChangeArrowheads="1"/>
          </p:cNvSpPr>
          <p:nvPr/>
        </p:nvSpPr>
        <p:spPr bwMode="auto">
          <a:xfrm>
            <a:off x="0" y="6153150"/>
            <a:ext cx="2216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l" eaLnBrk="1" hangingPunct="1"/>
            <a:r>
              <a:rPr lang="en-GB" sz="1600" i="1">
                <a:cs typeface="Arial" charset="0"/>
              </a:rPr>
              <a:t>( ) = Nov/Dec 2010</a:t>
            </a:r>
          </a:p>
        </p:txBody>
      </p:sp>
      <p:sp>
        <p:nvSpPr>
          <p:cNvPr id="18" name="Right Brace 17"/>
          <p:cNvSpPr/>
          <p:nvPr/>
        </p:nvSpPr>
        <p:spPr>
          <a:xfrm>
            <a:off x="3400425" y="5172075"/>
            <a:ext cx="134938" cy="477838"/>
          </a:xfrm>
          <a:prstGeom prst="rightBrac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15374" name="Text Box 16"/>
          <p:cNvSpPr txBox="1">
            <a:spLocks noChangeArrowheads="1"/>
          </p:cNvSpPr>
          <p:nvPr/>
        </p:nvSpPr>
        <p:spPr bwMode="auto">
          <a:xfrm>
            <a:off x="3489325" y="5157788"/>
            <a:ext cx="6619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400" i="1">
                <a:cs typeface="Arial" charset="0"/>
              </a:rPr>
              <a:t>18% </a:t>
            </a:r>
          </a:p>
          <a:p>
            <a:pPr eaLnBrk="1" hangingPunct="1"/>
            <a:r>
              <a:rPr lang="en-GB" sz="1400" i="1">
                <a:cs typeface="Arial" charset="0"/>
              </a:rPr>
              <a:t>(19%)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927408" y="1629473"/>
            <a:ext cx="3289763" cy="377371"/>
          </a:xfrm>
          <a:prstGeom prst="rect">
            <a:avLst/>
          </a:prstGeom>
          <a:solidFill>
            <a:schemeClr val="accent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1600" dirty="0"/>
              <a:t>Level of Difficulty Experienced</a:t>
            </a:r>
          </a:p>
        </p:txBody>
      </p:sp>
      <p:sp>
        <p:nvSpPr>
          <p:cNvPr id="15378" name="Text Box 16"/>
          <p:cNvSpPr txBox="1">
            <a:spLocks noChangeArrowheads="1"/>
          </p:cNvSpPr>
          <p:nvPr/>
        </p:nvSpPr>
        <p:spPr bwMode="auto">
          <a:xfrm>
            <a:off x="1296988" y="5618163"/>
            <a:ext cx="641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/>
            <a:r>
              <a:rPr lang="en-GB" sz="1400">
                <a:cs typeface="Arial" charset="0"/>
              </a:rPr>
              <a:t>Mean</a:t>
            </a:r>
          </a:p>
        </p:txBody>
      </p:sp>
      <p:sp>
        <p:nvSpPr>
          <p:cNvPr id="15379" name="Text Box 16"/>
          <p:cNvSpPr txBox="1">
            <a:spLocks noChangeArrowheads="1"/>
          </p:cNvSpPr>
          <p:nvPr/>
        </p:nvSpPr>
        <p:spPr bwMode="auto">
          <a:xfrm>
            <a:off x="2246313" y="5618163"/>
            <a:ext cx="8493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/>
            <a:r>
              <a:rPr lang="en-GB" sz="1400">
                <a:cs typeface="Arial" charset="0"/>
              </a:rPr>
              <a:t>3.9 (3.9)</a:t>
            </a:r>
          </a:p>
        </p:txBody>
      </p:sp>
      <p:sp>
        <p:nvSpPr>
          <p:cNvPr id="15380" name="Text Box 16"/>
          <p:cNvSpPr txBox="1">
            <a:spLocks noChangeArrowheads="1"/>
          </p:cNvSpPr>
          <p:nvPr/>
        </p:nvSpPr>
        <p:spPr bwMode="auto">
          <a:xfrm>
            <a:off x="2343150" y="3027363"/>
            <a:ext cx="4572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200" i="1">
                <a:cs typeface="Arial" charset="0"/>
              </a:rPr>
              <a:t>(38)</a:t>
            </a:r>
          </a:p>
        </p:txBody>
      </p:sp>
      <p:sp>
        <p:nvSpPr>
          <p:cNvPr id="15381" name="Text Box 16"/>
          <p:cNvSpPr txBox="1">
            <a:spLocks noChangeArrowheads="1"/>
          </p:cNvSpPr>
          <p:nvPr/>
        </p:nvSpPr>
        <p:spPr bwMode="auto">
          <a:xfrm>
            <a:off x="2343150" y="4311650"/>
            <a:ext cx="4572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200" i="1">
                <a:cs typeface="Arial" charset="0"/>
              </a:rPr>
              <a:t>(37)</a:t>
            </a:r>
          </a:p>
        </p:txBody>
      </p:sp>
      <p:sp>
        <p:nvSpPr>
          <p:cNvPr id="15382" name="Text Box 16"/>
          <p:cNvSpPr txBox="1">
            <a:spLocks noChangeArrowheads="1"/>
          </p:cNvSpPr>
          <p:nvPr/>
        </p:nvSpPr>
        <p:spPr bwMode="auto">
          <a:xfrm>
            <a:off x="2573338" y="4864100"/>
            <a:ext cx="3714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200" i="1">
                <a:cs typeface="Arial" charset="0"/>
              </a:rPr>
              <a:t>(6)</a:t>
            </a:r>
          </a:p>
        </p:txBody>
      </p:sp>
      <p:sp>
        <p:nvSpPr>
          <p:cNvPr id="15383" name="Text Box 16"/>
          <p:cNvSpPr txBox="1">
            <a:spLocks noChangeArrowheads="1"/>
          </p:cNvSpPr>
          <p:nvPr/>
        </p:nvSpPr>
        <p:spPr bwMode="auto">
          <a:xfrm>
            <a:off x="2617788" y="5149850"/>
            <a:ext cx="457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200" i="1">
                <a:cs typeface="Arial" charset="0"/>
              </a:rPr>
              <a:t>(14)</a:t>
            </a:r>
          </a:p>
        </p:txBody>
      </p:sp>
      <p:sp>
        <p:nvSpPr>
          <p:cNvPr id="15384" name="Text Box 16"/>
          <p:cNvSpPr txBox="1">
            <a:spLocks noChangeArrowheads="1"/>
          </p:cNvSpPr>
          <p:nvPr/>
        </p:nvSpPr>
        <p:spPr bwMode="auto">
          <a:xfrm>
            <a:off x="2633663" y="5441950"/>
            <a:ext cx="3714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200" i="1">
                <a:cs typeface="Arial" charset="0"/>
              </a:rPr>
              <a:t>(5)</a:t>
            </a:r>
          </a:p>
        </p:txBody>
      </p:sp>
      <p:sp>
        <p:nvSpPr>
          <p:cNvPr id="15385" name="Text Box 3"/>
          <p:cNvSpPr txBox="1">
            <a:spLocks noChangeArrowheads="1"/>
          </p:cNvSpPr>
          <p:nvPr/>
        </p:nvSpPr>
        <p:spPr bwMode="auto">
          <a:xfrm>
            <a:off x="0" y="881063"/>
            <a:ext cx="91440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cs typeface="Arial" charset="0"/>
              </a:rPr>
              <a:t>(Base: All those who made a complaint/return - 202)</a:t>
            </a:r>
          </a:p>
        </p:txBody>
      </p:sp>
      <p:sp>
        <p:nvSpPr>
          <p:cNvPr id="15386" name="Text Box 16"/>
          <p:cNvSpPr txBox="1">
            <a:spLocks noChangeArrowheads="1"/>
          </p:cNvSpPr>
          <p:nvPr/>
        </p:nvSpPr>
        <p:spPr bwMode="auto">
          <a:xfrm>
            <a:off x="6796088" y="2181225"/>
            <a:ext cx="3190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200">
                <a:cs typeface="Arial" charset="0"/>
              </a:rPr>
              <a:t>%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253748" y="1642173"/>
            <a:ext cx="3289763" cy="377371"/>
          </a:xfrm>
          <a:prstGeom prst="rect">
            <a:avLst/>
          </a:prstGeom>
          <a:solidFill>
            <a:schemeClr val="accent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1600" dirty="0"/>
              <a:t>Resolution Status of Problem</a:t>
            </a:r>
          </a:p>
        </p:txBody>
      </p:sp>
      <p:graphicFrame>
        <p:nvGraphicFramePr>
          <p:cNvPr id="15390" name="Object 4"/>
          <p:cNvGraphicFramePr>
            <a:graphicFrameLocks noChangeAspect="1"/>
          </p:cNvGraphicFramePr>
          <p:nvPr/>
        </p:nvGraphicFramePr>
        <p:xfrm>
          <a:off x="5178425" y="2246313"/>
          <a:ext cx="3514725" cy="308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2" name="Chart" r:id="rId6" imgW="3534156" imgH="3095854" progId="MSGraph.Chart.8">
                  <p:embed followColorScheme="full"/>
                </p:oleObj>
              </mc:Choice>
              <mc:Fallback>
                <p:oleObj name="Chart" r:id="rId6" imgW="3534156" imgH="3095854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8425" y="2246313"/>
                        <a:ext cx="3514725" cy="308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91" name="Text Box 3"/>
          <p:cNvSpPr txBox="1">
            <a:spLocks noChangeArrowheads="1"/>
          </p:cNvSpPr>
          <p:nvPr/>
        </p:nvSpPr>
        <p:spPr bwMode="auto">
          <a:xfrm>
            <a:off x="4394200" y="3284538"/>
            <a:ext cx="14462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cs typeface="Arial" charset="0"/>
              </a:rPr>
              <a:t>Not Resolved at all</a:t>
            </a:r>
          </a:p>
        </p:txBody>
      </p:sp>
      <p:sp>
        <p:nvSpPr>
          <p:cNvPr id="15392" name="Text Box 3"/>
          <p:cNvSpPr txBox="1">
            <a:spLocks noChangeArrowheads="1"/>
          </p:cNvSpPr>
          <p:nvPr/>
        </p:nvSpPr>
        <p:spPr bwMode="auto">
          <a:xfrm>
            <a:off x="4518025" y="3886200"/>
            <a:ext cx="12001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cs typeface="Arial" charset="0"/>
              </a:rPr>
              <a:t>Partly Resolved</a:t>
            </a:r>
          </a:p>
        </p:txBody>
      </p:sp>
      <p:sp>
        <p:nvSpPr>
          <p:cNvPr id="15393" name="Text Box 3"/>
          <p:cNvSpPr txBox="1">
            <a:spLocks noChangeArrowheads="1"/>
          </p:cNvSpPr>
          <p:nvPr/>
        </p:nvSpPr>
        <p:spPr bwMode="auto">
          <a:xfrm>
            <a:off x="4667250" y="3108325"/>
            <a:ext cx="1201738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cs typeface="Arial" charset="0"/>
              </a:rPr>
              <a:t>Don’t know</a:t>
            </a:r>
          </a:p>
        </p:txBody>
      </p:sp>
      <p:sp>
        <p:nvSpPr>
          <p:cNvPr id="15394" name="Text Box 3"/>
          <p:cNvSpPr txBox="1">
            <a:spLocks noChangeArrowheads="1"/>
          </p:cNvSpPr>
          <p:nvPr/>
        </p:nvSpPr>
        <p:spPr bwMode="auto">
          <a:xfrm>
            <a:off x="8024813" y="3449638"/>
            <a:ext cx="12287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cs typeface="Arial" charset="0"/>
              </a:rPr>
              <a:t>Completely Resolved</a:t>
            </a:r>
          </a:p>
        </p:txBody>
      </p:sp>
      <p:sp>
        <p:nvSpPr>
          <p:cNvPr id="15395" name="Text Box 16"/>
          <p:cNvSpPr txBox="1">
            <a:spLocks noChangeArrowheads="1"/>
          </p:cNvSpPr>
          <p:nvPr/>
        </p:nvSpPr>
        <p:spPr bwMode="auto">
          <a:xfrm>
            <a:off x="7208838" y="3825875"/>
            <a:ext cx="5937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200">
                <a:cs typeface="Arial" charset="0"/>
              </a:rPr>
              <a:t>(87%)</a:t>
            </a:r>
          </a:p>
        </p:txBody>
      </p:sp>
      <p:sp>
        <p:nvSpPr>
          <p:cNvPr id="15396" name="Text Box 16"/>
          <p:cNvSpPr txBox="1">
            <a:spLocks noChangeArrowheads="1"/>
          </p:cNvSpPr>
          <p:nvPr/>
        </p:nvSpPr>
        <p:spPr bwMode="auto">
          <a:xfrm>
            <a:off x="5749925" y="3811588"/>
            <a:ext cx="508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200">
                <a:cs typeface="Arial" charset="0"/>
              </a:rPr>
              <a:t>(6%)</a:t>
            </a:r>
          </a:p>
        </p:txBody>
      </p:sp>
      <p:sp>
        <p:nvSpPr>
          <p:cNvPr id="15397" name="Text Box 16"/>
          <p:cNvSpPr txBox="1">
            <a:spLocks noChangeArrowheads="1"/>
          </p:cNvSpPr>
          <p:nvPr/>
        </p:nvSpPr>
        <p:spPr bwMode="auto">
          <a:xfrm>
            <a:off x="5749925" y="3511550"/>
            <a:ext cx="5080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200">
                <a:cs typeface="Arial" charset="0"/>
              </a:rPr>
              <a:t>(7%)</a:t>
            </a:r>
          </a:p>
        </p:txBody>
      </p:sp>
      <p:sp>
        <p:nvSpPr>
          <p:cNvPr id="36" name="Oval 35"/>
          <p:cNvSpPr/>
          <p:nvPr/>
        </p:nvSpPr>
        <p:spPr>
          <a:xfrm>
            <a:off x="2416175" y="4067175"/>
            <a:ext cx="354013" cy="285750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673100" y="2755900"/>
            <a:ext cx="8083550" cy="965200"/>
          </a:xfrm>
          <a:prstGeom prst="rect">
            <a:avLst/>
          </a:prstGeom>
          <a:solidFill>
            <a:srgbClr val="99CC00"/>
          </a:solidFill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3200" b="1">
                <a:latin typeface="Calibri" charset="0"/>
                <a:cs typeface="Arial" charset="0"/>
              </a:rPr>
              <a:t>Research Background </a:t>
            </a:r>
            <a:br>
              <a:rPr lang="en-GB" sz="3200" b="1">
                <a:latin typeface="Calibri" charset="0"/>
                <a:cs typeface="Arial" charset="0"/>
              </a:rPr>
            </a:br>
            <a:r>
              <a:rPr lang="en-GB" sz="3200" b="1">
                <a:latin typeface="Calibri" charset="0"/>
                <a:cs typeface="Arial" charset="0"/>
              </a:rPr>
              <a:t>and Methodology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Placeholder 3"/>
          <p:cNvSpPr>
            <a:spLocks noGrp="1"/>
          </p:cNvSpPr>
          <p:nvPr>
            <p:ph type="body" idx="4294967295"/>
          </p:nvPr>
        </p:nvSpPr>
        <p:spPr bwMode="auto">
          <a:xfrm>
            <a:off x="933450" y="4383088"/>
            <a:ext cx="7620000" cy="2074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Clr>
                <a:srgbClr val="66FF33"/>
              </a:buClr>
              <a:buFont typeface="Wingdings" charset="0"/>
              <a:buChar char="Ø"/>
            </a:pPr>
            <a:r>
              <a:rPr lang="en-GB" sz="1700" b="1">
                <a:cs typeface="Arial" charset="0"/>
              </a:rPr>
              <a:t>The research was conducted by means of face-to-face interviewing with 1,000 people between the ages of 15-74</a:t>
            </a:r>
          </a:p>
          <a:p>
            <a:pPr>
              <a:lnSpc>
                <a:spcPct val="80000"/>
              </a:lnSpc>
              <a:buClr>
                <a:srgbClr val="66FF33"/>
              </a:buClr>
              <a:buFont typeface="Wingdings" charset="0"/>
              <a:buChar char="Ø"/>
            </a:pPr>
            <a:endParaRPr lang="en-GB" sz="1700" b="1">
              <a:cs typeface="Arial" charset="0"/>
            </a:endParaRPr>
          </a:p>
          <a:p>
            <a:pPr>
              <a:lnSpc>
                <a:spcPct val="80000"/>
              </a:lnSpc>
              <a:buClr>
                <a:srgbClr val="66FF33"/>
              </a:buClr>
              <a:buFont typeface="Wingdings" charset="0"/>
              <a:buChar char="Ø"/>
            </a:pPr>
            <a:r>
              <a:rPr lang="en-GB" sz="1700" b="1">
                <a:cs typeface="Arial" charset="0"/>
              </a:rPr>
              <a:t>To ensure that the data is nationally representative, quotas were applied on the basis of age, gender and social class</a:t>
            </a:r>
          </a:p>
          <a:p>
            <a:pPr>
              <a:lnSpc>
                <a:spcPct val="80000"/>
              </a:lnSpc>
              <a:buClr>
                <a:srgbClr val="66FF33"/>
              </a:buClr>
              <a:buFont typeface="Wingdings" charset="0"/>
              <a:buChar char="Ø"/>
            </a:pPr>
            <a:endParaRPr lang="en-GB" sz="1700" b="1">
              <a:cs typeface="Arial" charset="0"/>
            </a:endParaRPr>
          </a:p>
          <a:p>
            <a:pPr>
              <a:lnSpc>
                <a:spcPct val="80000"/>
              </a:lnSpc>
              <a:buClr>
                <a:srgbClr val="66FF33"/>
              </a:buClr>
              <a:buFont typeface="Wingdings" charset="0"/>
              <a:buChar char="Ø"/>
            </a:pPr>
            <a:r>
              <a:rPr lang="en-GB" sz="1700" b="1">
                <a:cs typeface="Arial" charset="0"/>
              </a:rPr>
              <a:t>Interviewing was conducted over a four week period in May/June 2011</a:t>
            </a:r>
            <a:endParaRPr lang="en-US" sz="1700" b="1">
              <a:cs typeface="Arial" charset="0"/>
            </a:endParaRPr>
          </a:p>
        </p:txBody>
      </p:sp>
      <p:sp>
        <p:nvSpPr>
          <p:cNvPr id="17411" name="Title 2"/>
          <p:cNvSpPr>
            <a:spLocks noGrp="1"/>
          </p:cNvSpPr>
          <p:nvPr>
            <p:ph type="title" idx="4294967295"/>
          </p:nvPr>
        </p:nvSpPr>
        <p:spPr bwMode="auto">
          <a:xfrm>
            <a:off x="1357313" y="187325"/>
            <a:ext cx="7000875" cy="52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2400" b="1">
                <a:cs typeface="Arial" charset="0"/>
              </a:rPr>
              <a:t>Research Background and Methodology</a:t>
            </a:r>
            <a:endParaRPr lang="en-US" sz="2400" b="1">
              <a:cs typeface="Arial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42938" y="1450975"/>
            <a:ext cx="1349375" cy="812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sz="1600" dirty="0"/>
              <a:t>Nov/Dec 2007</a:t>
            </a:r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2797175" y="1450975"/>
            <a:ext cx="1338263" cy="812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sz="1600" dirty="0"/>
              <a:t>Aug 2008</a:t>
            </a:r>
            <a:endParaRPr lang="en-US" sz="1600" dirty="0"/>
          </a:p>
        </p:txBody>
      </p:sp>
      <p:sp>
        <p:nvSpPr>
          <p:cNvPr id="7" name="Rounded Rectangle 6"/>
          <p:cNvSpPr/>
          <p:nvPr/>
        </p:nvSpPr>
        <p:spPr>
          <a:xfrm>
            <a:off x="5021263" y="1450975"/>
            <a:ext cx="1243012" cy="812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sz="1600" dirty="0"/>
              <a:t>Nov/Dec 2008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412750" y="2932113"/>
            <a:ext cx="1770063" cy="812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sz="1600" dirty="0"/>
              <a:t>Nov/Dec 2009</a:t>
            </a:r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2595563" y="2932113"/>
            <a:ext cx="1770062" cy="812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sz="1600" dirty="0"/>
              <a:t>June 2010</a:t>
            </a:r>
            <a:endParaRPr lang="en-US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4778375" y="2932113"/>
            <a:ext cx="1770063" cy="812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sz="1600" dirty="0"/>
              <a:t>Nov/December 2010</a:t>
            </a:r>
            <a:endParaRPr lang="en-US" sz="1600" dirty="0"/>
          </a:p>
        </p:txBody>
      </p:sp>
      <p:cxnSp>
        <p:nvCxnSpPr>
          <p:cNvPr id="12" name="Straight Arrow Connector 11"/>
          <p:cNvCxnSpPr>
            <a:stCxn id="5" idx="3"/>
            <a:endCxn id="6" idx="1"/>
          </p:cNvCxnSpPr>
          <p:nvPr/>
        </p:nvCxnSpPr>
        <p:spPr>
          <a:xfrm>
            <a:off x="1992313" y="1857375"/>
            <a:ext cx="804862" cy="1588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3"/>
            <a:endCxn id="7" idx="1"/>
          </p:cNvCxnSpPr>
          <p:nvPr/>
        </p:nvCxnSpPr>
        <p:spPr>
          <a:xfrm>
            <a:off x="4135438" y="1857375"/>
            <a:ext cx="885825" cy="1588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3"/>
            <a:endCxn id="10" idx="1"/>
          </p:cNvCxnSpPr>
          <p:nvPr/>
        </p:nvCxnSpPr>
        <p:spPr>
          <a:xfrm>
            <a:off x="4365625" y="3338513"/>
            <a:ext cx="412750" cy="1587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3"/>
            <a:endCxn id="9" idx="1"/>
          </p:cNvCxnSpPr>
          <p:nvPr/>
        </p:nvCxnSpPr>
        <p:spPr>
          <a:xfrm>
            <a:off x="2182813" y="3338513"/>
            <a:ext cx="412750" cy="1587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52" idx="3"/>
            <a:endCxn id="8" idx="1"/>
          </p:cNvCxnSpPr>
          <p:nvPr/>
        </p:nvCxnSpPr>
        <p:spPr>
          <a:xfrm flipH="1">
            <a:off x="412750" y="1857375"/>
            <a:ext cx="7980363" cy="1481138"/>
          </a:xfrm>
          <a:prstGeom prst="bentConnector5">
            <a:avLst>
              <a:gd name="adj1" fmla="val -2864"/>
              <a:gd name="adj2" fmla="val 50000"/>
              <a:gd name="adj3" fmla="val 102864"/>
            </a:avLst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36600" y="2212975"/>
            <a:ext cx="11620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GB" sz="1400" dirty="0">
                <a:solidFill>
                  <a:schemeClr val="accent3"/>
                </a:solidFill>
                <a:ea typeface="+mn-ea"/>
              </a:rPr>
              <a:t>Benchmark</a:t>
            </a:r>
            <a:endParaRPr lang="en-US" sz="1400" dirty="0">
              <a:solidFill>
                <a:schemeClr val="accent3"/>
              </a:solidFill>
              <a:ea typeface="+mn-ea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03288" y="3700463"/>
            <a:ext cx="79533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GB" sz="1400" dirty="0">
                <a:solidFill>
                  <a:schemeClr val="accent3"/>
                </a:solidFill>
                <a:ea typeface="+mn-ea"/>
              </a:rPr>
              <a:t>Wave 4</a:t>
            </a:r>
            <a:endParaRPr lang="en-US" sz="1400" dirty="0">
              <a:solidFill>
                <a:schemeClr val="accent3"/>
              </a:solidFill>
              <a:ea typeface="+mn-ea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43238" y="3700463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GB" sz="1400" dirty="0">
                <a:solidFill>
                  <a:schemeClr val="accent3"/>
                </a:solidFill>
                <a:ea typeface="+mn-ea"/>
              </a:rPr>
              <a:t>Wave 5</a:t>
            </a:r>
            <a:endParaRPr lang="en-US" sz="1400" dirty="0">
              <a:solidFill>
                <a:schemeClr val="accent3"/>
              </a:solidFill>
              <a:ea typeface="+mn-e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070225" y="2212975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GB" sz="1400" dirty="0">
                <a:solidFill>
                  <a:schemeClr val="accent3"/>
                </a:solidFill>
                <a:ea typeface="+mn-ea"/>
              </a:rPr>
              <a:t>Wave 1</a:t>
            </a:r>
            <a:endParaRPr lang="en-US" sz="1400" dirty="0">
              <a:solidFill>
                <a:schemeClr val="accent3"/>
              </a:solidFill>
              <a:ea typeface="+mn-ea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45100" y="2212975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GB" sz="1400" dirty="0">
                <a:solidFill>
                  <a:schemeClr val="accent3"/>
                </a:solidFill>
                <a:ea typeface="+mn-ea"/>
              </a:rPr>
              <a:t>Wave 2</a:t>
            </a:r>
            <a:endParaRPr lang="en-US" sz="1400" dirty="0">
              <a:solidFill>
                <a:schemeClr val="accent3"/>
              </a:solidFill>
              <a:ea typeface="+mn-ea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278438" y="3700463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GB" sz="1400" dirty="0">
                <a:solidFill>
                  <a:schemeClr val="accent3"/>
                </a:solidFill>
                <a:ea typeface="+mn-ea"/>
              </a:rPr>
              <a:t>Wave 6</a:t>
            </a:r>
            <a:endParaRPr lang="en-US" sz="1400" dirty="0">
              <a:solidFill>
                <a:schemeClr val="accent3"/>
              </a:solidFill>
              <a:ea typeface="+mn-ea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821488" y="2844800"/>
            <a:ext cx="2060575" cy="1247775"/>
          </a:xfrm>
          <a:prstGeom prst="roundRect">
            <a:avLst/>
          </a:prstGeom>
          <a:noFill/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430" name="TextBox 44"/>
          <p:cNvSpPr txBox="1">
            <a:spLocks noChangeArrowheads="1"/>
          </p:cNvSpPr>
          <p:nvPr/>
        </p:nvSpPr>
        <p:spPr bwMode="auto">
          <a:xfrm>
            <a:off x="7231063" y="4064000"/>
            <a:ext cx="1343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l" eaLnBrk="1" hangingPunct="1"/>
            <a:r>
              <a:rPr lang="en-GB" sz="1400">
                <a:solidFill>
                  <a:schemeClr val="accent2"/>
                </a:solidFill>
                <a:cs typeface="Arial" charset="0"/>
              </a:rPr>
              <a:t>Current Wave</a:t>
            </a:r>
            <a:endParaRPr lang="en-US" sz="140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961188" y="2932113"/>
            <a:ext cx="1770062" cy="812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sz="1600" dirty="0"/>
              <a:t>May/June 2011</a:t>
            </a:r>
            <a:endParaRPr lang="en-US" sz="1600" dirty="0"/>
          </a:p>
        </p:txBody>
      </p:sp>
      <p:cxnSp>
        <p:nvCxnSpPr>
          <p:cNvPr id="35" name="Straight Arrow Connector 34"/>
          <p:cNvCxnSpPr>
            <a:stCxn id="10" idx="3"/>
            <a:endCxn id="34" idx="1"/>
          </p:cNvCxnSpPr>
          <p:nvPr/>
        </p:nvCxnSpPr>
        <p:spPr>
          <a:xfrm>
            <a:off x="6548438" y="3338513"/>
            <a:ext cx="412750" cy="1587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469188" y="3700463"/>
            <a:ext cx="79533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GB" sz="1400" dirty="0">
                <a:solidFill>
                  <a:schemeClr val="accent3"/>
                </a:solidFill>
                <a:ea typeface="+mn-ea"/>
              </a:rPr>
              <a:t>Wave 7</a:t>
            </a:r>
            <a:endParaRPr lang="en-US" sz="1400" dirty="0">
              <a:solidFill>
                <a:schemeClr val="accent3"/>
              </a:solidFill>
              <a:ea typeface="+mn-ea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7150100" y="1450975"/>
            <a:ext cx="1243013" cy="812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sz="1600" dirty="0"/>
              <a:t>May/June 2009</a:t>
            </a:r>
            <a:endParaRPr lang="en-US" sz="1600" dirty="0"/>
          </a:p>
        </p:txBody>
      </p:sp>
      <p:sp>
        <p:nvSpPr>
          <p:cNvPr id="53" name="TextBox 52"/>
          <p:cNvSpPr txBox="1"/>
          <p:nvPr/>
        </p:nvSpPr>
        <p:spPr>
          <a:xfrm>
            <a:off x="7375525" y="2212975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GB" sz="1400" dirty="0">
                <a:solidFill>
                  <a:schemeClr val="accent3"/>
                </a:solidFill>
                <a:ea typeface="+mn-ea"/>
              </a:rPr>
              <a:t>Wave 3</a:t>
            </a:r>
            <a:endParaRPr lang="en-US" sz="1400" dirty="0">
              <a:solidFill>
                <a:schemeClr val="accent3"/>
              </a:solidFill>
              <a:ea typeface="+mn-ea"/>
            </a:endParaRPr>
          </a:p>
        </p:txBody>
      </p:sp>
      <p:cxnSp>
        <p:nvCxnSpPr>
          <p:cNvPr id="56" name="Straight Arrow Connector 55"/>
          <p:cNvCxnSpPr>
            <a:stCxn id="7" idx="3"/>
            <a:endCxn id="52" idx="1"/>
          </p:cNvCxnSpPr>
          <p:nvPr/>
        </p:nvCxnSpPr>
        <p:spPr>
          <a:xfrm>
            <a:off x="6264275" y="1857375"/>
            <a:ext cx="885825" cy="1588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239713" y="1271588"/>
          <a:ext cx="6762750" cy="458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name="Chart" r:id="rId4" imgW="6801307" imgH="4515307" progId="MSGraph.Chart.8">
                  <p:embed followColorScheme="full"/>
                </p:oleObj>
              </mc:Choice>
              <mc:Fallback>
                <p:oleObj name="Chart" r:id="rId4" imgW="6801307" imgH="4515307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3" y="1271588"/>
                        <a:ext cx="6762750" cy="458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5" name="Title 2"/>
          <p:cNvSpPr>
            <a:spLocks noGrp="1"/>
          </p:cNvSpPr>
          <p:nvPr>
            <p:ph type="title" idx="4294967295"/>
          </p:nvPr>
        </p:nvSpPr>
        <p:spPr bwMode="auto">
          <a:xfrm>
            <a:off x="1357313" y="187325"/>
            <a:ext cx="7000875" cy="52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GB" sz="2400" b="1">
                <a:cs typeface="Arial" charset="0"/>
              </a:rPr>
              <a:t>Profile of Sample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2979738" y="1057275"/>
            <a:ext cx="303847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cs typeface="Arial" charset="0"/>
              </a:rPr>
              <a:t>(Base: All aged 15-74 – 1,000)</a:t>
            </a: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187325" y="2781300"/>
            <a:ext cx="523875" cy="266700"/>
          </a:xfrm>
          <a:prstGeom prst="roundRect">
            <a:avLst>
              <a:gd name="adj" fmla="val 33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cs typeface="Arial" charset="0"/>
              </a:rPr>
              <a:t>Male</a:t>
            </a:r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3175" y="4686300"/>
            <a:ext cx="708025" cy="265113"/>
          </a:xfrm>
          <a:prstGeom prst="roundRect">
            <a:avLst>
              <a:gd name="adj" fmla="val 33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cs typeface="Arial" charset="0"/>
              </a:rPr>
              <a:t>Female</a:t>
            </a:r>
          </a:p>
        </p:txBody>
      </p:sp>
      <p:sp>
        <p:nvSpPr>
          <p:cNvPr id="18439" name="Text Box 16"/>
          <p:cNvSpPr txBox="1">
            <a:spLocks noChangeArrowheads="1"/>
          </p:cNvSpPr>
          <p:nvPr/>
        </p:nvSpPr>
        <p:spPr bwMode="auto">
          <a:xfrm>
            <a:off x="977900" y="1947863"/>
            <a:ext cx="365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600">
                <a:cs typeface="Arial" charset="0"/>
              </a:rPr>
              <a:t>%</a:t>
            </a:r>
          </a:p>
        </p:txBody>
      </p:sp>
      <p:sp>
        <p:nvSpPr>
          <p:cNvPr id="18440" name="Text Box 16"/>
          <p:cNvSpPr txBox="1">
            <a:spLocks noChangeArrowheads="1"/>
          </p:cNvSpPr>
          <p:nvPr/>
        </p:nvSpPr>
        <p:spPr bwMode="auto">
          <a:xfrm>
            <a:off x="2590800" y="1922463"/>
            <a:ext cx="365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600">
                <a:cs typeface="Arial" charset="0"/>
              </a:rPr>
              <a:t>%</a:t>
            </a:r>
          </a:p>
        </p:txBody>
      </p:sp>
      <p:sp>
        <p:nvSpPr>
          <p:cNvPr id="18441" name="Text Box 16"/>
          <p:cNvSpPr txBox="1">
            <a:spLocks noChangeArrowheads="1"/>
          </p:cNvSpPr>
          <p:nvPr/>
        </p:nvSpPr>
        <p:spPr bwMode="auto">
          <a:xfrm>
            <a:off x="4262438" y="1922463"/>
            <a:ext cx="365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600">
                <a:cs typeface="Arial" charset="0"/>
              </a:rPr>
              <a:t>%</a:t>
            </a:r>
          </a:p>
        </p:txBody>
      </p:sp>
      <p:sp>
        <p:nvSpPr>
          <p:cNvPr id="18442" name="Text Box 16"/>
          <p:cNvSpPr txBox="1">
            <a:spLocks noChangeArrowheads="1"/>
          </p:cNvSpPr>
          <p:nvPr/>
        </p:nvSpPr>
        <p:spPr bwMode="auto">
          <a:xfrm>
            <a:off x="5930900" y="1922463"/>
            <a:ext cx="365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600">
                <a:cs typeface="Arial" charset="0"/>
              </a:rPr>
              <a:t>%</a:t>
            </a:r>
          </a:p>
        </p:txBody>
      </p:sp>
      <p:sp>
        <p:nvSpPr>
          <p:cNvPr id="18443" name="AutoShape 5"/>
          <p:cNvSpPr>
            <a:spLocks noChangeArrowheads="1"/>
          </p:cNvSpPr>
          <p:nvPr/>
        </p:nvSpPr>
        <p:spPr bwMode="auto">
          <a:xfrm>
            <a:off x="1698625" y="2165350"/>
            <a:ext cx="573088" cy="266700"/>
          </a:xfrm>
          <a:prstGeom prst="roundRect">
            <a:avLst>
              <a:gd name="adj" fmla="val 33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cs typeface="Arial" charset="0"/>
              </a:rPr>
              <a:t>15-24</a:t>
            </a:r>
          </a:p>
        </p:txBody>
      </p:sp>
      <p:sp>
        <p:nvSpPr>
          <p:cNvPr id="18444" name="AutoShape 5"/>
          <p:cNvSpPr>
            <a:spLocks noChangeArrowheads="1"/>
          </p:cNvSpPr>
          <p:nvPr/>
        </p:nvSpPr>
        <p:spPr bwMode="auto">
          <a:xfrm>
            <a:off x="1698625" y="2924175"/>
            <a:ext cx="573088" cy="265113"/>
          </a:xfrm>
          <a:prstGeom prst="roundRect">
            <a:avLst>
              <a:gd name="adj" fmla="val 33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cs typeface="Arial" charset="0"/>
              </a:rPr>
              <a:t>25-34</a:t>
            </a:r>
          </a:p>
        </p:txBody>
      </p:sp>
      <p:sp>
        <p:nvSpPr>
          <p:cNvPr id="18445" name="AutoShape 5"/>
          <p:cNvSpPr>
            <a:spLocks noChangeArrowheads="1"/>
          </p:cNvSpPr>
          <p:nvPr/>
        </p:nvSpPr>
        <p:spPr bwMode="auto">
          <a:xfrm>
            <a:off x="1698625" y="3714750"/>
            <a:ext cx="573088" cy="266700"/>
          </a:xfrm>
          <a:prstGeom prst="roundRect">
            <a:avLst>
              <a:gd name="adj" fmla="val 33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cs typeface="Arial" charset="0"/>
              </a:rPr>
              <a:t>35-44</a:t>
            </a:r>
          </a:p>
        </p:txBody>
      </p:sp>
      <p:sp>
        <p:nvSpPr>
          <p:cNvPr id="18446" name="AutoShape 5"/>
          <p:cNvSpPr>
            <a:spLocks noChangeArrowheads="1"/>
          </p:cNvSpPr>
          <p:nvPr/>
        </p:nvSpPr>
        <p:spPr bwMode="auto">
          <a:xfrm>
            <a:off x="1698625" y="4376738"/>
            <a:ext cx="573088" cy="266700"/>
          </a:xfrm>
          <a:prstGeom prst="roundRect">
            <a:avLst>
              <a:gd name="adj" fmla="val 33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cs typeface="Arial" charset="0"/>
              </a:rPr>
              <a:t>45-54</a:t>
            </a:r>
          </a:p>
        </p:txBody>
      </p:sp>
      <p:sp>
        <p:nvSpPr>
          <p:cNvPr id="18447" name="AutoShape 5"/>
          <p:cNvSpPr>
            <a:spLocks noChangeArrowheads="1"/>
          </p:cNvSpPr>
          <p:nvPr/>
        </p:nvSpPr>
        <p:spPr bwMode="auto">
          <a:xfrm>
            <a:off x="1830388" y="5213350"/>
            <a:ext cx="441325" cy="266700"/>
          </a:xfrm>
          <a:prstGeom prst="roundRect">
            <a:avLst>
              <a:gd name="adj" fmla="val 33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cs typeface="Arial" charset="0"/>
              </a:rPr>
              <a:t>55+</a:t>
            </a:r>
          </a:p>
        </p:txBody>
      </p:sp>
      <p:sp>
        <p:nvSpPr>
          <p:cNvPr id="18448" name="AutoShape 5"/>
          <p:cNvSpPr>
            <a:spLocks noChangeArrowheads="1"/>
          </p:cNvSpPr>
          <p:nvPr/>
        </p:nvSpPr>
        <p:spPr bwMode="auto">
          <a:xfrm>
            <a:off x="3392488" y="2351088"/>
            <a:ext cx="661987" cy="266700"/>
          </a:xfrm>
          <a:prstGeom prst="roundRect">
            <a:avLst>
              <a:gd name="adj" fmla="val 33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cs typeface="Arial" charset="0"/>
              </a:rPr>
              <a:t>Dublin</a:t>
            </a:r>
          </a:p>
        </p:txBody>
      </p:sp>
      <p:sp>
        <p:nvSpPr>
          <p:cNvPr id="18449" name="AutoShape 5"/>
          <p:cNvSpPr>
            <a:spLocks noChangeArrowheads="1"/>
          </p:cNvSpPr>
          <p:nvPr/>
        </p:nvSpPr>
        <p:spPr bwMode="auto">
          <a:xfrm>
            <a:off x="3240088" y="3327400"/>
            <a:ext cx="814387" cy="434975"/>
          </a:xfrm>
          <a:prstGeom prst="roundRect">
            <a:avLst>
              <a:gd name="adj" fmla="val 33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cs typeface="Arial" charset="0"/>
              </a:rPr>
              <a:t>Rest of Leinster</a:t>
            </a:r>
          </a:p>
        </p:txBody>
      </p:sp>
      <p:sp>
        <p:nvSpPr>
          <p:cNvPr id="18450" name="AutoShape 5"/>
          <p:cNvSpPr>
            <a:spLocks noChangeArrowheads="1"/>
          </p:cNvSpPr>
          <p:nvPr/>
        </p:nvSpPr>
        <p:spPr bwMode="auto">
          <a:xfrm>
            <a:off x="3278188" y="4430713"/>
            <a:ext cx="776287" cy="265112"/>
          </a:xfrm>
          <a:prstGeom prst="roundRect">
            <a:avLst>
              <a:gd name="adj" fmla="val 33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cs typeface="Arial" charset="0"/>
              </a:rPr>
              <a:t>Munster</a:t>
            </a:r>
          </a:p>
        </p:txBody>
      </p:sp>
      <p:sp>
        <p:nvSpPr>
          <p:cNvPr id="18451" name="AutoShape 5"/>
          <p:cNvSpPr>
            <a:spLocks noChangeArrowheads="1"/>
          </p:cNvSpPr>
          <p:nvPr/>
        </p:nvSpPr>
        <p:spPr bwMode="auto">
          <a:xfrm>
            <a:off x="3394075" y="5307013"/>
            <a:ext cx="660400" cy="434975"/>
          </a:xfrm>
          <a:prstGeom prst="roundRect">
            <a:avLst>
              <a:gd name="adj" fmla="val 33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cs typeface="Arial" charset="0"/>
              </a:rPr>
              <a:t>Conn/ </a:t>
            </a:r>
          </a:p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cs typeface="Arial" charset="0"/>
              </a:rPr>
              <a:t>Ulster</a:t>
            </a:r>
          </a:p>
        </p:txBody>
      </p:sp>
      <p:sp>
        <p:nvSpPr>
          <p:cNvPr id="18452" name="AutoShape 5"/>
          <p:cNvSpPr>
            <a:spLocks noChangeArrowheads="1"/>
          </p:cNvSpPr>
          <p:nvPr/>
        </p:nvSpPr>
        <p:spPr bwMode="auto">
          <a:xfrm>
            <a:off x="5119688" y="2795588"/>
            <a:ext cx="639762" cy="434975"/>
          </a:xfrm>
          <a:prstGeom prst="roundRect">
            <a:avLst>
              <a:gd name="adj" fmla="val 33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cs typeface="Arial" charset="0"/>
              </a:rPr>
              <a:t>ABC1 </a:t>
            </a:r>
          </a:p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cs typeface="Arial" charset="0"/>
              </a:rPr>
              <a:t>F50+</a:t>
            </a:r>
          </a:p>
        </p:txBody>
      </p:sp>
      <p:sp>
        <p:nvSpPr>
          <p:cNvPr id="18453" name="AutoShape 5"/>
          <p:cNvSpPr>
            <a:spLocks noChangeArrowheads="1"/>
          </p:cNvSpPr>
          <p:nvPr/>
        </p:nvSpPr>
        <p:spPr bwMode="auto">
          <a:xfrm>
            <a:off x="5170488" y="4700588"/>
            <a:ext cx="588962" cy="434975"/>
          </a:xfrm>
          <a:prstGeom prst="roundRect">
            <a:avLst>
              <a:gd name="adj" fmla="val 33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cs typeface="Arial" charset="0"/>
              </a:rPr>
              <a:t>C2DE</a:t>
            </a:r>
          </a:p>
          <a:p>
            <a:pPr algn="r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cs typeface="Arial" charset="0"/>
              </a:rPr>
              <a:t>F50-</a:t>
            </a:r>
          </a:p>
        </p:txBody>
      </p:sp>
      <p:sp>
        <p:nvSpPr>
          <p:cNvPr id="18454" name="TextBox 42"/>
          <p:cNvSpPr txBox="1">
            <a:spLocks noChangeArrowheads="1"/>
          </p:cNvSpPr>
          <p:nvPr/>
        </p:nvSpPr>
        <p:spPr bwMode="auto">
          <a:xfrm>
            <a:off x="6646863" y="1546225"/>
            <a:ext cx="24241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400">
                <a:cs typeface="Arial" charset="0"/>
              </a:rPr>
              <a:t>MAIN GROCERY SHOPPER</a:t>
            </a:r>
          </a:p>
        </p:txBody>
      </p:sp>
      <p:sp>
        <p:nvSpPr>
          <p:cNvPr id="18455" name="TextBox 43"/>
          <p:cNvSpPr txBox="1">
            <a:spLocks noChangeArrowheads="1"/>
          </p:cNvSpPr>
          <p:nvPr/>
        </p:nvSpPr>
        <p:spPr bwMode="auto">
          <a:xfrm>
            <a:off x="6688138" y="2911475"/>
            <a:ext cx="4540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200">
                <a:cs typeface="Arial" charset="0"/>
              </a:rPr>
              <a:t>Yes</a:t>
            </a:r>
          </a:p>
        </p:txBody>
      </p:sp>
      <p:sp>
        <p:nvSpPr>
          <p:cNvPr id="18456" name="TextBox 44"/>
          <p:cNvSpPr txBox="1">
            <a:spLocks noChangeArrowheads="1"/>
          </p:cNvSpPr>
          <p:nvPr/>
        </p:nvSpPr>
        <p:spPr bwMode="auto">
          <a:xfrm>
            <a:off x="8432800" y="2911475"/>
            <a:ext cx="388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/>
            <a:r>
              <a:rPr lang="en-GB" sz="1200">
                <a:cs typeface="Arial" charset="0"/>
              </a:rPr>
              <a:t>No</a:t>
            </a:r>
          </a:p>
        </p:txBody>
      </p:sp>
      <p:sp>
        <p:nvSpPr>
          <p:cNvPr id="46" name="Rectangle 45"/>
          <p:cNvSpPr/>
          <p:nvPr/>
        </p:nvSpPr>
        <p:spPr>
          <a:xfrm>
            <a:off x="804863" y="1651000"/>
            <a:ext cx="628650" cy="30956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2482850" y="1663700"/>
            <a:ext cx="615950" cy="29686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48" name="Rectangle 47"/>
          <p:cNvSpPr/>
          <p:nvPr/>
        </p:nvSpPr>
        <p:spPr>
          <a:xfrm>
            <a:off x="3898900" y="1651000"/>
            <a:ext cx="1082675" cy="28575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49" name="Rectangle 48"/>
          <p:cNvSpPr/>
          <p:nvPr/>
        </p:nvSpPr>
        <p:spPr>
          <a:xfrm>
            <a:off x="5537200" y="1397000"/>
            <a:ext cx="1157288" cy="53816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50" name="Rectangle 49"/>
          <p:cNvSpPr/>
          <p:nvPr/>
        </p:nvSpPr>
        <p:spPr>
          <a:xfrm>
            <a:off x="7140575" y="1574800"/>
            <a:ext cx="1436688" cy="46513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dirty="0"/>
          </a:p>
        </p:txBody>
      </p:sp>
      <p:graphicFrame>
        <p:nvGraphicFramePr>
          <p:cNvPr id="18462" name="Object 4"/>
          <p:cNvGraphicFramePr>
            <a:graphicFrameLocks noChangeAspect="1"/>
          </p:cNvGraphicFramePr>
          <p:nvPr/>
        </p:nvGraphicFramePr>
        <p:xfrm>
          <a:off x="6651625" y="2152650"/>
          <a:ext cx="2662238" cy="209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name="Chart" r:id="rId6" imgW="2657856" imgH="2105254" progId="MSGraph.Chart.8">
                  <p:embed followColorScheme="full"/>
                </p:oleObj>
              </mc:Choice>
              <mc:Fallback>
                <p:oleObj name="Chart" r:id="rId6" imgW="2657856" imgH="2105254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25" y="2152650"/>
                        <a:ext cx="2662238" cy="209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Placeholder 4"/>
          <p:cNvSpPr>
            <a:spLocks noGrp="1"/>
          </p:cNvSpPr>
          <p:nvPr>
            <p:ph type="body" idx="4294967295"/>
          </p:nvPr>
        </p:nvSpPr>
        <p:spPr bwMode="auto">
          <a:xfrm>
            <a:off x="933450" y="1549400"/>
            <a:ext cx="7620000" cy="490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>
                <a:srgbClr val="A71930"/>
              </a:buClr>
              <a:buFont typeface="Wingdings" charset="0"/>
              <a:buBlip>
                <a:blip r:embed="rId3"/>
              </a:buBlip>
            </a:pPr>
            <a:endParaRPr lang="en-GB" sz="2000" b="1">
              <a:cs typeface="Arial" charset="0"/>
            </a:endParaRPr>
          </a:p>
          <a:p>
            <a:pPr eaLnBrk="1" hangingPunct="1">
              <a:buClr>
                <a:schemeClr val="tx1"/>
              </a:buClr>
              <a:buFont typeface="Wingdings" charset="0"/>
              <a:buChar char="§"/>
            </a:pPr>
            <a:r>
              <a:rPr lang="en-GB" sz="2000" b="1">
                <a:cs typeface="Arial" charset="0"/>
              </a:rPr>
              <a:t>Key Findings</a:t>
            </a:r>
          </a:p>
          <a:p>
            <a:pPr eaLnBrk="1" hangingPunct="1">
              <a:buClr>
                <a:schemeClr val="tx1"/>
              </a:buClr>
              <a:buFont typeface="Wingdings" charset="0"/>
              <a:buChar char="§"/>
            </a:pPr>
            <a:endParaRPr lang="en-GB" sz="2000" b="1">
              <a:cs typeface="Arial" charset="0"/>
            </a:endParaRPr>
          </a:p>
          <a:p>
            <a:pPr eaLnBrk="1" hangingPunct="1">
              <a:buClr>
                <a:schemeClr val="tx1"/>
              </a:buClr>
              <a:buFont typeface="Wingdings" charset="0"/>
              <a:buChar char="§"/>
            </a:pPr>
            <a:r>
              <a:rPr lang="en-GB" sz="2000" b="1">
                <a:cs typeface="Arial" charset="0"/>
              </a:rPr>
              <a:t>Section 1: Consumer Empowerment</a:t>
            </a:r>
            <a:endParaRPr lang="en-IE" sz="2000" b="1">
              <a:cs typeface="Arial" charset="0"/>
            </a:endParaRPr>
          </a:p>
          <a:p>
            <a:pPr eaLnBrk="1" hangingPunct="1">
              <a:buClr>
                <a:schemeClr val="tx1"/>
              </a:buClr>
              <a:buFont typeface="Wingdings" charset="0"/>
              <a:buNone/>
            </a:pPr>
            <a:endParaRPr lang="en-IE" sz="2000" b="1">
              <a:cs typeface="Arial" charset="0"/>
            </a:endParaRPr>
          </a:p>
          <a:p>
            <a:pPr eaLnBrk="1" hangingPunct="1">
              <a:buClr>
                <a:schemeClr val="tx1"/>
              </a:buClr>
              <a:buFont typeface="Wingdings" charset="0"/>
              <a:buChar char="§"/>
            </a:pPr>
            <a:r>
              <a:rPr lang="en-IE" sz="2000" b="1">
                <a:cs typeface="Arial" charset="0"/>
              </a:rPr>
              <a:t>Section 2: Making </a:t>
            </a:r>
            <a:r>
              <a:rPr lang="en-GB" sz="2000" b="1">
                <a:cs typeface="Arial" charset="0"/>
              </a:rPr>
              <a:t>Complaints</a:t>
            </a:r>
          </a:p>
          <a:p>
            <a:pPr eaLnBrk="1" hangingPunct="1">
              <a:buClr>
                <a:schemeClr val="tx1"/>
              </a:buClr>
              <a:buFont typeface="Wingdings" charset="0"/>
              <a:buChar char="§"/>
            </a:pPr>
            <a:endParaRPr lang="en-GB" sz="2000" b="1">
              <a:cs typeface="Arial" charset="0"/>
            </a:endParaRPr>
          </a:p>
          <a:p>
            <a:pPr eaLnBrk="1" hangingPunct="1">
              <a:buClr>
                <a:schemeClr val="tx1"/>
              </a:buClr>
              <a:buFont typeface="Wingdings" charset="0"/>
              <a:buChar char="§"/>
            </a:pPr>
            <a:r>
              <a:rPr lang="en-GB" sz="2000" b="1">
                <a:cs typeface="Arial" charset="0"/>
              </a:rPr>
              <a:t>Research Background and Methodology</a:t>
            </a:r>
          </a:p>
          <a:p>
            <a:pPr eaLnBrk="1" hangingPunct="1">
              <a:buClr>
                <a:schemeClr val="tx1"/>
              </a:buClr>
              <a:buFont typeface="Wingdings" charset="0"/>
              <a:buChar char="§"/>
            </a:pPr>
            <a:endParaRPr lang="en-GB" sz="2000" b="1">
              <a:cs typeface="Arial" charset="0"/>
            </a:endParaRPr>
          </a:p>
          <a:p>
            <a:pPr eaLnBrk="1" hangingPunct="1">
              <a:buClr>
                <a:schemeClr val="tx1"/>
              </a:buClr>
              <a:buFont typeface="Wingdings" charset="0"/>
              <a:buChar char="§"/>
            </a:pPr>
            <a:r>
              <a:rPr lang="en-GB" sz="2000" b="1">
                <a:cs typeface="Arial" charset="0"/>
              </a:rPr>
              <a:t>Profile of Sample</a:t>
            </a:r>
          </a:p>
          <a:p>
            <a:pPr eaLnBrk="1" hangingPunct="1">
              <a:buClr>
                <a:srgbClr val="A71930"/>
              </a:buClr>
              <a:buFont typeface="Wingdings" charset="0"/>
              <a:buNone/>
            </a:pPr>
            <a:endParaRPr lang="en-GB" sz="2000" b="1">
              <a:cs typeface="Arial" charset="0"/>
            </a:endParaRPr>
          </a:p>
          <a:p>
            <a:pPr eaLnBrk="1" hangingPunct="1">
              <a:buClr>
                <a:srgbClr val="A71930"/>
              </a:buClr>
              <a:buFont typeface="Wingdings" charset="0"/>
              <a:buNone/>
            </a:pPr>
            <a:endParaRPr lang="en-GB" sz="2000" b="1">
              <a:cs typeface="Arial" charset="0"/>
            </a:endParaRPr>
          </a:p>
        </p:txBody>
      </p:sp>
      <p:sp>
        <p:nvSpPr>
          <p:cNvPr id="3075" name="Rectangle 1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357313" y="187325"/>
            <a:ext cx="7000875" cy="52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GB" sz="2400" b="1">
                <a:cs typeface="Arial" charset="0"/>
              </a:rPr>
              <a:t>Table of Contents</a:t>
            </a:r>
            <a:r>
              <a:rPr lang="en-GB" sz="2600" b="1"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104900" y="2895600"/>
            <a:ext cx="7207250" cy="635000"/>
          </a:xfrm>
          <a:prstGeom prst="rect">
            <a:avLst/>
          </a:prstGeom>
          <a:solidFill>
            <a:srgbClr val="99CC00"/>
          </a:solidFill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3200" b="1">
                <a:cs typeface="Arial" charset="0"/>
              </a:rPr>
              <a:t>Key Findings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593725" y="312738"/>
            <a:ext cx="7772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IE" sz="2400" b="1">
                <a:latin typeface="Calibri" charset="0"/>
              </a:rPr>
              <a:t>Key Findings </a:t>
            </a:r>
            <a:endParaRPr lang="en-GB" sz="2400" b="1">
              <a:latin typeface="Calibri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50825" y="1411288"/>
            <a:ext cx="8893175" cy="452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15000"/>
              </a:lnSpc>
              <a:spcBef>
                <a:spcPct val="60000"/>
              </a:spcBef>
            </a:pPr>
            <a:endParaRPr lang="en-GB" sz="1700">
              <a:latin typeface="Calibri" charset="0"/>
            </a:endParaRPr>
          </a:p>
          <a:p>
            <a:pPr>
              <a:lnSpc>
                <a:spcPct val="115000"/>
              </a:lnSpc>
              <a:spcBef>
                <a:spcPct val="60000"/>
              </a:spcBef>
            </a:pPr>
            <a:endParaRPr lang="en-GB" sz="1800">
              <a:latin typeface="Calibri" charset="0"/>
            </a:endParaRPr>
          </a:p>
          <a:p>
            <a:pPr>
              <a:lnSpc>
                <a:spcPct val="115000"/>
              </a:lnSpc>
              <a:spcBef>
                <a:spcPct val="60000"/>
              </a:spcBef>
            </a:pPr>
            <a:endParaRPr lang="en-GB" sz="2000">
              <a:latin typeface="Calibri" charset="0"/>
            </a:endParaRPr>
          </a:p>
          <a:p>
            <a:pPr>
              <a:lnSpc>
                <a:spcPct val="115000"/>
              </a:lnSpc>
              <a:spcBef>
                <a:spcPct val="60000"/>
              </a:spcBef>
            </a:pPr>
            <a:endParaRPr lang="en-GB" sz="2000">
              <a:latin typeface="Calibri" charset="0"/>
            </a:endParaRPr>
          </a:p>
          <a:p>
            <a:pPr>
              <a:lnSpc>
                <a:spcPct val="115000"/>
              </a:lnSpc>
              <a:spcBef>
                <a:spcPct val="60000"/>
              </a:spcBef>
            </a:pPr>
            <a:endParaRPr lang="en-GB" sz="2000">
              <a:latin typeface="Calibri" charset="0"/>
            </a:endParaRPr>
          </a:p>
          <a:p>
            <a:pPr>
              <a:lnSpc>
                <a:spcPct val="115000"/>
              </a:lnSpc>
              <a:spcBef>
                <a:spcPct val="60000"/>
              </a:spcBef>
            </a:pPr>
            <a:endParaRPr lang="en-IE" sz="2000">
              <a:solidFill>
                <a:srgbClr val="000000"/>
              </a:solidFill>
              <a:latin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Bef>
                <a:spcPct val="60000"/>
              </a:spcBef>
            </a:pPr>
            <a:endParaRPr lang="en-GB" sz="2000">
              <a:latin typeface="Calibri" charset="0"/>
              <a:cs typeface="Times New Roman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63538" y="1128713"/>
            <a:ext cx="8158162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defTabSz="952500" eaLnBrk="0" hangingPunct="0">
              <a:tabLst>
                <a:tab pos="8636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863600" indent="-292100" defTabSz="952500" eaLnBrk="0" hangingPunct="0">
              <a:tabLst>
                <a:tab pos="8636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054100" defTabSz="952500" eaLnBrk="0" hangingPunct="0">
              <a:tabLst>
                <a:tab pos="8636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defTabSz="952500" eaLnBrk="0" hangingPunct="0">
              <a:tabLst>
                <a:tab pos="8636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defTabSz="952500" eaLnBrk="0" hangingPunct="0">
              <a:tabLst>
                <a:tab pos="8636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tabLst>
                <a:tab pos="8636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lvl="1" algn="just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GB" sz="2000">
                <a:latin typeface="Calibri" charset="0"/>
                <a:cs typeface="Times New Roman" charset="0"/>
              </a:rPr>
              <a:t>Consumer Rights</a:t>
            </a:r>
          </a:p>
          <a:p>
            <a:pPr lvl="2" algn="just">
              <a:lnSpc>
                <a:spcPct val="70000"/>
              </a:lnSpc>
              <a:spcBef>
                <a:spcPct val="50000"/>
              </a:spcBef>
              <a:spcAft>
                <a:spcPct val="30000"/>
              </a:spcAft>
              <a:buClr>
                <a:schemeClr val="tx1"/>
              </a:buClr>
              <a:buFontTx/>
              <a:buChar char="•"/>
            </a:pPr>
            <a:r>
              <a:rPr lang="en-GB" b="0">
                <a:latin typeface="Calibri" charset="0"/>
                <a:cs typeface="Times New Roman" charset="0"/>
              </a:rPr>
              <a:t> 78% state they are </a:t>
            </a:r>
            <a:r>
              <a:rPr lang="en-GB">
                <a:latin typeface="Calibri" charset="0"/>
                <a:cs typeface="Times New Roman" charset="0"/>
              </a:rPr>
              <a:t>confident</a:t>
            </a:r>
            <a:r>
              <a:rPr lang="en-GB" b="0">
                <a:latin typeface="Calibri" charset="0"/>
                <a:cs typeface="Times New Roman" charset="0"/>
              </a:rPr>
              <a:t> of their rights (↑3% points) </a:t>
            </a:r>
          </a:p>
          <a:p>
            <a:pPr lvl="2" algn="just">
              <a:lnSpc>
                <a:spcPct val="70000"/>
              </a:lnSpc>
              <a:spcBef>
                <a:spcPct val="50000"/>
              </a:spcBef>
              <a:spcAft>
                <a:spcPct val="30000"/>
              </a:spcAft>
              <a:buClr>
                <a:schemeClr val="tx1"/>
              </a:buClr>
              <a:buFontTx/>
              <a:buChar char="•"/>
            </a:pPr>
            <a:r>
              <a:rPr lang="en-GB" b="0">
                <a:latin typeface="Calibri" charset="0"/>
                <a:cs typeface="Times New Roman" charset="0"/>
              </a:rPr>
              <a:t> 71% assert they are </a:t>
            </a:r>
            <a:r>
              <a:rPr lang="en-GB">
                <a:latin typeface="Calibri" charset="0"/>
                <a:cs typeface="Times New Roman" charset="0"/>
              </a:rPr>
              <a:t>knowledgeable</a:t>
            </a:r>
            <a:r>
              <a:rPr lang="en-GB" b="0">
                <a:latin typeface="Calibri" charset="0"/>
                <a:cs typeface="Times New Roman" charset="0"/>
              </a:rPr>
              <a:t> of their rights (↑3% points) </a:t>
            </a:r>
          </a:p>
          <a:p>
            <a:pPr lvl="2" algn="just">
              <a:lnSpc>
                <a:spcPct val="70000"/>
              </a:lnSpc>
              <a:spcBef>
                <a:spcPct val="50000"/>
              </a:spcBef>
              <a:spcAft>
                <a:spcPct val="30000"/>
              </a:spcAft>
              <a:buClr>
                <a:schemeClr val="tx1"/>
              </a:buClr>
              <a:buFontTx/>
              <a:buChar char="•"/>
            </a:pPr>
            <a:r>
              <a:rPr lang="en-GB" b="0">
                <a:latin typeface="Calibri" charset="0"/>
                <a:cs typeface="Times New Roman" charset="0"/>
              </a:rPr>
              <a:t> 71% feel </a:t>
            </a:r>
            <a:r>
              <a:rPr lang="en-GB">
                <a:latin typeface="Calibri" charset="0"/>
                <a:cs typeface="Times New Roman" charset="0"/>
              </a:rPr>
              <a:t>protected</a:t>
            </a:r>
            <a:r>
              <a:rPr lang="en-GB" b="0">
                <a:latin typeface="Calibri" charset="0"/>
                <a:cs typeface="Times New Roman" charset="0"/>
              </a:rPr>
              <a:t> in respect of their rights (↑2% points) </a:t>
            </a:r>
          </a:p>
          <a:p>
            <a:pPr lvl="2" algn="just">
              <a:lnSpc>
                <a:spcPct val="70000"/>
              </a:lnSpc>
              <a:spcBef>
                <a:spcPct val="50000"/>
              </a:spcBef>
              <a:spcAft>
                <a:spcPct val="30000"/>
              </a:spcAft>
              <a:buClr>
                <a:schemeClr val="tx1"/>
              </a:buClr>
            </a:pPr>
            <a:endParaRPr lang="en-GB" sz="1400" b="0">
              <a:latin typeface="Calibri" charset="0"/>
              <a:cs typeface="Times New Roman" charset="0"/>
            </a:endParaRPr>
          </a:p>
          <a:p>
            <a:pPr lvl="1" algn="just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GB" sz="2000">
                <a:latin typeface="Calibri" charset="0"/>
                <a:cs typeface="Times New Roman" charset="0"/>
              </a:rPr>
              <a:t>Propensity to Complain</a:t>
            </a:r>
          </a:p>
          <a:p>
            <a:pPr lvl="2" algn="just">
              <a:lnSpc>
                <a:spcPct val="70000"/>
              </a:lnSpc>
              <a:spcBef>
                <a:spcPct val="50000"/>
              </a:spcBef>
              <a:spcAft>
                <a:spcPct val="30000"/>
              </a:spcAft>
              <a:buClr>
                <a:schemeClr val="tx1"/>
              </a:buClr>
              <a:buFontTx/>
              <a:buChar char="•"/>
            </a:pPr>
            <a:r>
              <a:rPr lang="en-GB">
                <a:latin typeface="Calibri" charset="0"/>
                <a:cs typeface="Times New Roman" charset="0"/>
              </a:rPr>
              <a:t> 85%</a:t>
            </a:r>
            <a:r>
              <a:rPr lang="en-GB" b="0">
                <a:latin typeface="Calibri" charset="0"/>
                <a:cs typeface="Times New Roman" charset="0"/>
              </a:rPr>
              <a:t> of consumers state that they are willing to complain (↑8% points)</a:t>
            </a:r>
          </a:p>
          <a:p>
            <a:pPr lvl="2" algn="just">
              <a:lnSpc>
                <a:spcPct val="70000"/>
              </a:lnSpc>
              <a:spcBef>
                <a:spcPct val="50000"/>
              </a:spcBef>
              <a:spcAft>
                <a:spcPct val="30000"/>
              </a:spcAft>
              <a:buClr>
                <a:schemeClr val="tx1"/>
              </a:buClr>
            </a:pPr>
            <a:endParaRPr lang="en-GB" sz="1400" b="0">
              <a:latin typeface="Calibri" charset="0"/>
              <a:cs typeface="Times New Roman" charset="0"/>
            </a:endParaRPr>
          </a:p>
          <a:p>
            <a:pPr lvl="1" algn="just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GB" sz="2000">
                <a:latin typeface="Calibri" charset="0"/>
                <a:cs typeface="Times New Roman" charset="0"/>
              </a:rPr>
              <a:t>Complain/Return an Item</a:t>
            </a:r>
          </a:p>
          <a:p>
            <a:pPr lvl="2" algn="just">
              <a:lnSpc>
                <a:spcPct val="90000"/>
              </a:lnSpc>
              <a:spcBef>
                <a:spcPct val="50000"/>
              </a:spcBef>
              <a:spcAft>
                <a:spcPct val="30000"/>
              </a:spcAft>
              <a:buClr>
                <a:schemeClr val="tx1"/>
              </a:buClr>
              <a:buFontTx/>
              <a:buChar char="•"/>
            </a:pPr>
            <a:r>
              <a:rPr lang="en-GB" b="0">
                <a:latin typeface="Calibri" charset="0"/>
                <a:cs typeface="Times New Roman" charset="0"/>
              </a:rPr>
              <a:t> 22% of consumers(↓8% points) had cause to do so</a:t>
            </a:r>
          </a:p>
          <a:p>
            <a:pPr lvl="2" algn="just">
              <a:lnSpc>
                <a:spcPct val="90000"/>
              </a:lnSpc>
              <a:spcBef>
                <a:spcPct val="50000"/>
              </a:spcBef>
              <a:spcAft>
                <a:spcPct val="30000"/>
              </a:spcAft>
              <a:buClr>
                <a:schemeClr val="tx1"/>
              </a:buClr>
              <a:buFontTx/>
              <a:buChar char="•"/>
            </a:pPr>
            <a:r>
              <a:rPr lang="en-GB">
                <a:latin typeface="Calibri" charset="0"/>
                <a:cs typeface="Times New Roman" charset="0"/>
              </a:rPr>
              <a:t> 92% (↑12% points) of those who had cause actually complained</a:t>
            </a:r>
          </a:p>
          <a:p>
            <a:pPr lvl="2" algn="just">
              <a:lnSpc>
                <a:spcPct val="90000"/>
              </a:lnSpc>
              <a:spcBef>
                <a:spcPct val="50000"/>
              </a:spcBef>
              <a:spcAft>
                <a:spcPct val="30000"/>
              </a:spcAft>
              <a:buClr>
                <a:schemeClr val="tx1"/>
              </a:buClr>
              <a:buFontTx/>
              <a:buChar char="•"/>
            </a:pPr>
            <a:r>
              <a:rPr lang="en-GB" b="0">
                <a:latin typeface="Calibri" charset="0"/>
                <a:cs typeface="Times New Roman" charset="0"/>
              </a:rPr>
              <a:t> Over 3 in 4 (78%) found the complaints process easy</a:t>
            </a:r>
          </a:p>
          <a:p>
            <a:pPr lvl="2" algn="just">
              <a:lnSpc>
                <a:spcPct val="90000"/>
              </a:lnSpc>
              <a:spcBef>
                <a:spcPct val="50000"/>
              </a:spcBef>
              <a:spcAft>
                <a:spcPct val="30000"/>
              </a:spcAft>
              <a:buClr>
                <a:schemeClr val="tx1"/>
              </a:buClr>
              <a:buFontTx/>
              <a:buChar char="•"/>
            </a:pPr>
            <a:r>
              <a:rPr lang="en-GB" b="0">
                <a:latin typeface="Calibri" charset="0"/>
                <a:cs typeface="Times New Roman" charset="0"/>
              </a:rPr>
              <a:t> Over 4 in 5 (84%) have had their complaint completely resolved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574800" y="2578100"/>
            <a:ext cx="6457950" cy="1206500"/>
          </a:xfrm>
          <a:prstGeom prst="rect">
            <a:avLst/>
          </a:prstGeom>
          <a:solidFill>
            <a:srgbClr val="99CC00"/>
          </a:solidFill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3200" b="1">
                <a:cs typeface="Arial" charset="0"/>
              </a:rPr>
              <a:t>Section 1: Consumer Empowerment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506413" y="1449388"/>
          <a:ext cx="7937500" cy="450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Chart" r:id="rId4" imgW="7610856" imgH="4962754" progId="MSGraph.Chart.8">
                  <p:embed followColorScheme="full"/>
                </p:oleObj>
              </mc:Choice>
              <mc:Fallback>
                <p:oleObj name="Chart" r:id="rId4" imgW="7610856" imgH="4962754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1449388"/>
                        <a:ext cx="7937500" cy="4500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0" y="187325"/>
            <a:ext cx="9144000" cy="52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2400" b="1">
                <a:cs typeface="Arial" charset="0"/>
              </a:rPr>
              <a:t>Confidence about Rights as a Consumer</a:t>
            </a:r>
            <a:endParaRPr lang="en-US" sz="2400" b="1">
              <a:cs typeface="Arial" charset="0"/>
            </a:endParaRP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0" y="917575"/>
            <a:ext cx="8948738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US" sz="1400">
                <a:cs typeface="Arial" charset="0"/>
              </a:rPr>
              <a:t>(Base: All aged 15-74 – 1,000)</a:t>
            </a:r>
            <a:endParaRPr lang="en-GB" sz="1400"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802563" y="2168525"/>
            <a:ext cx="565150" cy="3476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786688" y="4264025"/>
            <a:ext cx="463550" cy="3540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15900" y="2705100"/>
            <a:ext cx="444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%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3"/>
          <p:cNvGraphicFramePr>
            <a:graphicFrameLocks/>
          </p:cNvGraphicFramePr>
          <p:nvPr/>
        </p:nvGraphicFramePr>
        <p:xfrm>
          <a:off x="528638" y="1563688"/>
          <a:ext cx="7910512" cy="453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Chart" r:id="rId4" imgW="7610856" imgH="4962754" progId="MSGraph.Chart.8">
                  <p:embed followColorScheme="full"/>
                </p:oleObj>
              </mc:Choice>
              <mc:Fallback>
                <p:oleObj name="Chart" r:id="rId4" imgW="7610856" imgH="4962754" progId="MSGraph.Chart.8">
                  <p:embed followColorScheme="full"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1563688"/>
                        <a:ext cx="7910512" cy="4530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0" y="187325"/>
            <a:ext cx="9144000" cy="52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2400" b="1">
                <a:cs typeface="Arial" charset="0"/>
              </a:rPr>
              <a:t>Knowledge about Consumer Rights</a:t>
            </a:r>
            <a:endParaRPr lang="en-US" sz="2400" b="1">
              <a:cs typeface="Arial" charset="0"/>
            </a:endParaRP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0" y="917575"/>
            <a:ext cx="91440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US" sz="1400">
                <a:cs typeface="Arial" charset="0"/>
              </a:rPr>
              <a:t>(Base: All aged 15-74 – 1,000)</a:t>
            </a:r>
            <a:endParaRPr lang="en-GB" sz="1400"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726363" y="2559050"/>
            <a:ext cx="565150" cy="3476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15900" y="2819400"/>
            <a:ext cx="444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%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726363" y="4175125"/>
            <a:ext cx="463550" cy="3540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3"/>
          <p:cNvGraphicFramePr>
            <a:graphicFrameLocks/>
          </p:cNvGraphicFramePr>
          <p:nvPr/>
        </p:nvGraphicFramePr>
        <p:xfrm>
          <a:off x="515938" y="1506538"/>
          <a:ext cx="7942262" cy="449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Chart" r:id="rId4" imgW="7610856" imgH="4962754" progId="MSGraph.Chart.8">
                  <p:embed followColorScheme="full"/>
                </p:oleObj>
              </mc:Choice>
              <mc:Fallback>
                <p:oleObj name="Chart" r:id="rId4" imgW="7610856" imgH="4962754" progId="MSGraph.Chart.8">
                  <p:embed followColorScheme="full"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1506538"/>
                        <a:ext cx="7942262" cy="4498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0" y="187325"/>
            <a:ext cx="9144000" cy="52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2400" b="1">
                <a:cs typeface="Arial" charset="0"/>
              </a:rPr>
              <a:t>Protected Regarding Consumer Rights</a:t>
            </a:r>
            <a:endParaRPr lang="en-US" sz="2400" b="1">
              <a:cs typeface="Arial" charset="0"/>
            </a:endParaRP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0" y="917575"/>
            <a:ext cx="91440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US" sz="1400">
                <a:cs typeface="Arial" charset="0"/>
              </a:rPr>
              <a:t>(Base: All aged 15-74 – 1,000)</a:t>
            </a:r>
            <a:endParaRPr lang="en-GB" sz="1400"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800975" y="2468563"/>
            <a:ext cx="565150" cy="3476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815263" y="4346575"/>
            <a:ext cx="463550" cy="3540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15900" y="2705100"/>
            <a:ext cx="444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%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2"/>
          <p:cNvSpPr>
            <a:spLocks noGrp="1"/>
          </p:cNvSpPr>
          <p:nvPr>
            <p:ph type="title" idx="4294967295"/>
          </p:nvPr>
        </p:nvSpPr>
        <p:spPr bwMode="auto">
          <a:xfrm>
            <a:off x="0" y="187325"/>
            <a:ext cx="9144000" cy="52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2400" b="1">
                <a:cs typeface="Arial" charset="0"/>
              </a:rPr>
              <a:t>Empowerment Levels x Profile of Sample</a:t>
            </a:r>
            <a:endParaRPr lang="en-US" sz="2400" b="1">
              <a:cs typeface="Arial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141413" y="704850"/>
            <a:ext cx="70104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ts val="875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en-GB" sz="1400">
                <a:cs typeface="Arial" charset="0"/>
              </a:rPr>
              <a:t>(Base: All aged 15-74 – 1,000)</a:t>
            </a:r>
          </a:p>
        </p:txBody>
      </p:sp>
      <p:graphicFrame>
        <p:nvGraphicFramePr>
          <p:cNvPr id="536725" name="Group 149"/>
          <p:cNvGraphicFramePr>
            <a:graphicFrameLocks noGrp="1"/>
          </p:cNvGraphicFramePr>
          <p:nvPr/>
        </p:nvGraphicFramePr>
        <p:xfrm>
          <a:off x="325438" y="1428750"/>
          <a:ext cx="8639175" cy="4470400"/>
        </p:xfrm>
        <a:graphic>
          <a:graphicData uri="http://schemas.openxmlformats.org/drawingml/2006/table">
            <a:tbl>
              <a:tblPr/>
              <a:tblGrid>
                <a:gridCol w="1233487"/>
                <a:gridCol w="1031875"/>
                <a:gridCol w="1228725"/>
                <a:gridCol w="1350963"/>
                <a:gridCol w="1325562"/>
                <a:gridCol w="1233488"/>
                <a:gridCol w="1235075"/>
              </a:tblGrid>
              <a:tr h="7329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I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IE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E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Overall</a:t>
                      </a: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Confident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78%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 Confident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10%</a:t>
                      </a:r>
                    </a:p>
                  </a:txBody>
                  <a:tcPr marT="40713" marB="40713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Knowledgeable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71%</a:t>
                      </a:r>
                    </a:p>
                  </a:txBody>
                  <a:tcPr marT="40713" marB="40713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Knowledgeable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17%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Protected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71%</a:t>
                      </a:r>
                    </a:p>
                  </a:txBody>
                  <a:tcPr marT="40713" marB="40713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Protected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8%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0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Male 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</a:tr>
              <a:tr h="271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Female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0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15-24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</a:tr>
              <a:tr h="2685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25-34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35-44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84%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</a:tr>
              <a:tr h="2671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45-54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78%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55+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78%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</a:tr>
              <a:tr h="2700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ABC1/F50+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C2DE/F50-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</a:tr>
              <a:tr h="570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Responsible for main shop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84%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29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 responsible for main shop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6%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0713" marB="40713" anchor="ctr" horzOverflow="overflow">
                    <a:lnL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8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04878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rot="5400000">
            <a:off x="1577975" y="3657600"/>
            <a:ext cx="4432300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666750" y="3665538"/>
            <a:ext cx="4406900" cy="1270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2" name="Straight Connector 8"/>
          <p:cNvCxnSpPr>
            <a:cxnSpLocks noChangeShapeType="1"/>
          </p:cNvCxnSpPr>
          <p:nvPr/>
        </p:nvCxnSpPr>
        <p:spPr bwMode="auto">
          <a:xfrm rot="16200000" flipH="1">
            <a:off x="4252119" y="3655219"/>
            <a:ext cx="4456112" cy="12700"/>
          </a:xfrm>
          <a:prstGeom prst="line">
            <a:avLst/>
          </a:prstGeom>
          <a:noFill/>
          <a:ln w="7620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Straight Connector 10"/>
          <p:cNvCxnSpPr/>
          <p:nvPr/>
        </p:nvCxnSpPr>
        <p:spPr>
          <a:xfrm>
            <a:off x="314325" y="2705100"/>
            <a:ext cx="85979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66713" y="4210050"/>
            <a:ext cx="85979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81000" y="4786313"/>
            <a:ext cx="85979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03200" y="6021388"/>
            <a:ext cx="641350" cy="2190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357" name="TextBox 35"/>
          <p:cNvSpPr txBox="1">
            <a:spLocks noChangeArrowheads="1"/>
          </p:cNvSpPr>
          <p:nvPr/>
        </p:nvSpPr>
        <p:spPr bwMode="auto">
          <a:xfrm>
            <a:off x="850900" y="5989638"/>
            <a:ext cx="30924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l" eaLnBrk="1" hangingPunct="1"/>
            <a:r>
              <a:rPr lang="en-GB" sz="1200">
                <a:cs typeface="Arial" charset="0"/>
              </a:rPr>
              <a:t>=  Significantly lower than total sample</a:t>
            </a:r>
            <a:endParaRPr lang="en-US" sz="1200">
              <a:cs typeface="Arial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284663" y="5970588"/>
            <a:ext cx="490537" cy="3000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359" name="TextBox 37"/>
          <p:cNvSpPr txBox="1">
            <a:spLocks noChangeArrowheads="1"/>
          </p:cNvSpPr>
          <p:nvPr/>
        </p:nvSpPr>
        <p:spPr bwMode="auto">
          <a:xfrm>
            <a:off x="4732338" y="5978525"/>
            <a:ext cx="3232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l" eaLnBrk="1" hangingPunct="1"/>
            <a:r>
              <a:rPr lang="en-GB" sz="1200">
                <a:cs typeface="Arial" charset="0"/>
              </a:rPr>
              <a:t>=  Significantly higher than total sample</a:t>
            </a:r>
            <a:endParaRPr lang="en-US" sz="1200">
              <a:cs typeface="Arial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724025" y="2135188"/>
            <a:ext cx="641350" cy="2190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785938" y="3259138"/>
            <a:ext cx="490537" cy="3000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114800" y="2109788"/>
            <a:ext cx="641350" cy="2190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736725" y="2744788"/>
            <a:ext cx="641350" cy="2190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736725" y="4529138"/>
            <a:ext cx="641350" cy="2190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1711325" y="5459413"/>
            <a:ext cx="641350" cy="2190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772275" y="2760663"/>
            <a:ext cx="641350" cy="1555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759575" y="4503738"/>
            <a:ext cx="641350" cy="2190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152900" y="2709863"/>
            <a:ext cx="641350" cy="2190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4114800" y="4541838"/>
            <a:ext cx="641350" cy="2190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4140200" y="5461000"/>
            <a:ext cx="641350" cy="2190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1836738" y="4851400"/>
            <a:ext cx="490537" cy="3000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202113" y="2405063"/>
            <a:ext cx="490537" cy="2365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4214813" y="2967038"/>
            <a:ext cx="490537" cy="3000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4227513" y="3576638"/>
            <a:ext cx="490537" cy="3000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4202113" y="4238625"/>
            <a:ext cx="490537" cy="2238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4202113" y="4903788"/>
            <a:ext cx="490537" cy="3000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834188" y="3297238"/>
            <a:ext cx="490537" cy="2238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6821488" y="4227513"/>
            <a:ext cx="490537" cy="2238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846888" y="3578225"/>
            <a:ext cx="490537" cy="2746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798638" y="4213225"/>
            <a:ext cx="490537" cy="3000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6_Draft Template">
  <a:themeElements>
    <a:clrScheme name="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EA10A1"/>
      </a:accent1>
      <a:accent2>
        <a:srgbClr val="9F2936"/>
      </a:accent2>
      <a:accent3>
        <a:srgbClr val="FFFFFF"/>
      </a:accent3>
      <a:accent4>
        <a:srgbClr val="000000"/>
      </a:accent4>
      <a:accent5>
        <a:srgbClr val="F3AACD"/>
      </a:accent5>
      <a:accent6>
        <a:srgbClr val="902430"/>
      </a:accent6>
      <a:hlink>
        <a:srgbClr val="6B9F25"/>
      </a:hlink>
      <a:folHlink>
        <a:srgbClr val="B26B02"/>
      </a:folHlink>
    </a:clrScheme>
    <a:fontScheme name="6_Draft Templat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Draft Template</Template>
  <TotalTime>9777</TotalTime>
  <Words>899</Words>
  <Application>Microsoft Office PowerPoint</Application>
  <PresentationFormat>On-screen Show (4:3)</PresentationFormat>
  <Paragraphs>303</Paragraphs>
  <Slides>17</Slides>
  <Notes>16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Geneva</vt:lpstr>
      <vt:lpstr>Times New Roman</vt:lpstr>
      <vt:lpstr>Wingdings</vt:lpstr>
      <vt:lpstr>6_Draft Template</vt:lpstr>
      <vt:lpstr>Chart</vt:lpstr>
      <vt:lpstr>PowerPoint Presentation</vt:lpstr>
      <vt:lpstr>Table of Contents </vt:lpstr>
      <vt:lpstr>Key Findings</vt:lpstr>
      <vt:lpstr>Key Findings </vt:lpstr>
      <vt:lpstr>Section 1: Consumer Empowerment</vt:lpstr>
      <vt:lpstr>Confidence about Rights as a Consumer</vt:lpstr>
      <vt:lpstr>Knowledge about Consumer Rights</vt:lpstr>
      <vt:lpstr>Protected Regarding Consumer Rights</vt:lpstr>
      <vt:lpstr>Empowerment Levels x Profile of Sample</vt:lpstr>
      <vt:lpstr>Section 2: Making Complaints</vt:lpstr>
      <vt:lpstr>Complaining Nation?</vt:lpstr>
      <vt:lpstr>Reasons to Complain Over Last 12 Months?</vt:lpstr>
      <vt:lpstr>Whether Complaint/Return Made When had  Reason to Do So</vt:lpstr>
      <vt:lpstr>Assessment of the Complaints/Returns Process</vt:lpstr>
      <vt:lpstr>Research Background  and Methodology</vt:lpstr>
      <vt:lpstr>Research Background and Methodology</vt:lpstr>
      <vt:lpstr>Profile of Sample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Kate O'Sullivan</dc:creator>
  <cp:lastModifiedBy>Kate OSullivan</cp:lastModifiedBy>
  <cp:revision>670</cp:revision>
  <dcterms:created xsi:type="dcterms:W3CDTF">2008-09-03T11:27:49Z</dcterms:created>
  <dcterms:modified xsi:type="dcterms:W3CDTF">2016-11-09T17:47:58Z</dcterms:modified>
</cp:coreProperties>
</file>