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5.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slideLayouts/slideLayout218.xml" ContentType="application/vnd.openxmlformats-officedocument.presentationml.slideLayout+xml"/>
  <Override PartName="/ppt/theme/theme21.xml" ContentType="application/vnd.openxmlformats-officedocument.theme+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3.xml" ContentType="application/vnd.openxmlformats-officedocument.theme+xml"/>
  <Override PartName="/ppt/slideLayouts/slideLayout244.xml" ContentType="application/vnd.openxmlformats-officedocument.presentationml.slideLayout+xml"/>
  <Override PartName="/ppt/theme/theme24.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5.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notesSlides/notesSlide7.xml" ContentType="application/vnd.openxmlformats-officedocument.presentationml.notesSlide+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25" r:id="rId2"/>
    <p:sldMasterId id="2147484049" r:id="rId3"/>
    <p:sldMasterId id="2147484061" r:id="rId4"/>
    <p:sldMasterId id="2147484107" r:id="rId5"/>
    <p:sldMasterId id="2147484119" r:id="rId6"/>
    <p:sldMasterId id="2147484131" r:id="rId7"/>
    <p:sldMasterId id="2147484143" r:id="rId8"/>
    <p:sldMasterId id="2147484155" r:id="rId9"/>
    <p:sldMasterId id="2147484167" r:id="rId10"/>
    <p:sldMasterId id="2147484279" r:id="rId11"/>
    <p:sldMasterId id="2147484291" r:id="rId12"/>
    <p:sldMasterId id="2147484426" r:id="rId13"/>
    <p:sldMasterId id="2147484438" r:id="rId14"/>
    <p:sldMasterId id="2147484451" r:id="rId15"/>
    <p:sldMasterId id="2147484621" r:id="rId16"/>
    <p:sldMasterId id="2147484633" r:id="rId17"/>
    <p:sldMasterId id="2147484646" r:id="rId18"/>
    <p:sldMasterId id="2147484658" r:id="rId19"/>
    <p:sldMasterId id="2147484874" r:id="rId20"/>
    <p:sldMasterId id="2147485744" r:id="rId21"/>
    <p:sldMasterId id="2147487916" r:id="rId22"/>
    <p:sldMasterId id="2147489526" r:id="rId23"/>
    <p:sldMasterId id="2147489543" r:id="rId24"/>
    <p:sldMasterId id="2147489547" r:id="rId25"/>
    <p:sldMasterId id="2147489559" r:id="rId26"/>
  </p:sldMasterIdLst>
  <p:notesMasterIdLst>
    <p:notesMasterId r:id="rId59"/>
  </p:notesMasterIdLst>
  <p:handoutMasterIdLst>
    <p:handoutMasterId r:id="rId60"/>
  </p:handoutMasterIdLst>
  <p:sldIdLst>
    <p:sldId id="972" r:id="rId27"/>
    <p:sldId id="971" r:id="rId28"/>
    <p:sldId id="973" r:id="rId29"/>
    <p:sldId id="974" r:id="rId30"/>
    <p:sldId id="975" r:id="rId31"/>
    <p:sldId id="976" r:id="rId32"/>
    <p:sldId id="977" r:id="rId33"/>
    <p:sldId id="1018" r:id="rId34"/>
    <p:sldId id="978" r:id="rId35"/>
    <p:sldId id="891" r:id="rId36"/>
    <p:sldId id="979" r:id="rId37"/>
    <p:sldId id="980" r:id="rId38"/>
    <p:sldId id="981" r:id="rId39"/>
    <p:sldId id="1004" r:id="rId40"/>
    <p:sldId id="1010" r:id="rId41"/>
    <p:sldId id="853" r:id="rId42"/>
    <p:sldId id="854" r:id="rId43"/>
    <p:sldId id="859" r:id="rId44"/>
    <p:sldId id="858" r:id="rId45"/>
    <p:sldId id="912" r:id="rId46"/>
    <p:sldId id="913" r:id="rId47"/>
    <p:sldId id="921" r:id="rId48"/>
    <p:sldId id="1008" r:id="rId49"/>
    <p:sldId id="866" r:id="rId50"/>
    <p:sldId id="867" r:id="rId51"/>
    <p:sldId id="998" r:id="rId52"/>
    <p:sldId id="869" r:id="rId53"/>
    <p:sldId id="922" r:id="rId54"/>
    <p:sldId id="927" r:id="rId55"/>
    <p:sldId id="923" r:id="rId56"/>
    <p:sldId id="1011" r:id="rId57"/>
    <p:sldId id="1016" r:id="rId58"/>
  </p:sldIdLst>
  <p:sldSz cx="9144000" cy="6858000" type="screen4x3"/>
  <p:notesSz cx="6805613" cy="9939338"/>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D9B"/>
    <a:srgbClr val="3366FF"/>
    <a:srgbClr val="009999"/>
    <a:srgbClr val="339966"/>
    <a:srgbClr val="CC99FF"/>
    <a:srgbClr val="339933"/>
    <a:srgbClr val="CC00CC"/>
    <a:srgbClr val="71717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94289" autoAdjust="0"/>
  </p:normalViewPr>
  <p:slideViewPr>
    <p:cSldViewPr showGuides="1">
      <p:cViewPr varScale="1">
        <p:scale>
          <a:sx n="92" d="100"/>
          <a:sy n="92" d="100"/>
        </p:scale>
        <p:origin x="1446"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2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lara.gill\AppData\Local\Microsoft\Windows\Temporary%20Internet%20Files\Content.Outlook\M3MQ6QP1\Book1%20(16).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solidFill>
              </a:defRPr>
            </a:pPr>
            <a:r>
              <a:rPr lang="en-IE" sz="1400" b="1" dirty="0">
                <a:solidFill>
                  <a:schemeClr val="bg2"/>
                </a:solidFill>
                <a:latin typeface="Calibri" panose="020F0502020204030204" pitchFamily="34" charset="0"/>
              </a:rPr>
              <a:t>% Inflation</a:t>
            </a:r>
          </a:p>
        </c:rich>
      </c:tx>
      <c:overlay val="0"/>
    </c:title>
    <c:autoTitleDeleted val="0"/>
    <c:plotArea>
      <c:layout>
        <c:manualLayout>
          <c:layoutTarget val="inner"/>
          <c:xMode val="edge"/>
          <c:yMode val="edge"/>
          <c:x val="2.6366514831685364E-2"/>
          <c:y val="0.10230249413428472"/>
          <c:w val="0.96240998474916928"/>
          <c:h val="0.50657928804322594"/>
        </c:manualLayout>
      </c:layout>
      <c:barChart>
        <c:barDir val="col"/>
        <c:grouping val="clustered"/>
        <c:varyColors val="0"/>
        <c:ser>
          <c:idx val="0"/>
          <c:order val="0"/>
          <c:tx>
            <c:strRef>
              <c:f>Sheet1!$B$1</c:f>
              <c:strCache>
                <c:ptCount val="1"/>
                <c:pt idx="0">
                  <c:v>% Inflation</c:v>
                </c:pt>
              </c:strCache>
            </c:strRef>
          </c:tx>
          <c:spPr>
            <a:solidFill>
              <a:srgbClr val="175D9B"/>
            </a:solidFill>
          </c:spPr>
          <c:invertIfNegative val="0"/>
          <c:dLbls>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Alcohol </c:v>
                </c:pt>
                <c:pt idx="1">
                  <c:v>Toiletries</c:v>
                </c:pt>
                <c:pt idx="2">
                  <c:v>Frozen</c:v>
                </c:pt>
                <c:pt idx="3">
                  <c:v>Healthcare</c:v>
                </c:pt>
                <c:pt idx="4">
                  <c:v>Fresh &amp; Chilled</c:v>
                </c:pt>
                <c:pt idx="5">
                  <c:v>Ambient Groceries</c:v>
                </c:pt>
                <c:pt idx="6">
                  <c:v>Household</c:v>
                </c:pt>
              </c:strCache>
            </c:strRef>
          </c:cat>
          <c:val>
            <c:numRef>
              <c:f>Sheet1!$B$2:$B$8</c:f>
              <c:numCache>
                <c:formatCode>General</c:formatCode>
                <c:ptCount val="7"/>
                <c:pt idx="0">
                  <c:v>14</c:v>
                </c:pt>
                <c:pt idx="1">
                  <c:v>6.1</c:v>
                </c:pt>
                <c:pt idx="2">
                  <c:v>5.3</c:v>
                </c:pt>
                <c:pt idx="3">
                  <c:v>4.5999999999999996</c:v>
                </c:pt>
                <c:pt idx="4">
                  <c:v>2.6</c:v>
                </c:pt>
                <c:pt idx="5">
                  <c:v>0.1</c:v>
                </c:pt>
                <c:pt idx="6">
                  <c:v>1.8</c:v>
                </c:pt>
              </c:numCache>
            </c:numRef>
          </c:val>
        </c:ser>
        <c:dLbls>
          <c:showLegendKey val="0"/>
          <c:showVal val="0"/>
          <c:showCatName val="0"/>
          <c:showSerName val="0"/>
          <c:showPercent val="0"/>
          <c:showBubbleSize val="0"/>
        </c:dLbls>
        <c:gapWidth val="150"/>
        <c:axId val="296944504"/>
        <c:axId val="296944896"/>
      </c:barChart>
      <c:catAx>
        <c:axId val="296944504"/>
        <c:scaling>
          <c:orientation val="minMax"/>
        </c:scaling>
        <c:delete val="0"/>
        <c:axPos val="b"/>
        <c:numFmt formatCode="General" sourceLinked="0"/>
        <c:majorTickMark val="out"/>
        <c:minorTickMark val="none"/>
        <c:tickLblPos val="nextTo"/>
        <c:txPr>
          <a:bodyPr/>
          <a:lstStyle/>
          <a:p>
            <a:pPr>
              <a:defRPr>
                <a:solidFill>
                  <a:schemeClr val="bg2"/>
                </a:solidFill>
              </a:defRPr>
            </a:pPr>
            <a:endParaRPr lang="en-US"/>
          </a:p>
        </c:txPr>
        <c:crossAx val="296944896"/>
        <c:crosses val="autoZero"/>
        <c:auto val="1"/>
        <c:lblAlgn val="ctr"/>
        <c:lblOffset val="100"/>
        <c:noMultiLvlLbl val="0"/>
      </c:catAx>
      <c:valAx>
        <c:axId val="296944896"/>
        <c:scaling>
          <c:orientation val="minMax"/>
        </c:scaling>
        <c:delete val="1"/>
        <c:axPos val="l"/>
        <c:numFmt formatCode="General" sourceLinked="1"/>
        <c:majorTickMark val="out"/>
        <c:minorTickMark val="none"/>
        <c:tickLblPos val="nextTo"/>
        <c:crossAx val="296944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Category 1</c:v>
                </c:pt>
              </c:strCache>
            </c:strRef>
          </c:tx>
          <c:spPr>
            <a:solidFill>
              <a:srgbClr val="FF0000"/>
            </a:solidFill>
          </c:spPr>
          <c:invertIfNegative val="0"/>
          <c:dLbls>
            <c:numFmt formatCode="&quot;£&quot;#,##0" sourceLinked="0"/>
            <c:spPr>
              <a:noFill/>
              <a:ln>
                <a:noFill/>
              </a:ln>
              <a:effectLst/>
            </c:spPr>
            <c:txPr>
              <a:bodyPr/>
              <a:lstStyle/>
              <a:p>
                <a:pPr>
                  <a:defRPr sz="105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c:v>
                </c:pt>
                <c:pt idx="1">
                  <c:v>2014</c:v>
                </c:pt>
              </c:strCache>
            </c:strRef>
          </c:cat>
          <c:val>
            <c:numRef>
              <c:f>Sheet1!$B$2:$C$2</c:f>
              <c:numCache>
                <c:formatCode>_-* #,##0_-;\-* #,##0_-;_-* "-"??_-;_-@_-</c:formatCode>
                <c:ptCount val="2"/>
                <c:pt idx="0">
                  <c:v>25226650</c:v>
                </c:pt>
                <c:pt idx="1">
                  <c:v>25911730</c:v>
                </c:pt>
              </c:numCache>
            </c:numRef>
          </c:val>
        </c:ser>
        <c:dLbls>
          <c:showLegendKey val="0"/>
          <c:showVal val="0"/>
          <c:showCatName val="0"/>
          <c:showSerName val="0"/>
          <c:showPercent val="0"/>
          <c:showBubbleSize val="0"/>
        </c:dLbls>
        <c:gapWidth val="150"/>
        <c:axId val="298029720"/>
        <c:axId val="298030112"/>
      </c:barChart>
      <c:catAx>
        <c:axId val="298029720"/>
        <c:scaling>
          <c:orientation val="minMax"/>
        </c:scaling>
        <c:delete val="0"/>
        <c:axPos val="b"/>
        <c:numFmt formatCode="General" sourceLinked="0"/>
        <c:majorTickMark val="out"/>
        <c:minorTickMark val="none"/>
        <c:tickLblPos val="nextTo"/>
        <c:crossAx val="298030112"/>
        <c:crosses val="autoZero"/>
        <c:auto val="1"/>
        <c:lblAlgn val="ctr"/>
        <c:lblOffset val="100"/>
        <c:noMultiLvlLbl val="0"/>
      </c:catAx>
      <c:valAx>
        <c:axId val="298030112"/>
        <c:scaling>
          <c:orientation val="minMax"/>
        </c:scaling>
        <c:delete val="1"/>
        <c:axPos val="l"/>
        <c:numFmt formatCode="_-* #,##0_-;\-* #,##0_-;_-* &quot;-&quot;??_-;_-@_-" sourceLinked="1"/>
        <c:majorTickMark val="out"/>
        <c:minorTickMark val="none"/>
        <c:tickLblPos val="nextTo"/>
        <c:crossAx val="2980297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45618942225082E-2"/>
          <c:y val="0.16372543507203957"/>
          <c:w val="0.90248559814594331"/>
          <c:h val="0.68516328558403783"/>
        </c:manualLayout>
      </c:layout>
      <c:lineChart>
        <c:grouping val="standard"/>
        <c:varyColors val="0"/>
        <c:ser>
          <c:idx val="1"/>
          <c:order val="0"/>
          <c:tx>
            <c:strRef>
              <c:f>Sheet1!$B$1</c:f>
              <c:strCache>
                <c:ptCount val="1"/>
                <c:pt idx="0">
                  <c:v>Market Growth</c:v>
                </c:pt>
              </c:strCache>
            </c:strRef>
          </c:tx>
          <c:spPr>
            <a:ln w="31750">
              <a:solidFill>
                <a:srgbClr val="92D400"/>
              </a:solidFill>
              <a:prstDash val="solid"/>
            </a:ln>
          </c:spPr>
          <c:marker>
            <c:symbol val="square"/>
            <c:size val="3"/>
            <c:spPr>
              <a:noFill/>
              <a:ln>
                <a:noFill/>
                <a:prstDash val="solid"/>
              </a:ln>
            </c:spPr>
          </c:marker>
          <c:dLbls>
            <c:dLbl>
              <c:idx val="32"/>
              <c:layout>
                <c:manualLayout>
                  <c:x val="0"/>
                  <c:y val="-7.3327737999820494E-2"/>
                </c:manualLayout>
              </c:layout>
              <c:tx>
                <c:rich>
                  <a:bodyPr/>
                  <a:lstStyle/>
                  <a:p>
                    <a:r>
                      <a:rPr lang="en-US" dirty="0" smtClean="0"/>
                      <a:t>2.90</a:t>
                    </a:r>
                    <a:r>
                      <a:rPr lang="en-US" dirty="0"/>
                      <a:t>%</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Sheet1!$A$2:$A$36</c:f>
              <c:strCache>
                <c:ptCount val="34"/>
                <c:pt idx="0">
                  <c:v> 15 May 11</c:v>
                </c:pt>
                <c:pt idx="1">
                  <c:v> 12 Jun 11</c:v>
                </c:pt>
                <c:pt idx="2">
                  <c:v> 10 Jul 11</c:v>
                </c:pt>
                <c:pt idx="3">
                  <c:v> 07 Aug 11</c:v>
                </c:pt>
                <c:pt idx="4">
                  <c:v> 04 Sep 11</c:v>
                </c:pt>
                <c:pt idx="5">
                  <c:v> 02 Oct 11</c:v>
                </c:pt>
                <c:pt idx="6">
                  <c:v> 30 Oct 11</c:v>
                </c:pt>
                <c:pt idx="7">
                  <c:v> 27 Nov 11</c:v>
                </c:pt>
                <c:pt idx="8">
                  <c:v> 25 Dec 11</c:v>
                </c:pt>
                <c:pt idx="9">
                  <c:v> 22 Jan 12</c:v>
                </c:pt>
                <c:pt idx="10">
                  <c:v> 19 Feb 12</c:v>
                </c:pt>
                <c:pt idx="11">
                  <c:v> 18 Mar 12</c:v>
                </c:pt>
                <c:pt idx="12">
                  <c:v> 15 Apr 12</c:v>
                </c:pt>
                <c:pt idx="13">
                  <c:v> 13 May 12</c:v>
                </c:pt>
                <c:pt idx="14">
                  <c:v> 10 Jun 12</c:v>
                </c:pt>
                <c:pt idx="15">
                  <c:v> 08 Jul 12</c:v>
                </c:pt>
                <c:pt idx="16">
                  <c:v> 05 Aug 12</c:v>
                </c:pt>
                <c:pt idx="17">
                  <c:v> 02 Sep 12</c:v>
                </c:pt>
                <c:pt idx="18">
                  <c:v> 30 Sep 12</c:v>
                </c:pt>
                <c:pt idx="19">
                  <c:v> 28 Oct 12</c:v>
                </c:pt>
                <c:pt idx="20">
                  <c:v> 25 Nov 12</c:v>
                </c:pt>
                <c:pt idx="21">
                  <c:v> 23 Dec 12</c:v>
                </c:pt>
                <c:pt idx="22">
                  <c:v> 20 Jan 13</c:v>
                </c:pt>
                <c:pt idx="23">
                  <c:v> 17 Feb 13</c:v>
                </c:pt>
                <c:pt idx="24">
                  <c:v> 17 Mar 13</c:v>
                </c:pt>
                <c:pt idx="25">
                  <c:v> 14 Apr 13</c:v>
                </c:pt>
                <c:pt idx="26">
                  <c:v> 12 May 13</c:v>
                </c:pt>
                <c:pt idx="27">
                  <c:v> 09 June 13</c:v>
                </c:pt>
                <c:pt idx="28">
                  <c:v> 07 July 13</c:v>
                </c:pt>
                <c:pt idx="29">
                  <c:v> 18 Aug 13</c:v>
                </c:pt>
                <c:pt idx="30">
                  <c:v> 15 Sep 13</c:v>
                </c:pt>
                <c:pt idx="31">
                  <c:v>13-Oct-13</c:v>
                </c:pt>
                <c:pt idx="32">
                  <c:v>10-Nov-13</c:v>
                </c:pt>
                <c:pt idx="33">
                  <c:v>05-Jan-13</c:v>
                </c:pt>
              </c:strCache>
            </c:strRef>
          </c:cat>
          <c:val>
            <c:numRef>
              <c:f>Sheet1!$B$2:$B$36</c:f>
              <c:numCache>
                <c:formatCode>0.00%</c:formatCode>
                <c:ptCount val="34"/>
                <c:pt idx="0">
                  <c:v>4.7E-2</c:v>
                </c:pt>
                <c:pt idx="1">
                  <c:v>4.5999999999999999E-2</c:v>
                </c:pt>
                <c:pt idx="2">
                  <c:v>4.4999999999999998E-2</c:v>
                </c:pt>
                <c:pt idx="3">
                  <c:v>3.7999999999999999E-2</c:v>
                </c:pt>
                <c:pt idx="4">
                  <c:v>4.5999999999999999E-2</c:v>
                </c:pt>
                <c:pt idx="5">
                  <c:v>5.2600000000000001E-2</c:v>
                </c:pt>
                <c:pt idx="6">
                  <c:v>4.7100000000000003E-2</c:v>
                </c:pt>
                <c:pt idx="7">
                  <c:v>4.3299999999999998E-2</c:v>
                </c:pt>
                <c:pt idx="8">
                  <c:v>4.7399999999999998E-2</c:v>
                </c:pt>
                <c:pt idx="9">
                  <c:v>4.3700000000000003E-2</c:v>
                </c:pt>
                <c:pt idx="10">
                  <c:v>4.8000000000000001E-2</c:v>
                </c:pt>
                <c:pt idx="11">
                  <c:v>4.6199999999999998E-2</c:v>
                </c:pt>
                <c:pt idx="12">
                  <c:v>5.4800000000000001E-2</c:v>
                </c:pt>
                <c:pt idx="13">
                  <c:v>3.7600000000000001E-2</c:v>
                </c:pt>
                <c:pt idx="14">
                  <c:v>3.44E-2</c:v>
                </c:pt>
                <c:pt idx="15">
                  <c:v>2.4899999999999999E-2</c:v>
                </c:pt>
                <c:pt idx="16">
                  <c:v>3.5700000000000003E-2</c:v>
                </c:pt>
                <c:pt idx="17">
                  <c:v>3.15E-2</c:v>
                </c:pt>
                <c:pt idx="18">
                  <c:v>3.5000000000000003E-2</c:v>
                </c:pt>
                <c:pt idx="19">
                  <c:v>3.6200000000000003E-2</c:v>
                </c:pt>
                <c:pt idx="20">
                  <c:v>3.2000000000000001E-2</c:v>
                </c:pt>
                <c:pt idx="21">
                  <c:v>3.2000000000000001E-2</c:v>
                </c:pt>
                <c:pt idx="22">
                  <c:v>3.3000000000000002E-2</c:v>
                </c:pt>
                <c:pt idx="23">
                  <c:v>3.6999999999999998E-2</c:v>
                </c:pt>
                <c:pt idx="24">
                  <c:v>3.9E-2</c:v>
                </c:pt>
                <c:pt idx="25">
                  <c:v>3.5999999999999997E-2</c:v>
                </c:pt>
                <c:pt idx="26">
                  <c:v>3.9E-2</c:v>
                </c:pt>
                <c:pt idx="27">
                  <c:v>0.03</c:v>
                </c:pt>
                <c:pt idx="28">
                  <c:v>3.6999999999999998E-2</c:v>
                </c:pt>
                <c:pt idx="29">
                  <c:v>4.1000000000000002E-2</c:v>
                </c:pt>
                <c:pt idx="30">
                  <c:v>4.2000000000000003E-2</c:v>
                </c:pt>
                <c:pt idx="31" formatCode="0%">
                  <c:v>0.03</c:v>
                </c:pt>
                <c:pt idx="32">
                  <c:v>3.2000000000000001E-2</c:v>
                </c:pt>
                <c:pt idx="33">
                  <c:v>2.7999999999999997E-2</c:v>
                </c:pt>
              </c:numCache>
            </c:numRef>
          </c:val>
          <c:smooth val="1"/>
        </c:ser>
        <c:ser>
          <c:idx val="2"/>
          <c:order val="1"/>
          <c:tx>
            <c:strRef>
              <c:f>Sheet1!$C$1</c:f>
              <c:strCache>
                <c:ptCount val="1"/>
                <c:pt idx="0">
                  <c:v>Inflation</c:v>
                </c:pt>
              </c:strCache>
            </c:strRef>
          </c:tx>
          <c:spPr>
            <a:ln w="31750">
              <a:solidFill>
                <a:srgbClr val="717171"/>
              </a:solidFill>
              <a:prstDash val="solid"/>
            </a:ln>
          </c:spPr>
          <c:marker>
            <c:symbol val="triangle"/>
            <c:size val="3"/>
            <c:spPr>
              <a:solidFill>
                <a:srgbClr val="717171"/>
              </a:solidFill>
              <a:ln>
                <a:noFill/>
                <a:prstDash val="solid"/>
              </a:ln>
            </c:spPr>
          </c:marker>
          <c:dLbls>
            <c:dLbl>
              <c:idx val="32"/>
              <c:layout>
                <c:manualLayout>
                  <c:x val="0"/>
                  <c:y val="0.14665442621849409"/>
                </c:manualLayout>
              </c:layout>
              <c:tx>
                <c:rich>
                  <a:bodyPr/>
                  <a:lstStyle/>
                  <a:p>
                    <a:r>
                      <a:rPr lang="en-US" dirty="0" smtClean="0"/>
                      <a:t>2.50%</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Sheet1!$A$2:$A$36</c:f>
              <c:strCache>
                <c:ptCount val="34"/>
                <c:pt idx="0">
                  <c:v> 15 May 11</c:v>
                </c:pt>
                <c:pt idx="1">
                  <c:v> 12 Jun 11</c:v>
                </c:pt>
                <c:pt idx="2">
                  <c:v> 10 Jul 11</c:v>
                </c:pt>
                <c:pt idx="3">
                  <c:v> 07 Aug 11</c:v>
                </c:pt>
                <c:pt idx="4">
                  <c:v> 04 Sep 11</c:v>
                </c:pt>
                <c:pt idx="5">
                  <c:v> 02 Oct 11</c:v>
                </c:pt>
                <c:pt idx="6">
                  <c:v> 30 Oct 11</c:v>
                </c:pt>
                <c:pt idx="7">
                  <c:v> 27 Nov 11</c:v>
                </c:pt>
                <c:pt idx="8">
                  <c:v> 25 Dec 11</c:v>
                </c:pt>
                <c:pt idx="9">
                  <c:v> 22 Jan 12</c:v>
                </c:pt>
                <c:pt idx="10">
                  <c:v> 19 Feb 12</c:v>
                </c:pt>
                <c:pt idx="11">
                  <c:v> 18 Mar 12</c:v>
                </c:pt>
                <c:pt idx="12">
                  <c:v> 15 Apr 12</c:v>
                </c:pt>
                <c:pt idx="13">
                  <c:v> 13 May 12</c:v>
                </c:pt>
                <c:pt idx="14">
                  <c:v> 10 Jun 12</c:v>
                </c:pt>
                <c:pt idx="15">
                  <c:v> 08 Jul 12</c:v>
                </c:pt>
                <c:pt idx="16">
                  <c:v> 05 Aug 12</c:v>
                </c:pt>
                <c:pt idx="17">
                  <c:v> 02 Sep 12</c:v>
                </c:pt>
                <c:pt idx="18">
                  <c:v> 30 Sep 12</c:v>
                </c:pt>
                <c:pt idx="19">
                  <c:v> 28 Oct 12</c:v>
                </c:pt>
                <c:pt idx="20">
                  <c:v> 25 Nov 12</c:v>
                </c:pt>
                <c:pt idx="21">
                  <c:v> 23 Dec 12</c:v>
                </c:pt>
                <c:pt idx="22">
                  <c:v> 20 Jan 13</c:v>
                </c:pt>
                <c:pt idx="23">
                  <c:v> 17 Feb 13</c:v>
                </c:pt>
                <c:pt idx="24">
                  <c:v> 17 Mar 13</c:v>
                </c:pt>
                <c:pt idx="25">
                  <c:v> 14 Apr 13</c:v>
                </c:pt>
                <c:pt idx="26">
                  <c:v> 12 May 13</c:v>
                </c:pt>
                <c:pt idx="27">
                  <c:v> 09 June 13</c:v>
                </c:pt>
                <c:pt idx="28">
                  <c:v> 07 July 13</c:v>
                </c:pt>
                <c:pt idx="29">
                  <c:v> 18 Aug 13</c:v>
                </c:pt>
                <c:pt idx="30">
                  <c:v> 15 Sep 13</c:v>
                </c:pt>
                <c:pt idx="31">
                  <c:v>13-Oct-13</c:v>
                </c:pt>
                <c:pt idx="32">
                  <c:v>10-Nov-13</c:v>
                </c:pt>
                <c:pt idx="33">
                  <c:v>05-Jan-13</c:v>
                </c:pt>
              </c:strCache>
            </c:strRef>
          </c:cat>
          <c:val>
            <c:numRef>
              <c:f>Sheet1!$C$2:$C$36</c:f>
              <c:numCache>
                <c:formatCode>0.00%</c:formatCode>
                <c:ptCount val="34"/>
                <c:pt idx="0">
                  <c:v>4.3999999999999997E-2</c:v>
                </c:pt>
                <c:pt idx="1">
                  <c:v>4.5999999999999999E-2</c:v>
                </c:pt>
                <c:pt idx="2">
                  <c:v>5.0999999999999997E-2</c:v>
                </c:pt>
                <c:pt idx="3">
                  <c:v>5.1999999999999998E-2</c:v>
                </c:pt>
                <c:pt idx="4">
                  <c:v>5.2999999999999999E-2</c:v>
                </c:pt>
                <c:pt idx="5">
                  <c:v>5.7000000000000002E-2</c:v>
                </c:pt>
                <c:pt idx="6">
                  <c:v>6.0999999999999999E-2</c:v>
                </c:pt>
                <c:pt idx="7">
                  <c:v>6.2E-2</c:v>
                </c:pt>
                <c:pt idx="8">
                  <c:v>5.8999999999999997E-2</c:v>
                </c:pt>
                <c:pt idx="9">
                  <c:v>5.7000000000000002E-2</c:v>
                </c:pt>
                <c:pt idx="10">
                  <c:v>5.5E-2</c:v>
                </c:pt>
                <c:pt idx="11">
                  <c:v>5.5E-2</c:v>
                </c:pt>
                <c:pt idx="12">
                  <c:v>5.5E-2</c:v>
                </c:pt>
                <c:pt idx="13">
                  <c:v>5.0999999999999997E-2</c:v>
                </c:pt>
                <c:pt idx="14">
                  <c:v>4.4999999999999998E-2</c:v>
                </c:pt>
                <c:pt idx="15">
                  <c:v>3.7499999999999999E-2</c:v>
                </c:pt>
                <c:pt idx="16">
                  <c:v>3.1800000000000002E-2</c:v>
                </c:pt>
                <c:pt idx="17">
                  <c:v>2.9100000000000001E-2</c:v>
                </c:pt>
                <c:pt idx="18">
                  <c:v>2.63E-2</c:v>
                </c:pt>
                <c:pt idx="19">
                  <c:v>2.98E-2</c:v>
                </c:pt>
                <c:pt idx="20">
                  <c:v>3.5000000000000003E-2</c:v>
                </c:pt>
                <c:pt idx="21">
                  <c:v>4.4999999999999998E-2</c:v>
                </c:pt>
                <c:pt idx="22">
                  <c:v>4.9000000000000002E-2</c:v>
                </c:pt>
                <c:pt idx="23">
                  <c:v>4.2999999999999997E-2</c:v>
                </c:pt>
                <c:pt idx="24">
                  <c:v>4.2000000000000003E-2</c:v>
                </c:pt>
                <c:pt idx="25">
                  <c:v>3.7999999999999999E-2</c:v>
                </c:pt>
                <c:pt idx="26">
                  <c:v>3.9E-2</c:v>
                </c:pt>
                <c:pt idx="27">
                  <c:v>3.9E-2</c:v>
                </c:pt>
                <c:pt idx="28">
                  <c:v>3.9E-2</c:v>
                </c:pt>
                <c:pt idx="29">
                  <c:v>3.9E-2</c:v>
                </c:pt>
                <c:pt idx="30">
                  <c:v>4.2000000000000003E-2</c:v>
                </c:pt>
                <c:pt idx="31">
                  <c:v>4.2000000000000003E-2</c:v>
                </c:pt>
                <c:pt idx="32">
                  <c:v>3.6999999999999998E-2</c:v>
                </c:pt>
                <c:pt idx="33">
                  <c:v>0.03</c:v>
                </c:pt>
              </c:numCache>
            </c:numRef>
          </c:val>
          <c:smooth val="1"/>
        </c:ser>
        <c:dLbls>
          <c:showLegendKey val="0"/>
          <c:showVal val="1"/>
          <c:showCatName val="0"/>
          <c:showSerName val="0"/>
          <c:showPercent val="0"/>
          <c:showBubbleSize val="0"/>
        </c:dLbls>
        <c:marker val="1"/>
        <c:smooth val="0"/>
        <c:axId val="298177616"/>
        <c:axId val="298178008"/>
      </c:lineChart>
      <c:catAx>
        <c:axId val="298177616"/>
        <c:scaling>
          <c:orientation val="minMax"/>
        </c:scaling>
        <c:delete val="0"/>
        <c:axPos val="b"/>
        <c:numFmt formatCode="General" sourceLinked="1"/>
        <c:majorTickMark val="none"/>
        <c:minorTickMark val="none"/>
        <c:tickLblPos val="low"/>
        <c:spPr>
          <a:ln w="1132">
            <a:solidFill>
              <a:schemeClr val="tx1"/>
            </a:solidFill>
            <a:prstDash val="solid"/>
          </a:ln>
        </c:spPr>
        <c:txPr>
          <a:bodyPr rot="-5400000" vert="horz"/>
          <a:lstStyle/>
          <a:p>
            <a:pPr>
              <a:defRPr sz="800" b="0" i="0" u="none" strike="noStrike" baseline="0">
                <a:solidFill>
                  <a:schemeClr val="bg2"/>
                </a:solidFill>
                <a:latin typeface="Arial"/>
                <a:ea typeface="Arial"/>
                <a:cs typeface="Arial"/>
              </a:defRPr>
            </a:pPr>
            <a:endParaRPr lang="en-US"/>
          </a:p>
        </c:txPr>
        <c:crossAx val="298178008"/>
        <c:crosses val="autoZero"/>
        <c:auto val="1"/>
        <c:lblAlgn val="ctr"/>
        <c:lblOffset val="100"/>
        <c:tickLblSkip val="1"/>
        <c:tickMarkSkip val="1"/>
        <c:noMultiLvlLbl val="0"/>
      </c:catAx>
      <c:valAx>
        <c:axId val="298178008"/>
        <c:scaling>
          <c:orientation val="minMax"/>
        </c:scaling>
        <c:delete val="0"/>
        <c:axPos val="l"/>
        <c:title>
          <c:tx>
            <c:rich>
              <a:bodyPr/>
              <a:lstStyle/>
              <a:p>
                <a:pPr>
                  <a:defRPr sz="1000" b="0" i="0" u="none" strike="noStrike" baseline="0">
                    <a:solidFill>
                      <a:schemeClr val="bg2"/>
                    </a:solidFill>
                    <a:latin typeface="Arial"/>
                    <a:ea typeface="Arial"/>
                    <a:cs typeface="Arial"/>
                  </a:defRPr>
                </a:pPr>
                <a:r>
                  <a:rPr lang="en-GB" sz="1000">
                    <a:solidFill>
                      <a:schemeClr val="bg2"/>
                    </a:solidFill>
                  </a:rPr>
                  <a:t>% change</a:t>
                </a:r>
              </a:p>
            </c:rich>
          </c:tx>
          <c:layout>
            <c:manualLayout>
              <c:xMode val="edge"/>
              <c:yMode val="edge"/>
              <c:x val="4.1365046535677356E-3"/>
              <c:y val="0.27538726333907054"/>
            </c:manualLayout>
          </c:layout>
          <c:overlay val="0"/>
          <c:spPr>
            <a:noFill/>
            <a:ln w="9053">
              <a:noFill/>
            </a:ln>
          </c:spPr>
        </c:title>
        <c:numFmt formatCode="0%" sourceLinked="0"/>
        <c:majorTickMark val="out"/>
        <c:minorTickMark val="none"/>
        <c:tickLblPos val="nextTo"/>
        <c:spPr>
          <a:ln w="1132">
            <a:solidFill>
              <a:schemeClr val="tx1"/>
            </a:solidFill>
            <a:prstDash val="solid"/>
          </a:ln>
        </c:spPr>
        <c:txPr>
          <a:bodyPr rot="0" vert="horz"/>
          <a:lstStyle/>
          <a:p>
            <a:pPr>
              <a:defRPr sz="800" b="0" i="0" u="none" strike="noStrike" baseline="0">
                <a:solidFill>
                  <a:schemeClr val="bg2"/>
                </a:solidFill>
                <a:latin typeface="Arial"/>
                <a:ea typeface="Arial"/>
                <a:cs typeface="Arial"/>
              </a:defRPr>
            </a:pPr>
            <a:endParaRPr lang="en-US"/>
          </a:p>
        </c:txPr>
        <c:crossAx val="298177616"/>
        <c:crosses val="autoZero"/>
        <c:crossBetween val="between"/>
      </c:valAx>
      <c:spPr>
        <a:noFill/>
        <a:ln w="9053">
          <a:noFill/>
        </a:ln>
      </c:spPr>
    </c:plotArea>
    <c:legend>
      <c:legendPos val="t"/>
      <c:layout>
        <c:manualLayout>
          <c:xMode val="edge"/>
          <c:yMode val="edge"/>
          <c:x val="0.73553134894012684"/>
          <c:y val="4.666277197861176E-2"/>
          <c:w val="0.21243176441509834"/>
          <c:h val="9.1604427766921293E-2"/>
        </c:manualLayout>
      </c:layout>
      <c:overlay val="0"/>
      <c:spPr>
        <a:noFill/>
        <a:ln w="9053">
          <a:noFill/>
        </a:ln>
      </c:spPr>
      <c:txPr>
        <a:bodyPr/>
        <a:lstStyle/>
        <a:p>
          <a:pPr>
            <a:defRPr sz="7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642"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54173722783043E-2"/>
          <c:y val="8.9537733592749635E-2"/>
          <c:w val="0.91800866572553164"/>
          <c:h val="0.67604482347587769"/>
        </c:manualLayout>
      </c:layout>
      <c:lineChart>
        <c:grouping val="standard"/>
        <c:varyColors val="0"/>
        <c:ser>
          <c:idx val="0"/>
          <c:order val="0"/>
          <c:tx>
            <c:strRef>
              <c:f>Sheet1!$A$2</c:f>
              <c:strCache>
                <c:ptCount val="1"/>
                <c:pt idx="0">
                  <c:v>Private Label  Spend %</c:v>
                </c:pt>
              </c:strCache>
            </c:strRef>
          </c:tx>
          <c:spPr>
            <a:ln w="31750">
              <a:solidFill>
                <a:srgbClr val="00B0F0"/>
              </a:solidFill>
            </a:ln>
          </c:spPr>
          <c:marker>
            <c:spPr>
              <a:noFill/>
              <a:ln w="19050">
                <a:noFill/>
              </a:ln>
            </c:spPr>
          </c:marker>
          <c:dLbls>
            <c:spPr>
              <a:noFill/>
              <a:ln>
                <a:noFill/>
              </a:ln>
              <a:effectLst/>
            </c:spPr>
            <c:txPr>
              <a:bodyPr rot="-5400000" vert="horz"/>
              <a:lstStyle/>
              <a:p>
                <a:pPr>
                  <a:defRPr sz="100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Sheet1!$B$1:$AQ$1</c:f>
              <c:strCache>
                <c:ptCount val="42"/>
                <c:pt idx="0">
                  <c:v>12 W/e 03 Oct 10</c:v>
                </c:pt>
                <c:pt idx="1">
                  <c:v>12 W/e 31 Oct 10</c:v>
                </c:pt>
                <c:pt idx="2">
                  <c:v>12 W/e 28 Nov 10</c:v>
                </c:pt>
                <c:pt idx="3">
                  <c:v>12 W/e 26 Dec 10</c:v>
                </c:pt>
                <c:pt idx="4">
                  <c:v>12 W/e 23 Jan 11</c:v>
                </c:pt>
                <c:pt idx="5">
                  <c:v>12 W/e 20 Feb 11</c:v>
                </c:pt>
                <c:pt idx="6">
                  <c:v>12 W/e 20 Mar 11</c:v>
                </c:pt>
                <c:pt idx="7">
                  <c:v>12 W/e 17 Apr 11</c:v>
                </c:pt>
                <c:pt idx="8">
                  <c:v>12 W/e 15 May 11</c:v>
                </c:pt>
                <c:pt idx="9">
                  <c:v>12 W/e 12 Jun 11</c:v>
                </c:pt>
                <c:pt idx="10">
                  <c:v>12 W/e 10 Jul 11</c:v>
                </c:pt>
                <c:pt idx="11">
                  <c:v>12 W/e 07 Aug 11</c:v>
                </c:pt>
                <c:pt idx="12">
                  <c:v>12 W/e 04 Sep 11</c:v>
                </c:pt>
                <c:pt idx="13">
                  <c:v>12 W/e 02 Oct 11</c:v>
                </c:pt>
                <c:pt idx="14">
                  <c:v>12 W/e 30 Oct 11</c:v>
                </c:pt>
                <c:pt idx="15">
                  <c:v>12 W/e 27 Nov 11</c:v>
                </c:pt>
                <c:pt idx="16">
                  <c:v>12 W/e 25 Dec 11</c:v>
                </c:pt>
                <c:pt idx="17">
                  <c:v>12 W/e 22 Jan 12</c:v>
                </c:pt>
                <c:pt idx="18">
                  <c:v>12 W/e 19 Feb 12</c:v>
                </c:pt>
                <c:pt idx="19">
                  <c:v>12 W/e 18 Mar 12</c:v>
                </c:pt>
                <c:pt idx="20">
                  <c:v>12 W/e 15 Apr 12</c:v>
                </c:pt>
                <c:pt idx="21">
                  <c:v>12 W/e 13 May 12</c:v>
                </c:pt>
                <c:pt idx="22">
                  <c:v>12 W/e 10 Jun 12</c:v>
                </c:pt>
                <c:pt idx="23">
                  <c:v>12 W/e 08 Jul 12</c:v>
                </c:pt>
                <c:pt idx="24">
                  <c:v>12 W/e 05 Aug 12</c:v>
                </c:pt>
                <c:pt idx="25">
                  <c:v>12 W/e 02 Sep 12</c:v>
                </c:pt>
                <c:pt idx="26">
                  <c:v>12 W/e 30 Sep 12</c:v>
                </c:pt>
                <c:pt idx="27">
                  <c:v>12 W/e 28 Oct 12</c:v>
                </c:pt>
                <c:pt idx="28">
                  <c:v>12 W/e 25 Nov 12</c:v>
                </c:pt>
                <c:pt idx="29">
                  <c:v>12 W/e 23 Dec 12</c:v>
                </c:pt>
                <c:pt idx="30">
                  <c:v>12 W/e 20 Jan 13</c:v>
                </c:pt>
                <c:pt idx="31">
                  <c:v>12 W/e 17 Feb 13</c:v>
                </c:pt>
                <c:pt idx="32">
                  <c:v>12 W/e 17 Mar 13</c:v>
                </c:pt>
                <c:pt idx="33">
                  <c:v>12 w/e 14 Apr 13</c:v>
                </c:pt>
                <c:pt idx="34">
                  <c:v>12 W/e 12 May 13</c:v>
                </c:pt>
                <c:pt idx="35">
                  <c:v>12 W/e 09 June 13</c:v>
                </c:pt>
                <c:pt idx="36">
                  <c:v>12 w/e 07 Jul 13</c:v>
                </c:pt>
                <c:pt idx="37">
                  <c:v>12 w/e 18 Aug 13</c:v>
                </c:pt>
                <c:pt idx="38">
                  <c:v>12 w/e 15 Sep 13</c:v>
                </c:pt>
                <c:pt idx="39">
                  <c:v>12 w/e 13 Oct 13</c:v>
                </c:pt>
                <c:pt idx="40">
                  <c:v>12 w/e 10 Nov 13</c:v>
                </c:pt>
                <c:pt idx="41">
                  <c:v>12 w/e 8th Dec 13</c:v>
                </c:pt>
              </c:strCache>
            </c:strRef>
          </c:cat>
          <c:val>
            <c:numRef>
              <c:f>Sheet1!$B$2:$AQ$2</c:f>
              <c:numCache>
                <c:formatCode>General</c:formatCode>
                <c:ptCount val="42"/>
                <c:pt idx="0">
                  <c:v>48</c:v>
                </c:pt>
                <c:pt idx="1">
                  <c:v>47.5</c:v>
                </c:pt>
                <c:pt idx="2">
                  <c:v>46.6</c:v>
                </c:pt>
                <c:pt idx="3">
                  <c:v>46</c:v>
                </c:pt>
                <c:pt idx="4">
                  <c:v>46.4</c:v>
                </c:pt>
                <c:pt idx="5">
                  <c:v>47.4</c:v>
                </c:pt>
                <c:pt idx="6">
                  <c:v>48.3</c:v>
                </c:pt>
                <c:pt idx="7">
                  <c:v>48.3</c:v>
                </c:pt>
                <c:pt idx="8">
                  <c:v>48.4</c:v>
                </c:pt>
                <c:pt idx="9">
                  <c:v>48.6</c:v>
                </c:pt>
                <c:pt idx="10">
                  <c:v>48.9</c:v>
                </c:pt>
                <c:pt idx="11">
                  <c:v>49</c:v>
                </c:pt>
                <c:pt idx="12">
                  <c:v>48.8</c:v>
                </c:pt>
                <c:pt idx="13">
                  <c:v>48.5</c:v>
                </c:pt>
                <c:pt idx="14">
                  <c:v>48.2</c:v>
                </c:pt>
                <c:pt idx="15">
                  <c:v>47.3</c:v>
                </c:pt>
                <c:pt idx="16">
                  <c:v>46.8</c:v>
                </c:pt>
                <c:pt idx="17">
                  <c:v>47.1</c:v>
                </c:pt>
                <c:pt idx="18">
                  <c:v>48.2</c:v>
                </c:pt>
                <c:pt idx="19">
                  <c:v>48.9</c:v>
                </c:pt>
                <c:pt idx="20">
                  <c:v>48.7</c:v>
                </c:pt>
                <c:pt idx="21">
                  <c:v>48.6</c:v>
                </c:pt>
                <c:pt idx="22">
                  <c:v>48.8</c:v>
                </c:pt>
                <c:pt idx="23">
                  <c:v>49.2</c:v>
                </c:pt>
                <c:pt idx="24">
                  <c:v>49.3</c:v>
                </c:pt>
                <c:pt idx="25">
                  <c:v>49.3</c:v>
                </c:pt>
                <c:pt idx="26">
                  <c:v>48.9</c:v>
                </c:pt>
                <c:pt idx="27">
                  <c:v>48.5</c:v>
                </c:pt>
                <c:pt idx="28">
                  <c:v>47.8</c:v>
                </c:pt>
                <c:pt idx="29">
                  <c:v>47.3</c:v>
                </c:pt>
                <c:pt idx="30">
                  <c:v>47.8</c:v>
                </c:pt>
                <c:pt idx="31">
                  <c:v>48.7</c:v>
                </c:pt>
                <c:pt idx="32">
                  <c:v>49.5</c:v>
                </c:pt>
                <c:pt idx="33">
                  <c:v>49.2</c:v>
                </c:pt>
                <c:pt idx="34">
                  <c:v>49.2</c:v>
                </c:pt>
                <c:pt idx="35">
                  <c:v>49.5</c:v>
                </c:pt>
                <c:pt idx="36">
                  <c:v>49.9</c:v>
                </c:pt>
                <c:pt idx="37">
                  <c:v>47.8</c:v>
                </c:pt>
                <c:pt idx="38">
                  <c:v>47.5</c:v>
                </c:pt>
                <c:pt idx="39">
                  <c:v>47.1</c:v>
                </c:pt>
                <c:pt idx="40">
                  <c:v>46.8</c:v>
                </c:pt>
                <c:pt idx="41">
                  <c:v>47.9</c:v>
                </c:pt>
              </c:numCache>
            </c:numRef>
          </c:val>
          <c:smooth val="0"/>
        </c:ser>
        <c:dLbls>
          <c:showLegendKey val="0"/>
          <c:showVal val="1"/>
          <c:showCatName val="0"/>
          <c:showSerName val="0"/>
          <c:showPercent val="0"/>
          <c:showBubbleSize val="0"/>
        </c:dLbls>
        <c:marker val="1"/>
        <c:smooth val="0"/>
        <c:axId val="298179184"/>
        <c:axId val="298179576"/>
      </c:lineChart>
      <c:catAx>
        <c:axId val="298179184"/>
        <c:scaling>
          <c:orientation val="minMax"/>
        </c:scaling>
        <c:delete val="0"/>
        <c:axPos val="b"/>
        <c:numFmt formatCode="General" sourceLinked="0"/>
        <c:majorTickMark val="none"/>
        <c:minorTickMark val="none"/>
        <c:tickLblPos val="nextTo"/>
        <c:txPr>
          <a:bodyPr rot="-2460000"/>
          <a:lstStyle/>
          <a:p>
            <a:pPr>
              <a:defRPr sz="900">
                <a:solidFill>
                  <a:schemeClr val="bg1"/>
                </a:solidFill>
              </a:defRPr>
            </a:pPr>
            <a:endParaRPr lang="en-US"/>
          </a:p>
        </c:txPr>
        <c:crossAx val="298179576"/>
        <c:crosses val="autoZero"/>
        <c:auto val="1"/>
        <c:lblAlgn val="ctr"/>
        <c:lblOffset val="100"/>
        <c:noMultiLvlLbl val="0"/>
      </c:catAx>
      <c:valAx>
        <c:axId val="298179576"/>
        <c:scaling>
          <c:orientation val="minMax"/>
          <c:max val="51"/>
          <c:min val="40"/>
        </c:scaling>
        <c:delete val="1"/>
        <c:axPos val="l"/>
        <c:numFmt formatCode="General" sourceLinked="1"/>
        <c:majorTickMark val="out"/>
        <c:minorTickMark val="none"/>
        <c:tickLblPos val="nextTo"/>
        <c:crossAx val="298179184"/>
        <c:crosses val="autoZero"/>
        <c:crossBetween val="between"/>
      </c:valAx>
    </c:plotArea>
    <c:plotVisOnly val="1"/>
    <c:dispBlanksAs val="gap"/>
    <c:showDLblsOverMax val="0"/>
  </c:chart>
  <c:txPr>
    <a:bodyPr/>
    <a:lstStyle/>
    <a:p>
      <a:pPr>
        <a:defRPr sz="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Branded</c:v>
                </c:pt>
              </c:strCache>
            </c:strRef>
          </c:tx>
          <c:cat>
            <c:strRef>
              <c:f>Sheet1!$B$1:$AD$1</c:f>
              <c:strCache>
                <c:ptCount val="29"/>
                <c:pt idx="0">
                  <c:v>I201111</c:v>
                </c:pt>
                <c:pt idx="1">
                  <c:v>I201112</c:v>
                </c:pt>
                <c:pt idx="2">
                  <c:v>I201113</c:v>
                </c:pt>
                <c:pt idx="3">
                  <c:v>I201201</c:v>
                </c:pt>
                <c:pt idx="4">
                  <c:v>I201202</c:v>
                </c:pt>
                <c:pt idx="5">
                  <c:v>I201203</c:v>
                </c:pt>
                <c:pt idx="6">
                  <c:v>I201204</c:v>
                </c:pt>
                <c:pt idx="7">
                  <c:v>I201205</c:v>
                </c:pt>
                <c:pt idx="8">
                  <c:v>I201206</c:v>
                </c:pt>
                <c:pt idx="9">
                  <c:v>I201207</c:v>
                </c:pt>
                <c:pt idx="10">
                  <c:v>I201208</c:v>
                </c:pt>
                <c:pt idx="11">
                  <c:v>I201209</c:v>
                </c:pt>
                <c:pt idx="12">
                  <c:v>I201210</c:v>
                </c:pt>
                <c:pt idx="13">
                  <c:v>I201211</c:v>
                </c:pt>
                <c:pt idx="14">
                  <c:v>I201212</c:v>
                </c:pt>
                <c:pt idx="15">
                  <c:v>I201213</c:v>
                </c:pt>
                <c:pt idx="16">
                  <c:v>I201301</c:v>
                </c:pt>
                <c:pt idx="17">
                  <c:v>I201302</c:v>
                </c:pt>
                <c:pt idx="18">
                  <c:v>I201303</c:v>
                </c:pt>
                <c:pt idx="19">
                  <c:v>I201304</c:v>
                </c:pt>
                <c:pt idx="20">
                  <c:v>I201305</c:v>
                </c:pt>
                <c:pt idx="21">
                  <c:v>I201306</c:v>
                </c:pt>
                <c:pt idx="22">
                  <c:v>I201307</c:v>
                </c:pt>
                <c:pt idx="23">
                  <c:v>I201308</c:v>
                </c:pt>
                <c:pt idx="24">
                  <c:v>I201309</c:v>
                </c:pt>
                <c:pt idx="25">
                  <c:v>I201310</c:v>
                </c:pt>
                <c:pt idx="26">
                  <c:v>I201311</c:v>
                </c:pt>
                <c:pt idx="27">
                  <c:v>I201312</c:v>
                </c:pt>
                <c:pt idx="28">
                  <c:v>I201313</c:v>
                </c:pt>
              </c:strCache>
            </c:strRef>
          </c:cat>
          <c:val>
            <c:numRef>
              <c:f>Sheet1!$B$2:$AD$2</c:f>
              <c:numCache>
                <c:formatCode>General</c:formatCode>
                <c:ptCount val="29"/>
                <c:pt idx="0">
                  <c:v>2.68</c:v>
                </c:pt>
                <c:pt idx="1">
                  <c:v>2.71</c:v>
                </c:pt>
                <c:pt idx="2">
                  <c:v>3.57</c:v>
                </c:pt>
                <c:pt idx="3">
                  <c:v>3.18</c:v>
                </c:pt>
                <c:pt idx="4">
                  <c:v>2.86</c:v>
                </c:pt>
                <c:pt idx="5">
                  <c:v>2.69</c:v>
                </c:pt>
                <c:pt idx="6">
                  <c:v>2.95</c:v>
                </c:pt>
                <c:pt idx="7">
                  <c:v>3.2</c:v>
                </c:pt>
                <c:pt idx="8">
                  <c:v>3.55</c:v>
                </c:pt>
                <c:pt idx="9">
                  <c:v>3.6</c:v>
                </c:pt>
                <c:pt idx="10">
                  <c:v>3.43</c:v>
                </c:pt>
                <c:pt idx="11">
                  <c:v>2.97</c:v>
                </c:pt>
                <c:pt idx="12">
                  <c:v>3.46</c:v>
                </c:pt>
                <c:pt idx="13">
                  <c:v>4.71</c:v>
                </c:pt>
                <c:pt idx="14">
                  <c:v>5.21</c:v>
                </c:pt>
                <c:pt idx="15">
                  <c:v>4.5999999999999996</c:v>
                </c:pt>
                <c:pt idx="16">
                  <c:v>5.37</c:v>
                </c:pt>
                <c:pt idx="17">
                  <c:v>5.99</c:v>
                </c:pt>
                <c:pt idx="18">
                  <c:v>5.76</c:v>
                </c:pt>
                <c:pt idx="19">
                  <c:v>6</c:v>
                </c:pt>
                <c:pt idx="20">
                  <c:v>5.48</c:v>
                </c:pt>
                <c:pt idx="21">
                  <c:v>5.58</c:v>
                </c:pt>
                <c:pt idx="22">
                  <c:v>5.64</c:v>
                </c:pt>
                <c:pt idx="23">
                  <c:v>6.51</c:v>
                </c:pt>
                <c:pt idx="24">
                  <c:v>6</c:v>
                </c:pt>
                <c:pt idx="25">
                  <c:v>5.16</c:v>
                </c:pt>
                <c:pt idx="26">
                  <c:v>4.0199999999999996</c:v>
                </c:pt>
                <c:pt idx="27">
                  <c:v>4.24</c:v>
                </c:pt>
                <c:pt idx="28">
                  <c:v>4.32</c:v>
                </c:pt>
              </c:numCache>
            </c:numRef>
          </c:val>
          <c:smooth val="0"/>
        </c:ser>
        <c:ser>
          <c:idx val="2"/>
          <c:order val="1"/>
          <c:tx>
            <c:strRef>
              <c:f>Sheet1!$A$4</c:f>
              <c:strCache>
                <c:ptCount val="1"/>
                <c:pt idx="0">
                  <c:v>Private Label</c:v>
                </c:pt>
              </c:strCache>
            </c:strRef>
          </c:tx>
          <c:spPr>
            <a:ln>
              <a:solidFill>
                <a:schemeClr val="tx2"/>
              </a:solidFill>
            </a:ln>
          </c:spPr>
          <c:marker>
            <c:spPr>
              <a:solidFill>
                <a:schemeClr val="tx2"/>
              </a:solidFill>
            </c:spPr>
          </c:marker>
          <c:cat>
            <c:strRef>
              <c:f>Sheet1!$B$1:$AD$1</c:f>
              <c:strCache>
                <c:ptCount val="29"/>
                <c:pt idx="0">
                  <c:v>I201111</c:v>
                </c:pt>
                <c:pt idx="1">
                  <c:v>I201112</c:v>
                </c:pt>
                <c:pt idx="2">
                  <c:v>I201113</c:v>
                </c:pt>
                <c:pt idx="3">
                  <c:v>I201201</c:v>
                </c:pt>
                <c:pt idx="4">
                  <c:v>I201202</c:v>
                </c:pt>
                <c:pt idx="5">
                  <c:v>I201203</c:v>
                </c:pt>
                <c:pt idx="6">
                  <c:v>I201204</c:v>
                </c:pt>
                <c:pt idx="7">
                  <c:v>I201205</c:v>
                </c:pt>
                <c:pt idx="8">
                  <c:v>I201206</c:v>
                </c:pt>
                <c:pt idx="9">
                  <c:v>I201207</c:v>
                </c:pt>
                <c:pt idx="10">
                  <c:v>I201208</c:v>
                </c:pt>
                <c:pt idx="11">
                  <c:v>I201209</c:v>
                </c:pt>
                <c:pt idx="12">
                  <c:v>I201210</c:v>
                </c:pt>
                <c:pt idx="13">
                  <c:v>I201211</c:v>
                </c:pt>
                <c:pt idx="14">
                  <c:v>I201212</c:v>
                </c:pt>
                <c:pt idx="15">
                  <c:v>I201213</c:v>
                </c:pt>
                <c:pt idx="16">
                  <c:v>I201301</c:v>
                </c:pt>
                <c:pt idx="17">
                  <c:v>I201302</c:v>
                </c:pt>
                <c:pt idx="18">
                  <c:v>I201303</c:v>
                </c:pt>
                <c:pt idx="19">
                  <c:v>I201304</c:v>
                </c:pt>
                <c:pt idx="20">
                  <c:v>I201305</c:v>
                </c:pt>
                <c:pt idx="21">
                  <c:v>I201306</c:v>
                </c:pt>
                <c:pt idx="22">
                  <c:v>I201307</c:v>
                </c:pt>
                <c:pt idx="23">
                  <c:v>I201308</c:v>
                </c:pt>
                <c:pt idx="24">
                  <c:v>I201309</c:v>
                </c:pt>
                <c:pt idx="25">
                  <c:v>I201310</c:v>
                </c:pt>
                <c:pt idx="26">
                  <c:v>I201311</c:v>
                </c:pt>
                <c:pt idx="27">
                  <c:v>I201312</c:v>
                </c:pt>
                <c:pt idx="28">
                  <c:v>I201313</c:v>
                </c:pt>
              </c:strCache>
            </c:strRef>
          </c:cat>
          <c:val>
            <c:numRef>
              <c:f>Sheet1!$B$4:$AD$4</c:f>
              <c:numCache>
                <c:formatCode>General</c:formatCode>
                <c:ptCount val="29"/>
                <c:pt idx="0">
                  <c:v>4.59</c:v>
                </c:pt>
                <c:pt idx="1">
                  <c:v>4.6900000000000004</c:v>
                </c:pt>
                <c:pt idx="2">
                  <c:v>5.14</c:v>
                </c:pt>
                <c:pt idx="3">
                  <c:v>4.66</c:v>
                </c:pt>
                <c:pt idx="4">
                  <c:v>3.93</c:v>
                </c:pt>
                <c:pt idx="5">
                  <c:v>3.44</c:v>
                </c:pt>
                <c:pt idx="6">
                  <c:v>4.3899999999999997</c:v>
                </c:pt>
                <c:pt idx="7">
                  <c:v>4.2699999999999996</c:v>
                </c:pt>
                <c:pt idx="8">
                  <c:v>5.05</c:v>
                </c:pt>
                <c:pt idx="9">
                  <c:v>3.99</c:v>
                </c:pt>
                <c:pt idx="10">
                  <c:v>4.41</c:v>
                </c:pt>
                <c:pt idx="11">
                  <c:v>3.18</c:v>
                </c:pt>
                <c:pt idx="12">
                  <c:v>3.58</c:v>
                </c:pt>
                <c:pt idx="13">
                  <c:v>4.97</c:v>
                </c:pt>
                <c:pt idx="14">
                  <c:v>5.28</c:v>
                </c:pt>
                <c:pt idx="15">
                  <c:v>6.56</c:v>
                </c:pt>
                <c:pt idx="16">
                  <c:v>6.9</c:v>
                </c:pt>
                <c:pt idx="17">
                  <c:v>6.2</c:v>
                </c:pt>
                <c:pt idx="18">
                  <c:v>4.71</c:v>
                </c:pt>
                <c:pt idx="19">
                  <c:v>4</c:v>
                </c:pt>
                <c:pt idx="20">
                  <c:v>3.83</c:v>
                </c:pt>
                <c:pt idx="21">
                  <c:v>3.64</c:v>
                </c:pt>
                <c:pt idx="22">
                  <c:v>4.12</c:v>
                </c:pt>
                <c:pt idx="23">
                  <c:v>5.71</c:v>
                </c:pt>
                <c:pt idx="24">
                  <c:v>5.45</c:v>
                </c:pt>
                <c:pt idx="25">
                  <c:v>4.6399999999999997</c:v>
                </c:pt>
                <c:pt idx="26">
                  <c:v>1.99</c:v>
                </c:pt>
                <c:pt idx="27">
                  <c:v>2.23</c:v>
                </c:pt>
                <c:pt idx="28">
                  <c:v>1.64</c:v>
                </c:pt>
              </c:numCache>
            </c:numRef>
          </c:val>
          <c:smooth val="0"/>
        </c:ser>
        <c:dLbls>
          <c:showLegendKey val="0"/>
          <c:showVal val="0"/>
          <c:showCatName val="0"/>
          <c:showSerName val="0"/>
          <c:showPercent val="0"/>
          <c:showBubbleSize val="0"/>
        </c:dLbls>
        <c:marker val="1"/>
        <c:smooth val="0"/>
        <c:axId val="296945680"/>
        <c:axId val="296946072"/>
      </c:lineChart>
      <c:catAx>
        <c:axId val="296945680"/>
        <c:scaling>
          <c:orientation val="minMax"/>
        </c:scaling>
        <c:delete val="0"/>
        <c:axPos val="b"/>
        <c:numFmt formatCode="General" sourceLinked="0"/>
        <c:majorTickMark val="out"/>
        <c:minorTickMark val="none"/>
        <c:tickLblPos val="low"/>
        <c:crossAx val="296946072"/>
        <c:crosses val="autoZero"/>
        <c:auto val="1"/>
        <c:lblAlgn val="ctr"/>
        <c:lblOffset val="100"/>
        <c:noMultiLvlLbl val="0"/>
      </c:catAx>
      <c:valAx>
        <c:axId val="296946072"/>
        <c:scaling>
          <c:orientation val="minMax"/>
        </c:scaling>
        <c:delete val="0"/>
        <c:axPos val="l"/>
        <c:numFmt formatCode="General" sourceLinked="1"/>
        <c:majorTickMark val="out"/>
        <c:minorTickMark val="none"/>
        <c:tickLblPos val="nextTo"/>
        <c:crossAx val="29694568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709677419354861E-2"/>
          <c:y val="0"/>
          <c:w val="0.53870967741935516"/>
          <c:h val="0.87500000000000033"/>
        </c:manualLayout>
      </c:layout>
      <c:barChart>
        <c:barDir val="col"/>
        <c:grouping val="stacked"/>
        <c:varyColors val="0"/>
        <c:ser>
          <c:idx val="0"/>
          <c:order val="0"/>
          <c:tx>
            <c:strRef>
              <c:f>Sheet1!$A$2</c:f>
              <c:strCache>
                <c:ptCount val="1"/>
                <c:pt idx="0">
                  <c:v> Branded  </c:v>
                </c:pt>
              </c:strCache>
            </c:strRef>
          </c:tx>
          <c:spPr>
            <a:solidFill>
              <a:srgbClr val="0066CC"/>
            </a:solidFill>
            <a:ln w="21994">
              <a:noFill/>
            </a:ln>
          </c:spPr>
          <c:invertIfNegative val="0"/>
          <c:dLbls>
            <c:spPr>
              <a:noFill/>
              <a:ln w="21994">
                <a:noFill/>
              </a:ln>
            </c:spPr>
            <c:txPr>
              <a:bodyPr/>
              <a:lstStyle/>
              <a:p>
                <a:pPr>
                  <a:defRPr sz="11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05 Jan 14</c:v>
                </c:pt>
              </c:strCache>
            </c:strRef>
          </c:cat>
          <c:val>
            <c:numRef>
              <c:f>Sheet1!$B$2</c:f>
              <c:numCache>
                <c:formatCode>General</c:formatCode>
                <c:ptCount val="1"/>
                <c:pt idx="0">
                  <c:v>53.8</c:v>
                </c:pt>
              </c:numCache>
            </c:numRef>
          </c:val>
        </c:ser>
        <c:ser>
          <c:idx val="1"/>
          <c:order val="1"/>
          <c:tx>
            <c:strRef>
              <c:f>Sheet1!$A$3</c:f>
              <c:strCache>
                <c:ptCount val="1"/>
                <c:pt idx="0">
                  <c:v> No Brand Name  </c:v>
                </c:pt>
              </c:strCache>
            </c:strRef>
          </c:tx>
          <c:spPr>
            <a:solidFill>
              <a:schemeClr val="tx2"/>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05 Jan 14</c:v>
                </c:pt>
              </c:strCache>
            </c:strRef>
          </c:cat>
          <c:val>
            <c:numRef>
              <c:f>Sheet1!$B$3</c:f>
              <c:numCache>
                <c:formatCode>General</c:formatCode>
                <c:ptCount val="1"/>
                <c:pt idx="0">
                  <c:v>9.8000000000000007</c:v>
                </c:pt>
              </c:numCache>
            </c:numRef>
          </c:val>
        </c:ser>
        <c:ser>
          <c:idx val="2"/>
          <c:order val="2"/>
          <c:tx>
            <c:strRef>
              <c:f>Sheet1!$A$4</c:f>
              <c:strCache>
                <c:ptCount val="1"/>
                <c:pt idx="0">
                  <c:v>  Premium  </c:v>
                </c:pt>
              </c:strCache>
            </c:strRef>
          </c:tx>
          <c:spPr>
            <a:solidFill>
              <a:srgbClr val="FF0000"/>
            </a:solidFill>
          </c:spPr>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05 Jan 14</c:v>
                </c:pt>
              </c:strCache>
            </c:strRef>
          </c:cat>
          <c:val>
            <c:numRef>
              <c:f>Sheet1!$B$4</c:f>
              <c:numCache>
                <c:formatCode>General</c:formatCode>
                <c:ptCount val="1"/>
                <c:pt idx="0">
                  <c:v>2.4</c:v>
                </c:pt>
              </c:numCache>
            </c:numRef>
          </c:val>
        </c:ser>
        <c:ser>
          <c:idx val="3"/>
          <c:order val="3"/>
          <c:tx>
            <c:strRef>
              <c:f>Sheet1!$A$5</c:f>
              <c:strCache>
                <c:ptCount val="1"/>
                <c:pt idx="0">
                  <c:v>  Value PL  </c:v>
                </c:pt>
              </c:strCache>
            </c:strRef>
          </c:tx>
          <c:invertIfNegative val="0"/>
          <c:dLbls>
            <c:spPr>
              <a:noFill/>
              <a:ln>
                <a:noFill/>
              </a:ln>
              <a:effectLst/>
            </c:spPr>
            <c:txPr>
              <a:bodyPr/>
              <a:lstStyle/>
              <a:p>
                <a:pPr>
                  <a:defRPr sz="10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05 Jan 14</c:v>
                </c:pt>
              </c:strCache>
            </c:strRef>
          </c:cat>
          <c:val>
            <c:numRef>
              <c:f>Sheet1!$B$5</c:f>
              <c:numCache>
                <c:formatCode>General</c:formatCode>
                <c:ptCount val="1"/>
                <c:pt idx="0">
                  <c:v>1.6</c:v>
                </c:pt>
              </c:numCache>
            </c:numRef>
          </c:val>
        </c:ser>
        <c:ser>
          <c:idx val="4"/>
          <c:order val="4"/>
          <c:tx>
            <c:strRef>
              <c:f>Sheet1!$A$6</c:f>
              <c:strCache>
                <c:ptCount val="1"/>
                <c:pt idx="0">
                  <c:v>  Standard PL  </c:v>
                </c:pt>
              </c:strCache>
            </c:strRef>
          </c:tx>
          <c:spPr>
            <a:solidFill>
              <a:srgbClr val="FFFF00"/>
            </a:solidFill>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12 w/e 05 Jan 14</c:v>
                </c:pt>
              </c:strCache>
            </c:strRef>
          </c:cat>
          <c:val>
            <c:numRef>
              <c:f>Sheet1!$B$6</c:f>
              <c:numCache>
                <c:formatCode>General</c:formatCode>
                <c:ptCount val="1"/>
                <c:pt idx="0">
                  <c:v>32.299999999999997</c:v>
                </c:pt>
              </c:numCache>
            </c:numRef>
          </c:val>
        </c:ser>
        <c:dLbls>
          <c:showLegendKey val="0"/>
          <c:showVal val="0"/>
          <c:showCatName val="0"/>
          <c:showSerName val="0"/>
          <c:showPercent val="0"/>
          <c:showBubbleSize val="0"/>
        </c:dLbls>
        <c:gapWidth val="50"/>
        <c:overlap val="100"/>
        <c:axId val="296946856"/>
        <c:axId val="296947248"/>
      </c:barChart>
      <c:catAx>
        <c:axId val="296946856"/>
        <c:scaling>
          <c:orientation val="minMax"/>
        </c:scaling>
        <c:delete val="0"/>
        <c:axPos val="b"/>
        <c:numFmt formatCode="General" sourceLinked="1"/>
        <c:majorTickMark val="out"/>
        <c:minorTickMark val="none"/>
        <c:tickLblPos val="nextTo"/>
        <c:spPr>
          <a:ln w="2749">
            <a:solidFill>
              <a:schemeClr val="tx1"/>
            </a:solidFill>
            <a:prstDash val="solid"/>
          </a:ln>
        </c:spPr>
        <c:txPr>
          <a:bodyPr rot="0" vert="horz"/>
          <a:lstStyle/>
          <a:p>
            <a:pPr>
              <a:defRPr sz="1041" b="1" i="0" u="none" strike="noStrike" baseline="0">
                <a:solidFill>
                  <a:srgbClr val="000000"/>
                </a:solidFill>
                <a:latin typeface="Arial"/>
                <a:ea typeface="Arial"/>
                <a:cs typeface="Arial"/>
              </a:defRPr>
            </a:pPr>
            <a:endParaRPr lang="en-US"/>
          </a:p>
        </c:txPr>
        <c:crossAx val="296947248"/>
        <c:crosses val="autoZero"/>
        <c:auto val="1"/>
        <c:lblAlgn val="ctr"/>
        <c:lblOffset val="100"/>
        <c:tickLblSkip val="1"/>
        <c:tickMarkSkip val="1"/>
        <c:noMultiLvlLbl val="0"/>
      </c:catAx>
      <c:valAx>
        <c:axId val="296947248"/>
        <c:scaling>
          <c:orientation val="minMax"/>
          <c:max val="100"/>
        </c:scaling>
        <c:delete val="1"/>
        <c:axPos val="l"/>
        <c:numFmt formatCode="General" sourceLinked="1"/>
        <c:majorTickMark val="out"/>
        <c:minorTickMark val="none"/>
        <c:tickLblPos val="none"/>
        <c:crossAx val="296946856"/>
        <c:crosses val="autoZero"/>
        <c:crossBetween val="between"/>
      </c:valAx>
      <c:spPr>
        <a:noFill/>
        <a:ln w="22117">
          <a:noFill/>
        </a:ln>
      </c:spPr>
    </c:plotArea>
    <c:legend>
      <c:legendPos val="r"/>
      <c:layout>
        <c:manualLayout>
          <c:xMode val="edge"/>
          <c:yMode val="edge"/>
          <c:x val="0.53924921025942263"/>
          <c:y val="9.3506637619773944E-2"/>
          <c:w val="0.29671829926952281"/>
          <c:h val="0.20634108647961172"/>
        </c:manualLayout>
      </c:layout>
      <c:overlay val="0"/>
      <c:spPr>
        <a:noFill/>
        <a:ln w="21994">
          <a:noFill/>
        </a:ln>
      </c:spPr>
      <c:txPr>
        <a:bodyPr/>
        <a:lstStyle/>
        <a:p>
          <a:pPr>
            <a:defRPr sz="875"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428"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solidFill>
                  <a:schemeClr val="bg2"/>
                </a:solidFill>
                <a:latin typeface="Calibri" panose="020F0502020204030204" pitchFamily="34" charset="0"/>
              </a:rPr>
              <a:t>% Packs Sold</a:t>
            </a:r>
            <a:r>
              <a:rPr lang="en-US" sz="1400" baseline="0" dirty="0" smtClean="0">
                <a:solidFill>
                  <a:schemeClr val="bg2"/>
                </a:solidFill>
                <a:latin typeface="Calibri" panose="020F0502020204030204" pitchFamily="34" charset="0"/>
              </a:rPr>
              <a:t> on Deal</a:t>
            </a:r>
            <a:endParaRPr lang="en-US" sz="1400" dirty="0">
              <a:solidFill>
                <a:schemeClr val="bg2"/>
              </a:solidFill>
              <a:latin typeface="Calibri" panose="020F0502020204030204" pitchFamily="34" charset="0"/>
            </a:endParaRPr>
          </a:p>
        </c:rich>
      </c:tx>
      <c:layout>
        <c:manualLayout>
          <c:xMode val="edge"/>
          <c:yMode val="edge"/>
          <c:x val="4.0572346642324918E-2"/>
          <c:y val="0.20519159456118666"/>
        </c:manualLayout>
      </c:layout>
      <c:overlay val="0"/>
    </c:title>
    <c:autoTitleDeleted val="0"/>
    <c:plotArea>
      <c:layout>
        <c:manualLayout>
          <c:layoutTarget val="inner"/>
          <c:xMode val="edge"/>
          <c:yMode val="edge"/>
          <c:x val="1.6424955413359223E-2"/>
          <c:y val="0"/>
          <c:w val="0.87614040276059957"/>
          <c:h val="0.85122257642822119"/>
        </c:manualLayout>
      </c:layout>
      <c:barChart>
        <c:barDir val="col"/>
        <c:grouping val="stacked"/>
        <c:varyColors val="0"/>
        <c:ser>
          <c:idx val="0"/>
          <c:order val="0"/>
          <c:tx>
            <c:strRef>
              <c:f>Sheet1!$A$2</c:f>
              <c:strCache>
                <c:ptCount val="1"/>
                <c:pt idx="0">
                  <c:v>% ON DEAL</c:v>
                </c:pt>
              </c:strCache>
            </c:strRef>
          </c:tx>
          <c:spPr>
            <a:solidFill>
              <a:srgbClr val="FF0000"/>
            </a:solidFill>
          </c:spPr>
          <c:invertIfNegative val="0"/>
          <c:dLbls>
            <c:spPr>
              <a:noFill/>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08 Jan 12</c:v>
                </c:pt>
                <c:pt idx="1">
                  <c:v>52 w/e 06 Jan 13</c:v>
                </c:pt>
                <c:pt idx="2">
                  <c:v>52 w/e 05 Jan 14</c:v>
                </c:pt>
              </c:strCache>
            </c:strRef>
          </c:cat>
          <c:val>
            <c:numRef>
              <c:f>Sheet1!$B$2:$D$2</c:f>
              <c:numCache>
                <c:formatCode>General</c:formatCode>
                <c:ptCount val="3"/>
                <c:pt idx="0">
                  <c:v>14.3</c:v>
                </c:pt>
                <c:pt idx="1">
                  <c:v>14.1</c:v>
                </c:pt>
                <c:pt idx="2">
                  <c:v>14.2</c:v>
                </c:pt>
              </c:numCache>
            </c:numRef>
          </c:val>
        </c:ser>
        <c:dLbls>
          <c:dLblPos val="ctr"/>
          <c:showLegendKey val="0"/>
          <c:showVal val="1"/>
          <c:showCatName val="0"/>
          <c:showSerName val="0"/>
          <c:showPercent val="0"/>
          <c:showBubbleSize val="0"/>
        </c:dLbls>
        <c:gapWidth val="150"/>
        <c:overlap val="100"/>
        <c:axId val="296708688"/>
        <c:axId val="296709080"/>
      </c:barChart>
      <c:catAx>
        <c:axId val="296708688"/>
        <c:scaling>
          <c:orientation val="minMax"/>
        </c:scaling>
        <c:delete val="0"/>
        <c:axPos val="b"/>
        <c:numFmt formatCode="General" sourceLinked="0"/>
        <c:majorTickMark val="out"/>
        <c:minorTickMark val="none"/>
        <c:tickLblPos val="nextTo"/>
        <c:txPr>
          <a:bodyPr/>
          <a:lstStyle/>
          <a:p>
            <a:pPr>
              <a:defRPr sz="1400"/>
            </a:pPr>
            <a:endParaRPr lang="en-US"/>
          </a:p>
        </c:txPr>
        <c:crossAx val="296709080"/>
        <c:crosses val="autoZero"/>
        <c:auto val="1"/>
        <c:lblAlgn val="ctr"/>
        <c:lblOffset val="100"/>
        <c:noMultiLvlLbl val="0"/>
      </c:catAx>
      <c:valAx>
        <c:axId val="296709080"/>
        <c:scaling>
          <c:orientation val="minMax"/>
          <c:max val="20"/>
          <c:min val="10"/>
        </c:scaling>
        <c:delete val="1"/>
        <c:axPos val="l"/>
        <c:numFmt formatCode="General" sourceLinked="1"/>
        <c:majorTickMark val="out"/>
        <c:minorTickMark val="none"/>
        <c:tickLblPos val="nextTo"/>
        <c:crossAx val="296708688"/>
        <c:crosses val="autoZero"/>
        <c:crossBetween val="between"/>
        <c:majorUnit val="5.000000000000001E-2"/>
        <c:min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13360781750719E-2"/>
          <c:y val="6.5894209210031085E-2"/>
          <c:w val="0.95725079644952249"/>
          <c:h val="0.78471163934162591"/>
        </c:manualLayout>
      </c:layout>
      <c:lineChart>
        <c:grouping val="standard"/>
        <c:varyColors val="0"/>
        <c:ser>
          <c:idx val="0"/>
          <c:order val="0"/>
          <c:tx>
            <c:strRef>
              <c:f>Sheet1!$A$2</c:f>
              <c:strCache>
                <c:ptCount val="1"/>
                <c:pt idx="0">
                  <c:v>On Offer  </c:v>
                </c:pt>
              </c:strCache>
            </c:strRef>
          </c:tx>
          <c:spPr>
            <a:ln w="44450">
              <a:solidFill>
                <a:srgbClr val="FF0000"/>
              </a:solidFill>
            </a:ln>
          </c:spPr>
          <c:marker>
            <c:symbol val="none"/>
          </c:marker>
          <c:dLbls>
            <c:spPr>
              <a:noFill/>
              <a:ln>
                <a:noFill/>
              </a:ln>
              <a:effectLst/>
            </c:spPr>
            <c:txPr>
              <a:bodyPr rot="-5400000" vert="horz"/>
              <a:lstStyle/>
              <a:p>
                <a:pPr>
                  <a:defRPr sz="1400" b="0">
                    <a:solidFill>
                      <a:schemeClr val="bg2"/>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27"/>
                <c:pt idx="0">
                  <c:v>12 w/e 08 Jan 12</c:v>
                </c:pt>
                <c:pt idx="1">
                  <c:v>12 w/e 05 Feb 12</c:v>
                </c:pt>
                <c:pt idx="2">
                  <c:v>12 w/e 04 Mar 12</c:v>
                </c:pt>
                <c:pt idx="3">
                  <c:v>12 w/e 01 Apr 12</c:v>
                </c:pt>
                <c:pt idx="4">
                  <c:v>12 w/e 29 Apr 12</c:v>
                </c:pt>
                <c:pt idx="5">
                  <c:v>12 w/e 27 May 12</c:v>
                </c:pt>
                <c:pt idx="6">
                  <c:v>12 w/e 24 Jun 12</c:v>
                </c:pt>
                <c:pt idx="7">
                  <c:v>12 w/e 22 Jul 12</c:v>
                </c:pt>
                <c:pt idx="8">
                  <c:v>12 w/e 19 Aug 12</c:v>
                </c:pt>
                <c:pt idx="9">
                  <c:v>12 w/e 16 Sep 12</c:v>
                </c:pt>
                <c:pt idx="10">
                  <c:v>12 w/e 14 Oct 12</c:v>
                </c:pt>
                <c:pt idx="11">
                  <c:v>12 w/e 11 Nov 12</c:v>
                </c:pt>
                <c:pt idx="12">
                  <c:v>12 w/e 09 Dec 12</c:v>
                </c:pt>
                <c:pt idx="13">
                  <c:v>12 w/e 06 Jan 13</c:v>
                </c:pt>
                <c:pt idx="14">
                  <c:v>12 w/e 03 Feb 13</c:v>
                </c:pt>
                <c:pt idx="15">
                  <c:v>12 w/e 03 Mar 13</c:v>
                </c:pt>
                <c:pt idx="16">
                  <c:v>12 w/e 31 Mar 13</c:v>
                </c:pt>
                <c:pt idx="17">
                  <c:v>12 w/e 28 Apr 13</c:v>
                </c:pt>
                <c:pt idx="18">
                  <c:v>12 w/e 26 May 13</c:v>
                </c:pt>
                <c:pt idx="19">
                  <c:v>12 w/e 23 Jun 13</c:v>
                </c:pt>
                <c:pt idx="20">
                  <c:v>12 w/e 21 Jul 13</c:v>
                </c:pt>
                <c:pt idx="21">
                  <c:v>12 w/e 18 Aug 13</c:v>
                </c:pt>
                <c:pt idx="22">
                  <c:v>12 w/e 15 Sep 13</c:v>
                </c:pt>
                <c:pt idx="23">
                  <c:v>12 w/e 13 Oct 13</c:v>
                </c:pt>
                <c:pt idx="24">
                  <c:v>12 w/e 10 Nov 13</c:v>
                </c:pt>
                <c:pt idx="25">
                  <c:v>12 w/e 08 Dec 13</c:v>
                </c:pt>
                <c:pt idx="26">
                  <c:v>12 w/e 05 Jan 14</c:v>
                </c:pt>
              </c:strCache>
            </c:strRef>
          </c:cat>
          <c:val>
            <c:numRef>
              <c:f>Sheet1!$B$2:$AB$2</c:f>
              <c:numCache>
                <c:formatCode>General</c:formatCode>
                <c:ptCount val="27"/>
                <c:pt idx="0">
                  <c:v>13.9</c:v>
                </c:pt>
                <c:pt idx="1">
                  <c:v>14.3</c:v>
                </c:pt>
                <c:pt idx="2">
                  <c:v>14.2</c:v>
                </c:pt>
                <c:pt idx="3">
                  <c:v>14.4</c:v>
                </c:pt>
                <c:pt idx="4">
                  <c:v>14.3</c:v>
                </c:pt>
                <c:pt idx="5">
                  <c:v>14.3</c:v>
                </c:pt>
                <c:pt idx="6">
                  <c:v>14.5</c:v>
                </c:pt>
                <c:pt idx="7">
                  <c:v>14.2</c:v>
                </c:pt>
                <c:pt idx="8">
                  <c:v>13.9</c:v>
                </c:pt>
                <c:pt idx="9">
                  <c:v>14.1</c:v>
                </c:pt>
                <c:pt idx="10">
                  <c:v>14</c:v>
                </c:pt>
                <c:pt idx="11">
                  <c:v>14.1</c:v>
                </c:pt>
                <c:pt idx="12">
                  <c:v>13.7</c:v>
                </c:pt>
                <c:pt idx="13">
                  <c:v>13.8</c:v>
                </c:pt>
                <c:pt idx="14">
                  <c:v>14.2</c:v>
                </c:pt>
                <c:pt idx="15">
                  <c:v>14</c:v>
                </c:pt>
                <c:pt idx="16">
                  <c:v>14.2</c:v>
                </c:pt>
                <c:pt idx="17">
                  <c:v>14</c:v>
                </c:pt>
                <c:pt idx="18">
                  <c:v>13.9</c:v>
                </c:pt>
                <c:pt idx="19">
                  <c:v>13.7</c:v>
                </c:pt>
                <c:pt idx="20">
                  <c:v>13.4</c:v>
                </c:pt>
                <c:pt idx="21">
                  <c:v>13.7</c:v>
                </c:pt>
                <c:pt idx="22">
                  <c:v>14.2</c:v>
                </c:pt>
                <c:pt idx="23">
                  <c:v>14.7</c:v>
                </c:pt>
                <c:pt idx="24">
                  <c:v>14.6</c:v>
                </c:pt>
                <c:pt idx="25">
                  <c:v>14.3</c:v>
                </c:pt>
                <c:pt idx="26">
                  <c:v>14.5</c:v>
                </c:pt>
              </c:numCache>
            </c:numRef>
          </c:val>
          <c:smooth val="0"/>
        </c:ser>
        <c:dLbls>
          <c:dLblPos val="t"/>
          <c:showLegendKey val="0"/>
          <c:showVal val="1"/>
          <c:showCatName val="0"/>
          <c:showSerName val="0"/>
          <c:showPercent val="0"/>
          <c:showBubbleSize val="0"/>
        </c:dLbls>
        <c:smooth val="0"/>
        <c:axId val="296709864"/>
        <c:axId val="296710256"/>
      </c:lineChart>
      <c:catAx>
        <c:axId val="296709864"/>
        <c:scaling>
          <c:orientation val="minMax"/>
        </c:scaling>
        <c:delete val="0"/>
        <c:axPos val="b"/>
        <c:numFmt formatCode="General" sourceLinked="0"/>
        <c:majorTickMark val="out"/>
        <c:minorTickMark val="none"/>
        <c:tickLblPos val="nextTo"/>
        <c:txPr>
          <a:bodyPr/>
          <a:lstStyle/>
          <a:p>
            <a:pPr>
              <a:defRPr>
                <a:solidFill>
                  <a:schemeClr val="bg2"/>
                </a:solidFill>
              </a:defRPr>
            </a:pPr>
            <a:endParaRPr lang="en-US"/>
          </a:p>
        </c:txPr>
        <c:crossAx val="296710256"/>
        <c:crosses val="autoZero"/>
        <c:auto val="1"/>
        <c:lblAlgn val="ctr"/>
        <c:lblOffset val="100"/>
        <c:noMultiLvlLbl val="0"/>
      </c:catAx>
      <c:valAx>
        <c:axId val="296710256"/>
        <c:scaling>
          <c:orientation val="minMax"/>
          <c:max val="15"/>
          <c:min val="10"/>
        </c:scaling>
        <c:delete val="1"/>
        <c:axPos val="l"/>
        <c:numFmt formatCode="General" sourceLinked="1"/>
        <c:majorTickMark val="out"/>
        <c:minorTickMark val="none"/>
        <c:tickLblPos val="nextTo"/>
        <c:crossAx val="296709864"/>
        <c:crosses val="autoZero"/>
        <c:crossBetween val="between"/>
      </c:valAx>
    </c:plotArea>
    <c:plotVisOnly val="1"/>
    <c:dispBlanksAs val="gap"/>
    <c:showDLblsOverMax val="0"/>
  </c:chart>
  <c:txPr>
    <a:bodyPr/>
    <a:lstStyle/>
    <a:p>
      <a:pPr>
        <a:defRPr sz="11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10762862885088E-2"/>
          <c:y val="9.37162101905816E-2"/>
          <c:w val="0.97438923713711489"/>
          <c:h val="0.65185895678816508"/>
        </c:manualLayout>
      </c:layout>
      <c:barChart>
        <c:barDir val="col"/>
        <c:grouping val="clustered"/>
        <c:varyColors val="0"/>
        <c:ser>
          <c:idx val="0"/>
          <c:order val="0"/>
          <c:tx>
            <c:strRef>
              <c:f>Sheet1!$B$1</c:f>
              <c:strCache>
                <c:ptCount val="1"/>
                <c:pt idx="0">
                  <c:v>12 w/e 06 Jan 13</c:v>
                </c:pt>
              </c:strCache>
            </c:strRef>
          </c:tx>
          <c:spPr>
            <a:solidFill>
              <a:srgbClr val="0070C0"/>
            </a:solidFill>
          </c:spPr>
          <c:invertIfNegative val="0"/>
          <c:dLbls>
            <c:spPr>
              <a:noFill/>
              <a:ln>
                <a:noFill/>
              </a:ln>
              <a:effectLst/>
            </c:spPr>
            <c:txPr>
              <a:bodyPr/>
              <a:lstStyle/>
              <a:p>
                <a:pPr>
                  <a:defRPr sz="110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Toiletries</c:v>
                </c:pt>
                <c:pt idx="1">
                  <c:v>Alcohol</c:v>
                </c:pt>
                <c:pt idx="2">
                  <c:v>Frozen</c:v>
                </c:pt>
                <c:pt idx="3">
                  <c:v>Ambeint</c:v>
                </c:pt>
                <c:pt idx="4">
                  <c:v>Household</c:v>
                </c:pt>
                <c:pt idx="5">
                  <c:v>Total Grocery</c:v>
                </c:pt>
                <c:pt idx="6">
                  <c:v>Fresh &amp; Chilled</c:v>
                </c:pt>
                <c:pt idx="7">
                  <c:v>Healthcare</c:v>
                </c:pt>
              </c:strCache>
            </c:strRef>
          </c:cat>
          <c:val>
            <c:numRef>
              <c:f>Sheet1!$B$2:$B$9</c:f>
              <c:numCache>
                <c:formatCode>General</c:formatCode>
                <c:ptCount val="8"/>
                <c:pt idx="0">
                  <c:v>26.1</c:v>
                </c:pt>
                <c:pt idx="1">
                  <c:v>29.2</c:v>
                </c:pt>
                <c:pt idx="2">
                  <c:v>21.6</c:v>
                </c:pt>
                <c:pt idx="3">
                  <c:v>15.8</c:v>
                </c:pt>
                <c:pt idx="4">
                  <c:v>15</c:v>
                </c:pt>
                <c:pt idx="5">
                  <c:v>13.8</c:v>
                </c:pt>
                <c:pt idx="6">
                  <c:v>10.6</c:v>
                </c:pt>
                <c:pt idx="7">
                  <c:v>4.0999999999999996</c:v>
                </c:pt>
              </c:numCache>
            </c:numRef>
          </c:val>
        </c:ser>
        <c:ser>
          <c:idx val="1"/>
          <c:order val="1"/>
          <c:tx>
            <c:strRef>
              <c:f>Sheet1!$C$1</c:f>
              <c:strCache>
                <c:ptCount val="1"/>
                <c:pt idx="0">
                  <c:v>12 w/e 05 Jan 14</c:v>
                </c:pt>
              </c:strCache>
            </c:strRef>
          </c:tx>
          <c:spPr>
            <a:solidFill>
              <a:srgbClr val="7030A0"/>
            </a:solidFill>
          </c:spPr>
          <c:invertIfNegative val="0"/>
          <c:dLbls>
            <c:spPr>
              <a:noFill/>
              <a:ln>
                <a:noFill/>
              </a:ln>
              <a:effectLst/>
            </c:spPr>
            <c:txPr>
              <a:bodyPr/>
              <a:lstStyle/>
              <a:p>
                <a:pPr>
                  <a:defRPr sz="1050">
                    <a:solidFill>
                      <a:schemeClr val="bg2"/>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Toiletries</c:v>
                </c:pt>
                <c:pt idx="1">
                  <c:v>Alcohol</c:v>
                </c:pt>
                <c:pt idx="2">
                  <c:v>Frozen</c:v>
                </c:pt>
                <c:pt idx="3">
                  <c:v>Ambeint</c:v>
                </c:pt>
                <c:pt idx="4">
                  <c:v>Household</c:v>
                </c:pt>
                <c:pt idx="5">
                  <c:v>Total Grocery</c:v>
                </c:pt>
                <c:pt idx="6">
                  <c:v>Fresh &amp; Chilled</c:v>
                </c:pt>
                <c:pt idx="7">
                  <c:v>Healthcare</c:v>
                </c:pt>
              </c:strCache>
            </c:strRef>
          </c:cat>
          <c:val>
            <c:numRef>
              <c:f>Sheet1!$C$2:$C$9</c:f>
              <c:numCache>
                <c:formatCode>General</c:formatCode>
                <c:ptCount val="8"/>
                <c:pt idx="0">
                  <c:v>25.3</c:v>
                </c:pt>
                <c:pt idx="1">
                  <c:v>23.2</c:v>
                </c:pt>
                <c:pt idx="2">
                  <c:v>21.3</c:v>
                </c:pt>
                <c:pt idx="3">
                  <c:v>17</c:v>
                </c:pt>
                <c:pt idx="4">
                  <c:v>16.5</c:v>
                </c:pt>
                <c:pt idx="5">
                  <c:v>14.5</c:v>
                </c:pt>
                <c:pt idx="6">
                  <c:v>11.4</c:v>
                </c:pt>
                <c:pt idx="7">
                  <c:v>6</c:v>
                </c:pt>
              </c:numCache>
            </c:numRef>
          </c:val>
        </c:ser>
        <c:dLbls>
          <c:dLblPos val="outEnd"/>
          <c:showLegendKey val="0"/>
          <c:showVal val="1"/>
          <c:showCatName val="0"/>
          <c:showSerName val="0"/>
          <c:showPercent val="0"/>
          <c:showBubbleSize val="0"/>
        </c:dLbls>
        <c:gapWidth val="150"/>
        <c:axId val="296711040"/>
        <c:axId val="296711432"/>
      </c:barChart>
      <c:catAx>
        <c:axId val="296711040"/>
        <c:scaling>
          <c:orientation val="minMax"/>
        </c:scaling>
        <c:delete val="0"/>
        <c:axPos val="b"/>
        <c:numFmt formatCode="General" sourceLinked="0"/>
        <c:majorTickMark val="out"/>
        <c:minorTickMark val="none"/>
        <c:tickLblPos val="nextTo"/>
        <c:txPr>
          <a:bodyPr/>
          <a:lstStyle/>
          <a:p>
            <a:pPr>
              <a:defRPr sz="1200">
                <a:solidFill>
                  <a:schemeClr val="bg2"/>
                </a:solidFill>
              </a:defRPr>
            </a:pPr>
            <a:endParaRPr lang="en-US"/>
          </a:p>
        </c:txPr>
        <c:crossAx val="296711432"/>
        <c:crosses val="autoZero"/>
        <c:auto val="1"/>
        <c:lblAlgn val="ctr"/>
        <c:lblOffset val="100"/>
        <c:noMultiLvlLbl val="0"/>
      </c:catAx>
      <c:valAx>
        <c:axId val="296711432"/>
        <c:scaling>
          <c:orientation val="minMax"/>
        </c:scaling>
        <c:delete val="1"/>
        <c:axPos val="l"/>
        <c:numFmt formatCode="General" sourceLinked="1"/>
        <c:majorTickMark val="out"/>
        <c:minorTickMark val="none"/>
        <c:tickLblPos val="nextTo"/>
        <c:crossAx val="296711040"/>
        <c:crosses val="autoZero"/>
        <c:crossBetween val="between"/>
      </c:valAx>
    </c:plotArea>
    <c:legend>
      <c:legendPos val="t"/>
      <c:overlay val="0"/>
      <c:txPr>
        <a:bodyPr/>
        <a:lstStyle/>
        <a:p>
          <a:pPr>
            <a:defRPr>
              <a:solidFill>
                <a:schemeClr val="bg2"/>
              </a:solidFill>
            </a:defRPr>
          </a:pPr>
          <a:endParaRPr lang="en-US"/>
        </a:p>
      </c:txPr>
    </c:legend>
    <c:plotVisOnly val="1"/>
    <c:dispBlanksAs val="gap"/>
    <c:showDLblsOverMax val="0"/>
  </c:chart>
  <c:txPr>
    <a:bodyPr/>
    <a:lstStyle/>
    <a:p>
      <a:pPr>
        <a:defRPr sz="11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bg2"/>
                </a:solidFill>
              </a:defRPr>
            </a:pPr>
            <a:r>
              <a:rPr lang="en-US" sz="1400" b="1" dirty="0" smtClean="0">
                <a:solidFill>
                  <a:schemeClr val="bg2"/>
                </a:solidFill>
                <a:latin typeface="Calibri" panose="020F0502020204030204" pitchFamily="34" charset="0"/>
              </a:rPr>
              <a:t>% Value share</a:t>
            </a:r>
            <a:endParaRPr lang="en-US" sz="1400" b="1" dirty="0">
              <a:solidFill>
                <a:schemeClr val="bg2"/>
              </a:solidFill>
              <a:latin typeface="Calibri" panose="020F0502020204030204" pitchFamily="34" charset="0"/>
            </a:endParaRPr>
          </a:p>
        </c:rich>
      </c:tx>
      <c:layout>
        <c:manualLayout>
          <c:xMode val="edge"/>
          <c:yMode val="edge"/>
          <c:x val="0.19552511415525115"/>
          <c:y val="2.1319120586275817E-2"/>
        </c:manualLayout>
      </c:layout>
      <c:overlay val="0"/>
    </c:title>
    <c:autoTitleDeleted val="0"/>
    <c:plotArea>
      <c:layout>
        <c:manualLayout>
          <c:layoutTarget val="inner"/>
          <c:xMode val="edge"/>
          <c:yMode val="edge"/>
          <c:x val="1.7130619934695182E-2"/>
          <c:y val="0.11948045135264154"/>
          <c:w val="0.88222749264775635"/>
          <c:h val="0.78065709474523548"/>
        </c:manualLayout>
      </c:layout>
      <c:barChart>
        <c:barDir val="col"/>
        <c:grouping val="clustered"/>
        <c:varyColors val="0"/>
        <c:ser>
          <c:idx val="0"/>
          <c:order val="0"/>
          <c:tx>
            <c:strRef>
              <c:f>Sheet1!$A$2</c:f>
              <c:strCache>
                <c:ptCount val="1"/>
                <c:pt idx="0">
                  <c:v>Total Cross Border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08 Jan 12</c:v>
                </c:pt>
                <c:pt idx="1">
                  <c:v>52 w/e 06 Jan 13</c:v>
                </c:pt>
                <c:pt idx="2">
                  <c:v>52 w/e 05 Jan 14</c:v>
                </c:pt>
              </c:strCache>
            </c:strRef>
          </c:cat>
          <c:val>
            <c:numRef>
              <c:f>Sheet1!$B$2:$D$2</c:f>
              <c:numCache>
                <c:formatCode>General</c:formatCode>
                <c:ptCount val="3"/>
                <c:pt idx="0">
                  <c:v>2.2999999999999998</c:v>
                </c:pt>
                <c:pt idx="1">
                  <c:v>2.1</c:v>
                </c:pt>
                <c:pt idx="2">
                  <c:v>1.9</c:v>
                </c:pt>
              </c:numCache>
            </c:numRef>
          </c:val>
        </c:ser>
        <c:dLbls>
          <c:showLegendKey val="0"/>
          <c:showVal val="0"/>
          <c:showCatName val="0"/>
          <c:showSerName val="0"/>
          <c:showPercent val="0"/>
          <c:showBubbleSize val="0"/>
        </c:dLbls>
        <c:gapWidth val="150"/>
        <c:axId val="273903872"/>
        <c:axId val="298026584"/>
      </c:barChart>
      <c:catAx>
        <c:axId val="273903872"/>
        <c:scaling>
          <c:orientation val="minMax"/>
        </c:scaling>
        <c:delete val="0"/>
        <c:axPos val="b"/>
        <c:numFmt formatCode="General" sourceLinked="0"/>
        <c:majorTickMark val="out"/>
        <c:minorTickMark val="none"/>
        <c:tickLblPos val="nextTo"/>
        <c:txPr>
          <a:bodyPr/>
          <a:lstStyle/>
          <a:p>
            <a:pPr>
              <a:defRPr sz="1400"/>
            </a:pPr>
            <a:endParaRPr lang="en-US"/>
          </a:p>
        </c:txPr>
        <c:crossAx val="298026584"/>
        <c:crosses val="autoZero"/>
        <c:auto val="1"/>
        <c:lblAlgn val="ctr"/>
        <c:lblOffset val="100"/>
        <c:noMultiLvlLbl val="0"/>
      </c:catAx>
      <c:valAx>
        <c:axId val="298026584"/>
        <c:scaling>
          <c:orientation val="minMax"/>
        </c:scaling>
        <c:delete val="1"/>
        <c:axPos val="l"/>
        <c:numFmt formatCode="General" sourceLinked="1"/>
        <c:majorTickMark val="out"/>
        <c:minorTickMark val="none"/>
        <c:tickLblPos val="nextTo"/>
        <c:crossAx val="273903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solidFill>
                  <a:schemeClr val="bg2"/>
                </a:solidFill>
                <a:latin typeface="Calibri" panose="020F0502020204030204" pitchFamily="34" charset="0"/>
              </a:defRPr>
            </a:pPr>
            <a:r>
              <a:rPr lang="en-US" sz="1400" b="1" dirty="0" smtClean="0">
                <a:solidFill>
                  <a:schemeClr val="bg2"/>
                </a:solidFill>
                <a:latin typeface="Calibri" panose="020F0502020204030204" pitchFamily="34" charset="0"/>
              </a:rPr>
              <a:t>% Pack Share</a:t>
            </a:r>
            <a:endParaRPr lang="en-US" sz="1400" b="1" dirty="0">
              <a:solidFill>
                <a:schemeClr val="bg2"/>
              </a:solidFill>
              <a:latin typeface="Calibri" panose="020F0502020204030204" pitchFamily="34" charset="0"/>
            </a:endParaRPr>
          </a:p>
        </c:rich>
      </c:tx>
      <c:overlay val="0"/>
    </c:title>
    <c:autoTitleDeleted val="0"/>
    <c:plotArea>
      <c:layout>
        <c:manualLayout>
          <c:layoutTarget val="inner"/>
          <c:xMode val="edge"/>
          <c:yMode val="edge"/>
          <c:x val="1.7130619934695182E-2"/>
          <c:y val="0.11948045135264154"/>
          <c:w val="0.88222749264775635"/>
          <c:h val="0.78065709474523548"/>
        </c:manualLayout>
      </c:layout>
      <c:barChart>
        <c:barDir val="col"/>
        <c:grouping val="clustered"/>
        <c:varyColors val="0"/>
        <c:ser>
          <c:idx val="0"/>
          <c:order val="0"/>
          <c:tx>
            <c:strRef>
              <c:f>Sheet1!$A$2</c:f>
              <c:strCache>
                <c:ptCount val="1"/>
                <c:pt idx="0">
                  <c:v>Total Cross Border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52 w/e 08 Jan 12</c:v>
                </c:pt>
                <c:pt idx="1">
                  <c:v>52 w/e 06 Jan 13</c:v>
                </c:pt>
                <c:pt idx="2">
                  <c:v>52 w/e 05 Jan 14</c:v>
                </c:pt>
              </c:strCache>
            </c:strRef>
          </c:cat>
          <c:val>
            <c:numRef>
              <c:f>Sheet1!$B$2:$D$2</c:f>
              <c:numCache>
                <c:formatCode>General</c:formatCode>
                <c:ptCount val="3"/>
                <c:pt idx="0">
                  <c:v>2.6</c:v>
                </c:pt>
                <c:pt idx="1">
                  <c:v>2.2000000000000002</c:v>
                </c:pt>
                <c:pt idx="2">
                  <c:v>2</c:v>
                </c:pt>
              </c:numCache>
            </c:numRef>
          </c:val>
        </c:ser>
        <c:dLbls>
          <c:showLegendKey val="0"/>
          <c:showVal val="0"/>
          <c:showCatName val="0"/>
          <c:showSerName val="0"/>
          <c:showPercent val="0"/>
          <c:showBubbleSize val="0"/>
        </c:dLbls>
        <c:gapWidth val="150"/>
        <c:axId val="298027368"/>
        <c:axId val="298027760"/>
      </c:barChart>
      <c:catAx>
        <c:axId val="298027368"/>
        <c:scaling>
          <c:orientation val="minMax"/>
        </c:scaling>
        <c:delete val="0"/>
        <c:axPos val="b"/>
        <c:numFmt formatCode="General" sourceLinked="0"/>
        <c:majorTickMark val="out"/>
        <c:minorTickMark val="none"/>
        <c:tickLblPos val="nextTo"/>
        <c:txPr>
          <a:bodyPr/>
          <a:lstStyle/>
          <a:p>
            <a:pPr>
              <a:defRPr sz="1400"/>
            </a:pPr>
            <a:endParaRPr lang="en-US"/>
          </a:p>
        </c:txPr>
        <c:crossAx val="298027760"/>
        <c:crosses val="autoZero"/>
        <c:auto val="1"/>
        <c:lblAlgn val="ctr"/>
        <c:lblOffset val="100"/>
        <c:noMultiLvlLbl val="0"/>
      </c:catAx>
      <c:valAx>
        <c:axId val="298027760"/>
        <c:scaling>
          <c:orientation val="minMax"/>
        </c:scaling>
        <c:delete val="1"/>
        <c:axPos val="l"/>
        <c:numFmt formatCode="General" sourceLinked="1"/>
        <c:majorTickMark val="out"/>
        <c:minorTickMark val="none"/>
        <c:tickLblPos val="nextTo"/>
        <c:crossAx val="298027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08527885022026E-2"/>
          <c:y val="3.3562166285278416E-2"/>
          <c:w val="0.9598422697162855"/>
          <c:h val="0.84905145438055929"/>
        </c:manualLayout>
      </c:layout>
      <c:barChart>
        <c:barDir val="col"/>
        <c:grouping val="clustered"/>
        <c:varyColors val="0"/>
        <c:ser>
          <c:idx val="0"/>
          <c:order val="0"/>
          <c:tx>
            <c:strRef>
              <c:f>Sheet1!$A$2</c:f>
              <c:strCache>
                <c:ptCount val="1"/>
                <c:pt idx="0">
                  <c:v>Category 1</c:v>
                </c:pt>
              </c:strCache>
            </c:strRef>
          </c:tx>
          <c:invertIfNegative val="0"/>
          <c:dLbls>
            <c:numFmt formatCode="&quot;£&quot;#,##0" sourceLinked="0"/>
            <c:spPr>
              <a:noFill/>
              <a:ln>
                <a:noFill/>
              </a:ln>
              <a:effectLst/>
            </c:spPr>
            <c:txPr>
              <a:bodyPr/>
              <a:lstStyle/>
              <a:p>
                <a:pPr>
                  <a:defRPr sz="11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2013</c:v>
                </c:pt>
                <c:pt idx="1">
                  <c:v>2014</c:v>
                </c:pt>
              </c:strCache>
            </c:strRef>
          </c:cat>
          <c:val>
            <c:numRef>
              <c:f>Sheet1!$B$2:$C$2</c:f>
              <c:numCache>
                <c:formatCode>_-* #,##0_-;\-* #,##0_-;_-* "-"??_-;_-@_-</c:formatCode>
                <c:ptCount val="2"/>
                <c:pt idx="0">
                  <c:v>100257400</c:v>
                </c:pt>
                <c:pt idx="1">
                  <c:v>103825000</c:v>
                </c:pt>
              </c:numCache>
            </c:numRef>
          </c:val>
        </c:ser>
        <c:dLbls>
          <c:showLegendKey val="0"/>
          <c:showVal val="0"/>
          <c:showCatName val="0"/>
          <c:showSerName val="0"/>
          <c:showPercent val="0"/>
          <c:showBubbleSize val="0"/>
        </c:dLbls>
        <c:gapWidth val="150"/>
        <c:axId val="298028544"/>
        <c:axId val="298028936"/>
      </c:barChart>
      <c:catAx>
        <c:axId val="298028544"/>
        <c:scaling>
          <c:orientation val="minMax"/>
        </c:scaling>
        <c:delete val="0"/>
        <c:axPos val="b"/>
        <c:numFmt formatCode="General" sourceLinked="0"/>
        <c:majorTickMark val="out"/>
        <c:minorTickMark val="none"/>
        <c:tickLblPos val="nextTo"/>
        <c:crossAx val="298028936"/>
        <c:crosses val="autoZero"/>
        <c:auto val="1"/>
        <c:lblAlgn val="ctr"/>
        <c:lblOffset val="100"/>
        <c:noMultiLvlLbl val="0"/>
      </c:catAx>
      <c:valAx>
        <c:axId val="298028936"/>
        <c:scaling>
          <c:orientation val="minMax"/>
        </c:scaling>
        <c:delete val="1"/>
        <c:axPos val="l"/>
        <c:numFmt formatCode="_-* #,##0_-;\-* #,##0_-;_-* &quot;-&quot;??_-;_-@_-" sourceLinked="1"/>
        <c:majorTickMark val="out"/>
        <c:minorTickMark val="none"/>
        <c:tickLblPos val="nextTo"/>
        <c:crossAx val="298028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0.04251</cdr:x>
      <cdr:y>0.03765</cdr:y>
    </cdr:from>
    <cdr:to>
      <cdr:x>0.23797</cdr:x>
      <cdr:y>0.10223</cdr:y>
    </cdr:to>
    <cdr:sp macro="" textlink="">
      <cdr:nvSpPr>
        <cdr:cNvPr id="2" name="TextBox 8"/>
        <cdr:cNvSpPr txBox="1">
          <a:spLocks xmlns:a="http://schemas.openxmlformats.org/drawingml/2006/main" noChangeArrowheads="1"/>
        </cdr:cNvSpPr>
      </cdr:nvSpPr>
      <cdr:spPr bwMode="auto">
        <a:xfrm xmlns:a="http://schemas.openxmlformats.org/drawingml/2006/main">
          <a:off x="381818" y="179411"/>
          <a:ext cx="1755609"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en-GB" sz="1400" b="1" dirty="0" smtClean="0">
              <a:solidFill>
                <a:srgbClr val="000000"/>
              </a:solidFill>
              <a:latin typeface="Calibri" panose="020F0502020204030204" pitchFamily="34" charset="0"/>
            </a:rPr>
            <a:t>% Packs sold on deal</a:t>
          </a:r>
          <a:endParaRPr lang="en-GB" sz="1400" b="1" dirty="0">
            <a:solidFill>
              <a:srgbClr val="000000"/>
            </a:solidFill>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0.0164</cdr:x>
      <cdr:y>0.07193</cdr:y>
    </cdr:from>
    <cdr:to>
      <cdr:x>0.30922</cdr:x>
      <cdr:y>0.13342</cdr:y>
    </cdr:to>
    <cdr:sp macro="" textlink="">
      <cdr:nvSpPr>
        <cdr:cNvPr id="2" name="TextBox 8"/>
        <cdr:cNvSpPr txBox="1">
          <a:spLocks xmlns:a="http://schemas.openxmlformats.org/drawingml/2006/main" noChangeArrowheads="1"/>
        </cdr:cNvSpPr>
      </cdr:nvSpPr>
      <cdr:spPr bwMode="auto">
        <a:xfrm xmlns:a="http://schemas.openxmlformats.org/drawingml/2006/main">
          <a:off x="144026" y="360038"/>
          <a:ext cx="2571538"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eaLnBrk="1" hangingPunct="1"/>
          <a:r>
            <a:rPr lang="en-GB" sz="1400" b="1" dirty="0" smtClean="0">
              <a:solidFill>
                <a:srgbClr val="000000"/>
              </a:solidFill>
              <a:latin typeface="Calibri" panose="020F0502020204030204" pitchFamily="34" charset="0"/>
            </a:rPr>
            <a:t>% Packs sold on deal by </a:t>
          </a:r>
          <a:r>
            <a:rPr lang="en-GB" sz="1400" b="1" dirty="0">
              <a:solidFill>
                <a:srgbClr val="000000"/>
              </a:solidFill>
              <a:latin typeface="Calibri" panose="020F0502020204030204" pitchFamily="34" charset="0"/>
            </a:rPr>
            <a:t>sector </a:t>
          </a:r>
        </a:p>
      </cdr:txBody>
    </cdr:sp>
  </cdr:relSizeAnchor>
</c:userShapes>
</file>

<file path=ppt/drawings/drawing3.xml><?xml version="1.0" encoding="utf-8"?>
<c:userShapes xmlns:c="http://schemas.openxmlformats.org/drawingml/2006/chart">
  <cdr:relSizeAnchor xmlns:cdr="http://schemas.openxmlformats.org/drawingml/2006/chartDrawing">
    <cdr:from>
      <cdr:x>0.65595</cdr:x>
      <cdr:y>0.63978</cdr:y>
    </cdr:from>
    <cdr:to>
      <cdr:x>0.97593</cdr:x>
      <cdr:y>0.71728</cdr:y>
    </cdr:to>
    <cdr:sp macro="" textlink="">
      <cdr:nvSpPr>
        <cdr:cNvPr id="2" name="TextBox 6"/>
        <cdr:cNvSpPr txBox="1"/>
      </cdr:nvSpPr>
      <cdr:spPr>
        <a:xfrm xmlns:a="http://schemas.openxmlformats.org/drawingml/2006/main">
          <a:off x="2952328" y="3049007"/>
          <a:ext cx="144016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n-GB" sz="1800" dirty="0" smtClean="0">
              <a:solidFill>
                <a:schemeClr val="bg1"/>
              </a:solidFill>
            </a:rPr>
            <a:t>+2.7%</a:t>
          </a:r>
          <a:endParaRPr lang="en-GB" sz="1800" dirty="0">
            <a:solidFill>
              <a:schemeClr val="bg1"/>
            </a:solidFill>
          </a:endParaRPr>
        </a:p>
      </cdr:txBody>
    </cdr:sp>
  </cdr:relSizeAnchor>
  <cdr:relSizeAnchor xmlns:cdr="http://schemas.openxmlformats.org/drawingml/2006/chartDrawing">
    <cdr:from>
      <cdr:x>0.17599</cdr:x>
      <cdr:y>0.1433</cdr:y>
    </cdr:from>
    <cdr:to>
      <cdr:x>0.54396</cdr:x>
      <cdr:y>0.2983</cdr:y>
    </cdr:to>
    <cdr:sp macro="" textlink="">
      <cdr:nvSpPr>
        <cdr:cNvPr id="3" name="TextBox 9"/>
        <cdr:cNvSpPr txBox="1"/>
      </cdr:nvSpPr>
      <cdr:spPr>
        <a:xfrm xmlns:a="http://schemas.openxmlformats.org/drawingml/2006/main">
          <a:off x="792098" y="682921"/>
          <a:ext cx="1656174" cy="73866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r>
            <a:rPr lang="en-GB" sz="1400" b="1" dirty="0">
              <a:solidFill>
                <a:schemeClr val="bg2"/>
              </a:solidFill>
              <a:latin typeface="Calibri" pitchFamily="34" charset="0"/>
              <a:cs typeface="Calibri" pitchFamily="34" charset="0"/>
            </a:rPr>
            <a:t>12w/e UK Grocery Value sales</a:t>
          </a:r>
        </a:p>
        <a:p xmlns:a="http://schemas.openxmlformats.org/drawingml/2006/main">
          <a:endParaRPr lang="en-GB" sz="1400" b="1" dirty="0">
            <a:solidFill>
              <a:schemeClr val="bg2"/>
            </a:solidFill>
            <a:latin typeface="Calibri" pitchFamily="34" charset="0"/>
            <a:cs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0.02422</cdr:x>
      <cdr:y>0</cdr:y>
    </cdr:from>
    <cdr:to>
      <cdr:x>0.36235</cdr:x>
      <cdr:y>0.07938</cdr:y>
    </cdr:to>
    <cdr:sp macro="" textlink="">
      <cdr:nvSpPr>
        <cdr:cNvPr id="2" name="TextBox 8"/>
        <cdr:cNvSpPr txBox="1">
          <a:spLocks xmlns:a="http://schemas.openxmlformats.org/drawingml/2006/main" noChangeArrowheads="1"/>
        </cdr:cNvSpPr>
      </cdr:nvSpPr>
      <cdr:spPr bwMode="auto">
        <a:xfrm xmlns:a="http://schemas.openxmlformats.org/drawingml/2006/main">
          <a:off x="214572" y="0"/>
          <a:ext cx="2995628"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none">
          <a:spAutoFit/>
        </a:bodyPr>
        <a:lstStyle xmlns:a="http://schemas.openxmlformats.org/drawingml/2006/main">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xmlns:a="http://schemas.openxmlformats.org/drawingml/2006/main">
          <a:pPr eaLnBrk="1" hangingPunct="1"/>
          <a:r>
            <a:rPr lang="en-GB" sz="1400" b="1" dirty="0" smtClean="0">
              <a:solidFill>
                <a:srgbClr val="000000"/>
              </a:solidFill>
              <a:latin typeface="Calibri" panose="020F0502020204030204" pitchFamily="34" charset="0"/>
            </a:rPr>
            <a:t>12w/e- UK Market Inflation &amp; Growth</a:t>
          </a:r>
          <a:endParaRPr lang="en-GB" sz="1400" b="1" dirty="0">
            <a:solidFill>
              <a:srgbClr val="000000"/>
            </a:solidFill>
            <a:latin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841" cy="497365"/>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115715" name="Rectangle 3"/>
          <p:cNvSpPr>
            <a:spLocks noGrp="1" noChangeArrowheads="1"/>
          </p:cNvSpPr>
          <p:nvPr>
            <p:ph type="dt" sz="quarter" idx="1"/>
          </p:nvPr>
        </p:nvSpPr>
        <p:spPr bwMode="auto">
          <a:xfrm>
            <a:off x="3854183" y="0"/>
            <a:ext cx="2949841" cy="497365"/>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lvl1pPr algn="r">
              <a:defRPr sz="1200">
                <a:latin typeface="Arial" pitchFamily="34" charset="0"/>
                <a:ea typeface="ＭＳ Ｐゴシック" pitchFamily="34" charset="-128"/>
                <a:cs typeface="Arial" pitchFamily="34" charset="0"/>
              </a:defRPr>
            </a:lvl1pPr>
          </a:lstStyle>
          <a:p>
            <a:pPr>
              <a:defRPr/>
            </a:pPr>
            <a:fld id="{B1A7F56C-2647-439A-9AFD-8282A5216C44}" type="datetimeFigureOut">
              <a:rPr lang="en-GB"/>
              <a:pPr>
                <a:defRPr/>
              </a:pPr>
              <a:t>07/11/2016</a:t>
            </a:fld>
            <a:endParaRPr lang="en-GB"/>
          </a:p>
        </p:txBody>
      </p:sp>
      <p:sp>
        <p:nvSpPr>
          <p:cNvPr id="115716" name="Rectangle 4"/>
          <p:cNvSpPr>
            <a:spLocks noGrp="1" noChangeArrowheads="1"/>
          </p:cNvSpPr>
          <p:nvPr>
            <p:ph type="ftr" sz="quarter" idx="2"/>
          </p:nvPr>
        </p:nvSpPr>
        <p:spPr bwMode="auto">
          <a:xfrm>
            <a:off x="0" y="9440385"/>
            <a:ext cx="2949841" cy="497364"/>
          </a:xfrm>
          <a:prstGeom prst="rect">
            <a:avLst/>
          </a:prstGeom>
          <a:noFill/>
          <a:ln w="9525">
            <a:noFill/>
            <a:miter lim="800000"/>
            <a:headEnd/>
            <a:tailEnd/>
          </a:ln>
          <a:effectLst/>
        </p:spPr>
        <p:txBody>
          <a:bodyPr vert="horz" wrap="square" lIns="91531" tIns="45766" rIns="91531" bIns="45766" numCol="1" anchor="b" anchorCtr="0" compatLnSpc="1">
            <a:prstTxWarp prst="textNoShape">
              <a:avLst/>
            </a:prstTxWarp>
          </a:bodyPr>
          <a:lstStyle>
            <a:lvl1pPr algn="l">
              <a:defRPr sz="1200">
                <a:latin typeface="Arial" pitchFamily="34" charset="0"/>
                <a:ea typeface="ＭＳ Ｐゴシック" pitchFamily="34" charset="-128"/>
                <a:cs typeface="Arial" pitchFamily="34" charset="0"/>
              </a:defRPr>
            </a:lvl1pPr>
          </a:lstStyle>
          <a:p>
            <a:pPr>
              <a:defRPr/>
            </a:pPr>
            <a:endParaRPr lang="en-GB"/>
          </a:p>
        </p:txBody>
      </p:sp>
      <p:sp>
        <p:nvSpPr>
          <p:cNvPr id="115717" name="Rectangle 5"/>
          <p:cNvSpPr>
            <a:spLocks noGrp="1" noChangeArrowheads="1"/>
          </p:cNvSpPr>
          <p:nvPr>
            <p:ph type="sldNum" sz="quarter" idx="3"/>
          </p:nvPr>
        </p:nvSpPr>
        <p:spPr bwMode="auto">
          <a:xfrm>
            <a:off x="3854183" y="9440385"/>
            <a:ext cx="2949841" cy="497364"/>
          </a:xfrm>
          <a:prstGeom prst="rect">
            <a:avLst/>
          </a:prstGeom>
          <a:noFill/>
          <a:ln w="9525">
            <a:noFill/>
            <a:miter lim="800000"/>
            <a:headEnd/>
            <a:tailEnd/>
          </a:ln>
          <a:effectLst/>
        </p:spPr>
        <p:txBody>
          <a:bodyPr vert="horz" wrap="square" lIns="91531" tIns="45766" rIns="91531" bIns="45766" numCol="1" anchor="b" anchorCtr="0" compatLnSpc="1">
            <a:prstTxWarp prst="textNoShape">
              <a:avLst/>
            </a:prstTxWarp>
          </a:bodyPr>
          <a:lstStyle>
            <a:lvl1pPr algn="r">
              <a:defRPr sz="1200">
                <a:latin typeface="Arial" pitchFamily="34" charset="0"/>
                <a:ea typeface="ＭＳ Ｐゴシック" pitchFamily="34" charset="-128"/>
                <a:cs typeface="Arial" pitchFamily="34" charset="0"/>
              </a:defRPr>
            </a:lvl1pPr>
          </a:lstStyle>
          <a:p>
            <a:pPr>
              <a:defRPr/>
            </a:pPr>
            <a:fld id="{B65359BA-4295-49D1-B6FD-5F37BFB466CC}" type="slidenum">
              <a:rPr lang="en-GB"/>
              <a:pPr>
                <a:defRPr/>
              </a:pPr>
              <a:t>‹#›</a:t>
            </a:fld>
            <a:endParaRPr lang="en-GB"/>
          </a:p>
        </p:txBody>
      </p:sp>
    </p:spTree>
    <p:extLst>
      <p:ext uri="{BB962C8B-B14F-4D97-AF65-F5344CB8AC3E}">
        <p14:creationId xmlns:p14="http://schemas.microsoft.com/office/powerpoint/2010/main" val="49646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841" cy="497365"/>
          </a:xfrm>
          <a:prstGeom prst="rect">
            <a:avLst/>
          </a:prstGeom>
        </p:spPr>
        <p:txBody>
          <a:bodyPr vert="horz" lIns="91531" tIns="45766" rIns="91531" bIns="45766" rtlCol="0"/>
          <a:lstStyle>
            <a:lvl1pPr algn="l">
              <a:defRPr sz="1200">
                <a:latin typeface="Arial"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854183" y="0"/>
            <a:ext cx="2949841" cy="497365"/>
          </a:xfrm>
          <a:prstGeom prst="rect">
            <a:avLst/>
          </a:prstGeom>
        </p:spPr>
        <p:txBody>
          <a:bodyPr vert="horz" lIns="91531" tIns="45766" rIns="91531" bIns="45766" rtlCol="0"/>
          <a:lstStyle>
            <a:lvl1pPr algn="r">
              <a:defRPr sz="1200">
                <a:latin typeface="Arial" charset="0"/>
                <a:ea typeface="ＭＳ Ｐゴシック" charset="-128"/>
                <a:cs typeface="+mn-cs"/>
              </a:defRPr>
            </a:lvl1pPr>
          </a:lstStyle>
          <a:p>
            <a:pPr>
              <a:defRPr/>
            </a:pPr>
            <a:fld id="{9B51E04A-6FC4-43C7-9E66-51DEC2E0472D}" type="datetimeFigureOut">
              <a:rPr lang="en-US"/>
              <a:pPr>
                <a:defRPr/>
              </a:pPr>
              <a:t>11/7/2016</a:t>
            </a:fld>
            <a:endParaRPr lang="en-US"/>
          </a:p>
        </p:txBody>
      </p:sp>
      <p:sp>
        <p:nvSpPr>
          <p:cNvPr id="4" name="Slide Image Placeholder 3"/>
          <p:cNvSpPr>
            <a:spLocks noGrp="1" noRot="1" noChangeAspect="1"/>
          </p:cNvSpPr>
          <p:nvPr>
            <p:ph type="sldImg" idx="2"/>
          </p:nvPr>
        </p:nvSpPr>
        <p:spPr>
          <a:xfrm>
            <a:off x="917575" y="744538"/>
            <a:ext cx="4970463" cy="3729037"/>
          </a:xfrm>
          <a:prstGeom prst="rect">
            <a:avLst/>
          </a:prstGeom>
          <a:noFill/>
          <a:ln w="12700">
            <a:solidFill>
              <a:prstClr val="black"/>
            </a:solidFill>
          </a:ln>
        </p:spPr>
        <p:txBody>
          <a:bodyPr vert="horz" lIns="91531" tIns="45766" rIns="91531" bIns="45766" rtlCol="0" anchor="ctr"/>
          <a:lstStyle/>
          <a:p>
            <a:pPr lvl="0"/>
            <a:endParaRPr lang="en-US" noProof="0"/>
          </a:p>
        </p:txBody>
      </p:sp>
      <p:sp>
        <p:nvSpPr>
          <p:cNvPr id="5" name="Notes Placeholder 4"/>
          <p:cNvSpPr>
            <a:spLocks noGrp="1"/>
          </p:cNvSpPr>
          <p:nvPr>
            <p:ph type="body" sz="quarter" idx="3"/>
          </p:nvPr>
        </p:nvSpPr>
        <p:spPr>
          <a:xfrm>
            <a:off x="680244" y="4720987"/>
            <a:ext cx="5445126" cy="4473099"/>
          </a:xfrm>
          <a:prstGeom prst="rect">
            <a:avLst/>
          </a:prstGeom>
        </p:spPr>
        <p:txBody>
          <a:bodyPr vert="horz" lIns="91531" tIns="45766" rIns="91531" bIns="4576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385"/>
            <a:ext cx="2949841" cy="497364"/>
          </a:xfrm>
          <a:prstGeom prst="rect">
            <a:avLst/>
          </a:prstGeom>
        </p:spPr>
        <p:txBody>
          <a:bodyPr vert="horz" lIns="91531" tIns="45766" rIns="91531" bIns="45766" rtlCol="0" anchor="b"/>
          <a:lstStyle>
            <a:lvl1pPr algn="l">
              <a:defRPr sz="1200">
                <a:latin typeface="Arial"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854183" y="9440385"/>
            <a:ext cx="2949841" cy="497364"/>
          </a:xfrm>
          <a:prstGeom prst="rect">
            <a:avLst/>
          </a:prstGeom>
        </p:spPr>
        <p:txBody>
          <a:bodyPr vert="horz" lIns="91531" tIns="45766" rIns="91531" bIns="45766" rtlCol="0" anchor="b"/>
          <a:lstStyle>
            <a:lvl1pPr algn="r">
              <a:defRPr sz="1200">
                <a:latin typeface="Arial" charset="0"/>
                <a:ea typeface="ＭＳ Ｐゴシック" charset="-128"/>
                <a:cs typeface="+mn-cs"/>
              </a:defRPr>
            </a:lvl1pPr>
          </a:lstStyle>
          <a:p>
            <a:pPr>
              <a:defRPr/>
            </a:pPr>
            <a:fld id="{BB4E6F33-9D95-4477-9324-2176EA5D7164}" type="slidenum">
              <a:rPr lang="en-US"/>
              <a:pPr>
                <a:defRPr/>
              </a:pPr>
              <a:t>‹#›</a:t>
            </a:fld>
            <a:endParaRPr lang="en-US"/>
          </a:p>
        </p:txBody>
      </p:sp>
    </p:spTree>
    <p:extLst>
      <p:ext uri="{BB962C8B-B14F-4D97-AF65-F5344CB8AC3E}">
        <p14:creationId xmlns:p14="http://schemas.microsoft.com/office/powerpoint/2010/main" val="1217351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ES_tradnl" smtClean="0"/>
          </a:p>
        </p:txBody>
      </p:sp>
    </p:spTree>
    <p:extLst>
      <p:ext uri="{BB962C8B-B14F-4D97-AF65-F5344CB8AC3E}">
        <p14:creationId xmlns:p14="http://schemas.microsoft.com/office/powerpoint/2010/main" val="208509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9307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Rot="1" noChangeAspect="1" noChangeArrowheads="1" noTextEdit="1"/>
          </p:cNvSpPr>
          <p:nvPr>
            <p:ph type="sldImg"/>
          </p:nvPr>
        </p:nvSpPr>
        <p:spPr>
          <a:xfrm>
            <a:off x="919163" y="744538"/>
            <a:ext cx="4967287" cy="3727450"/>
          </a:xfrm>
          <a:ln/>
        </p:spPr>
      </p:sp>
      <p:sp>
        <p:nvSpPr>
          <p:cNvPr id="656387"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4113103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52560-09D2-4820-B0A1-BA7C068A492E}" type="slidenum">
              <a:rPr lang="en-US"/>
              <a:pPr/>
              <a:t>24</a:t>
            </a:fld>
            <a:endParaRPr lang="en-US"/>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a:noFill/>
        </p:spPr>
        <p:txBody>
          <a:bodyPr/>
          <a:lstStyle/>
          <a:p>
            <a:r>
              <a:rPr lang="es-ES_tradnl"/>
              <a:t>Finally then in terms of the reatailers, well have a look at cross border shopping and what hapend with uk trade this year</a:t>
            </a:r>
          </a:p>
        </p:txBody>
      </p:sp>
    </p:spTree>
    <p:extLst>
      <p:ext uri="{BB962C8B-B14F-4D97-AF65-F5344CB8AC3E}">
        <p14:creationId xmlns:p14="http://schemas.microsoft.com/office/powerpoint/2010/main" val="377967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329092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819583-7732-4DD8-AA22-B3F989B71754}" type="slidenum">
              <a:rPr lang="en-US"/>
              <a:pPr/>
              <a:t>27</a:t>
            </a:fld>
            <a:endParaRPr 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06082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p>
            <a:fld id="{FB65BF40-55EF-4BB5-A1A0-F0BCF7D67AED}" type="slidenum">
              <a:rPr lang="en-GB" smtClean="0">
                <a:solidFill>
                  <a:prstClr val="black"/>
                </a:solidFill>
                <a:ea typeface="ＭＳ Ｐゴシック" charset="-128"/>
              </a:rPr>
              <a:pPr/>
              <a:t>31</a:t>
            </a:fld>
            <a:endParaRPr lang="en-GB" dirty="0" smtClean="0">
              <a:solidFill>
                <a:prstClr val="black"/>
              </a:solidFill>
              <a:ea typeface="ＭＳ Ｐゴシック" charset="-128"/>
            </a:endParaRPr>
          </a:p>
        </p:txBody>
      </p:sp>
      <p:sp>
        <p:nvSpPr>
          <p:cNvPr id="248835" name="Rectangle 2"/>
          <p:cNvSpPr>
            <a:spLocks noGrp="1" noRot="1" noChangeAspect="1" noChangeArrowheads="1" noTextEdit="1"/>
          </p:cNvSpPr>
          <p:nvPr>
            <p:ph type="sldImg"/>
          </p:nvPr>
        </p:nvSpPr>
        <p:spPr>
          <a:xfrm>
            <a:off x="896938" y="739775"/>
            <a:ext cx="5011737" cy="3760788"/>
          </a:xfrm>
          <a:ln/>
        </p:spPr>
      </p:sp>
      <p:sp>
        <p:nvSpPr>
          <p:cNvPr id="248836" name="Rectangle 3"/>
          <p:cNvSpPr>
            <a:spLocks noGrp="1" noChangeArrowheads="1"/>
          </p:cNvSpPr>
          <p:nvPr>
            <p:ph type="body" idx="1"/>
          </p:nvPr>
        </p:nvSpPr>
        <p:spPr>
          <a:xfrm>
            <a:off x="237814" y="4738710"/>
            <a:ext cx="6149631" cy="4469518"/>
          </a:xfrm>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49363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3.xml"/><Relationship Id="rId4" Type="http://schemas.openxmlformats.org/officeDocument/2006/relationships/image" Target="../media/image5.pn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6.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55520F1-2309-42D3-8957-8E83934A847A}"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B514959-6068-4E9F-B51B-5AB61C2DF57B}" type="slidenum">
              <a:rPr lang="en-GB"/>
              <a:pPr>
                <a:defRPr/>
              </a:pPr>
              <a:t>‹#›</a:t>
            </a:fld>
            <a:endParaRPr lang="en-GB"/>
          </a:p>
        </p:txBody>
      </p:sp>
    </p:spTree>
    <p:extLst>
      <p:ext uri="{BB962C8B-B14F-4D97-AF65-F5344CB8AC3E}">
        <p14:creationId xmlns:p14="http://schemas.microsoft.com/office/powerpoint/2010/main" val="2773196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90568411-A73B-4713-9F74-509351C5C76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28A6F6A-B794-4427-A615-2885CBFC2006}" type="slidenum">
              <a:rPr lang="en-GB"/>
              <a:pPr>
                <a:defRPr/>
              </a:pPr>
              <a:t>‹#›</a:t>
            </a:fld>
            <a:endParaRPr lang="en-GB"/>
          </a:p>
        </p:txBody>
      </p:sp>
    </p:spTree>
    <p:extLst>
      <p:ext uri="{BB962C8B-B14F-4D97-AF65-F5344CB8AC3E}">
        <p14:creationId xmlns:p14="http://schemas.microsoft.com/office/powerpoint/2010/main" val="23043307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50765BEF-2BF6-43A7-AE46-FA8D921B7434}" type="slidenum">
              <a:rPr lang="en-GB"/>
              <a:pPr>
                <a:defRPr/>
              </a:pPr>
              <a:t>‹#›</a:t>
            </a:fld>
            <a:endParaRPr lang="en-GB"/>
          </a:p>
        </p:txBody>
      </p:sp>
    </p:spTree>
    <p:extLst>
      <p:ext uri="{BB962C8B-B14F-4D97-AF65-F5344CB8AC3E}">
        <p14:creationId xmlns:p14="http://schemas.microsoft.com/office/powerpoint/2010/main" val="32649509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3408074-BB7D-4F97-B560-8F91482DDFB3}" type="slidenum">
              <a:rPr lang="en-GB"/>
              <a:pPr>
                <a:defRPr/>
              </a:pPr>
              <a:t>‹#›</a:t>
            </a:fld>
            <a:endParaRPr lang="en-GB"/>
          </a:p>
        </p:txBody>
      </p:sp>
    </p:spTree>
    <p:extLst>
      <p:ext uri="{BB962C8B-B14F-4D97-AF65-F5344CB8AC3E}">
        <p14:creationId xmlns:p14="http://schemas.microsoft.com/office/powerpoint/2010/main" val="32806990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482116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2930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22593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01353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5952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487930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4606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7055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87EAE38-46E7-472E-B2A5-C150DCD9DE45}"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980FBF9-0584-4BB7-91F3-7D864A7ECBC4}" type="slidenum">
              <a:rPr lang="en-GB"/>
              <a:pPr>
                <a:defRPr/>
              </a:pPr>
              <a:t>‹#›</a:t>
            </a:fld>
            <a:endParaRPr lang="en-GB"/>
          </a:p>
        </p:txBody>
      </p:sp>
    </p:spTree>
    <p:extLst>
      <p:ext uri="{BB962C8B-B14F-4D97-AF65-F5344CB8AC3E}">
        <p14:creationId xmlns:p14="http://schemas.microsoft.com/office/powerpoint/2010/main" val="9424186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12583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22328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947651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7CE11BE-17F2-4A3A-A762-1C352DA35CA4}" type="slidenum">
              <a:rPr lang="en-GB"/>
              <a:pPr>
                <a:defRPr/>
              </a:pPr>
              <a:t>‹#›</a:t>
            </a:fld>
            <a:endParaRPr lang="en-GB"/>
          </a:p>
        </p:txBody>
      </p:sp>
    </p:spTree>
    <p:extLst>
      <p:ext uri="{BB962C8B-B14F-4D97-AF65-F5344CB8AC3E}">
        <p14:creationId xmlns:p14="http://schemas.microsoft.com/office/powerpoint/2010/main" val="13844286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829164C-610A-4A95-AC92-C732B8062B4C}" type="slidenum">
              <a:rPr lang="en-GB"/>
              <a:pPr>
                <a:defRPr/>
              </a:pPr>
              <a:t>‹#›</a:t>
            </a:fld>
            <a:endParaRPr lang="en-GB"/>
          </a:p>
        </p:txBody>
      </p:sp>
    </p:spTree>
    <p:extLst>
      <p:ext uri="{BB962C8B-B14F-4D97-AF65-F5344CB8AC3E}">
        <p14:creationId xmlns:p14="http://schemas.microsoft.com/office/powerpoint/2010/main" val="30982511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201BACC-8FC3-4BB8-90A7-7C48871B5D33}" type="slidenum">
              <a:rPr lang="en-GB"/>
              <a:pPr>
                <a:defRPr/>
              </a:pPr>
              <a:t>‹#›</a:t>
            </a:fld>
            <a:endParaRPr lang="en-GB"/>
          </a:p>
        </p:txBody>
      </p:sp>
    </p:spTree>
    <p:extLst>
      <p:ext uri="{BB962C8B-B14F-4D97-AF65-F5344CB8AC3E}">
        <p14:creationId xmlns:p14="http://schemas.microsoft.com/office/powerpoint/2010/main" val="40980458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DAC0BE6-F884-4178-BB17-0A9085F2334D}" type="slidenum">
              <a:rPr lang="en-GB"/>
              <a:pPr>
                <a:defRPr/>
              </a:pPr>
              <a:t>‹#›</a:t>
            </a:fld>
            <a:endParaRPr lang="en-GB"/>
          </a:p>
        </p:txBody>
      </p:sp>
    </p:spTree>
    <p:extLst>
      <p:ext uri="{BB962C8B-B14F-4D97-AF65-F5344CB8AC3E}">
        <p14:creationId xmlns:p14="http://schemas.microsoft.com/office/powerpoint/2010/main" val="18503220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87C5A46E-E744-40E7-B7FA-E636DE16972E}" type="slidenum">
              <a:rPr lang="en-GB"/>
              <a:pPr>
                <a:defRPr/>
              </a:pPr>
              <a:t>‹#›</a:t>
            </a:fld>
            <a:endParaRPr lang="en-GB"/>
          </a:p>
        </p:txBody>
      </p:sp>
    </p:spTree>
    <p:extLst>
      <p:ext uri="{BB962C8B-B14F-4D97-AF65-F5344CB8AC3E}">
        <p14:creationId xmlns:p14="http://schemas.microsoft.com/office/powerpoint/2010/main" val="17483650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89AB13B2-350E-48F4-968B-330C6B033CF3}" type="slidenum">
              <a:rPr lang="en-GB"/>
              <a:pPr>
                <a:defRPr/>
              </a:pPr>
              <a:t>‹#›</a:t>
            </a:fld>
            <a:endParaRPr lang="en-GB"/>
          </a:p>
        </p:txBody>
      </p:sp>
    </p:spTree>
    <p:extLst>
      <p:ext uri="{BB962C8B-B14F-4D97-AF65-F5344CB8AC3E}">
        <p14:creationId xmlns:p14="http://schemas.microsoft.com/office/powerpoint/2010/main" val="3841928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53D03D35-D31A-4C5A-9D93-2DFD7221051B}" type="slidenum">
              <a:rPr lang="en-GB"/>
              <a:pPr>
                <a:defRPr/>
              </a:pPr>
              <a:t>‹#›</a:t>
            </a:fld>
            <a:endParaRPr lang="en-GB"/>
          </a:p>
        </p:txBody>
      </p:sp>
    </p:spTree>
    <p:extLst>
      <p:ext uri="{BB962C8B-B14F-4D97-AF65-F5344CB8AC3E}">
        <p14:creationId xmlns:p14="http://schemas.microsoft.com/office/powerpoint/2010/main" val="3160292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96997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74F08A8-4299-4B91-9E14-28A20F274AC6}" type="slidenum">
              <a:rPr lang="en-GB"/>
              <a:pPr>
                <a:defRPr/>
              </a:pPr>
              <a:t>‹#›</a:t>
            </a:fld>
            <a:endParaRPr lang="en-GB"/>
          </a:p>
        </p:txBody>
      </p:sp>
    </p:spTree>
    <p:extLst>
      <p:ext uri="{BB962C8B-B14F-4D97-AF65-F5344CB8AC3E}">
        <p14:creationId xmlns:p14="http://schemas.microsoft.com/office/powerpoint/2010/main" val="41045606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FCF1C11-E50A-446C-94EE-C66B19F880C2}" type="slidenum">
              <a:rPr lang="en-GB"/>
              <a:pPr>
                <a:defRPr/>
              </a:pPr>
              <a:t>‹#›</a:t>
            </a:fld>
            <a:endParaRPr lang="en-GB"/>
          </a:p>
        </p:txBody>
      </p:sp>
    </p:spTree>
    <p:extLst>
      <p:ext uri="{BB962C8B-B14F-4D97-AF65-F5344CB8AC3E}">
        <p14:creationId xmlns:p14="http://schemas.microsoft.com/office/powerpoint/2010/main" val="39073845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DFA5941-9DBE-4557-8455-E353A0A67EF0}" type="slidenum">
              <a:rPr lang="en-GB"/>
              <a:pPr>
                <a:defRPr/>
              </a:pPr>
              <a:t>‹#›</a:t>
            </a:fld>
            <a:endParaRPr lang="en-GB"/>
          </a:p>
        </p:txBody>
      </p:sp>
    </p:spTree>
    <p:extLst>
      <p:ext uri="{BB962C8B-B14F-4D97-AF65-F5344CB8AC3E}">
        <p14:creationId xmlns:p14="http://schemas.microsoft.com/office/powerpoint/2010/main" val="31240138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FAFE580-62F0-4878-8CB3-43BA229F4773}" type="slidenum">
              <a:rPr lang="en-GB"/>
              <a:pPr>
                <a:defRPr/>
              </a:pPr>
              <a:t>‹#›</a:t>
            </a:fld>
            <a:endParaRPr lang="en-GB"/>
          </a:p>
        </p:txBody>
      </p:sp>
    </p:spTree>
    <p:extLst>
      <p:ext uri="{BB962C8B-B14F-4D97-AF65-F5344CB8AC3E}">
        <p14:creationId xmlns:p14="http://schemas.microsoft.com/office/powerpoint/2010/main" val="9017075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9631912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22577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524701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07459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84879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0127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64152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838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63675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423892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09131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8381776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9995041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30986F4-63C1-46A8-80D9-C55F43BB4EEF}" type="slidenum">
              <a:rPr lang="en-GB"/>
              <a:pPr>
                <a:defRPr/>
              </a:pPr>
              <a:t>‹#›</a:t>
            </a:fld>
            <a:endParaRPr lang="en-GB"/>
          </a:p>
        </p:txBody>
      </p:sp>
    </p:spTree>
    <p:extLst>
      <p:ext uri="{BB962C8B-B14F-4D97-AF65-F5344CB8AC3E}">
        <p14:creationId xmlns:p14="http://schemas.microsoft.com/office/powerpoint/2010/main" val="17047034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D24FF4E-E3C2-4821-9254-F6FD1001204F}" type="slidenum">
              <a:rPr lang="en-GB"/>
              <a:pPr>
                <a:defRPr/>
              </a:pPr>
              <a:t>‹#›</a:t>
            </a:fld>
            <a:endParaRPr lang="en-GB"/>
          </a:p>
        </p:txBody>
      </p:sp>
    </p:spTree>
    <p:extLst>
      <p:ext uri="{BB962C8B-B14F-4D97-AF65-F5344CB8AC3E}">
        <p14:creationId xmlns:p14="http://schemas.microsoft.com/office/powerpoint/2010/main" val="383780454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602C4F3-5B34-4662-8742-2340C8D6DCB7}" type="slidenum">
              <a:rPr lang="en-GB"/>
              <a:pPr>
                <a:defRPr/>
              </a:pPr>
              <a:t>‹#›</a:t>
            </a:fld>
            <a:endParaRPr lang="en-GB"/>
          </a:p>
        </p:txBody>
      </p:sp>
    </p:spTree>
    <p:extLst>
      <p:ext uri="{BB962C8B-B14F-4D97-AF65-F5344CB8AC3E}">
        <p14:creationId xmlns:p14="http://schemas.microsoft.com/office/powerpoint/2010/main" val="8490148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3A51CE6-C90F-4D0B-816A-4639D3BF06CA}" type="slidenum">
              <a:rPr lang="en-GB"/>
              <a:pPr>
                <a:defRPr/>
              </a:pPr>
              <a:t>‹#›</a:t>
            </a:fld>
            <a:endParaRPr lang="en-GB"/>
          </a:p>
        </p:txBody>
      </p:sp>
    </p:spTree>
    <p:extLst>
      <p:ext uri="{BB962C8B-B14F-4D97-AF65-F5344CB8AC3E}">
        <p14:creationId xmlns:p14="http://schemas.microsoft.com/office/powerpoint/2010/main" val="226704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3703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2AC70990-35CF-44E1-9697-0D110C3DD034}" type="slidenum">
              <a:rPr lang="en-GB"/>
              <a:pPr>
                <a:defRPr/>
              </a:pPr>
              <a:t>‹#›</a:t>
            </a:fld>
            <a:endParaRPr lang="en-GB"/>
          </a:p>
        </p:txBody>
      </p:sp>
    </p:spTree>
    <p:extLst>
      <p:ext uri="{BB962C8B-B14F-4D97-AF65-F5344CB8AC3E}">
        <p14:creationId xmlns:p14="http://schemas.microsoft.com/office/powerpoint/2010/main" val="85814758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F77E67D7-8251-42B0-BFEE-C1D7F2465046}" type="slidenum">
              <a:rPr lang="en-GB"/>
              <a:pPr>
                <a:defRPr/>
              </a:pPr>
              <a:t>‹#›</a:t>
            </a:fld>
            <a:endParaRPr lang="en-GB"/>
          </a:p>
        </p:txBody>
      </p:sp>
    </p:spTree>
    <p:extLst>
      <p:ext uri="{BB962C8B-B14F-4D97-AF65-F5344CB8AC3E}">
        <p14:creationId xmlns:p14="http://schemas.microsoft.com/office/powerpoint/2010/main" val="34745100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3D62C5EB-E130-407D-A78C-419E056BE655}" type="slidenum">
              <a:rPr lang="en-GB"/>
              <a:pPr>
                <a:defRPr/>
              </a:pPr>
              <a:t>‹#›</a:t>
            </a:fld>
            <a:endParaRPr lang="en-GB"/>
          </a:p>
        </p:txBody>
      </p:sp>
    </p:spTree>
    <p:extLst>
      <p:ext uri="{BB962C8B-B14F-4D97-AF65-F5344CB8AC3E}">
        <p14:creationId xmlns:p14="http://schemas.microsoft.com/office/powerpoint/2010/main" val="19305025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97C0CF40-2040-46FD-98EE-E662B31A53A1}" type="slidenum">
              <a:rPr lang="en-GB"/>
              <a:pPr>
                <a:defRPr/>
              </a:pPr>
              <a:t>‹#›</a:t>
            </a:fld>
            <a:endParaRPr lang="en-GB"/>
          </a:p>
        </p:txBody>
      </p:sp>
    </p:spTree>
    <p:extLst>
      <p:ext uri="{BB962C8B-B14F-4D97-AF65-F5344CB8AC3E}">
        <p14:creationId xmlns:p14="http://schemas.microsoft.com/office/powerpoint/2010/main" val="22471670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7EB0CBA-1FFB-4D3F-BD53-C93789A9BF8A}" type="slidenum">
              <a:rPr lang="en-GB"/>
              <a:pPr>
                <a:defRPr/>
              </a:pPr>
              <a:t>‹#›</a:t>
            </a:fld>
            <a:endParaRPr lang="en-GB"/>
          </a:p>
        </p:txBody>
      </p:sp>
    </p:spTree>
    <p:extLst>
      <p:ext uri="{BB962C8B-B14F-4D97-AF65-F5344CB8AC3E}">
        <p14:creationId xmlns:p14="http://schemas.microsoft.com/office/powerpoint/2010/main" val="152147121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2DE0206-B000-4ECA-9DF6-FC9CB00B0D7F}" type="slidenum">
              <a:rPr lang="en-GB"/>
              <a:pPr>
                <a:defRPr/>
              </a:pPr>
              <a:t>‹#›</a:t>
            </a:fld>
            <a:endParaRPr lang="en-GB"/>
          </a:p>
        </p:txBody>
      </p:sp>
    </p:spTree>
    <p:extLst>
      <p:ext uri="{BB962C8B-B14F-4D97-AF65-F5344CB8AC3E}">
        <p14:creationId xmlns:p14="http://schemas.microsoft.com/office/powerpoint/2010/main" val="5178367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37DE2A2-FB51-4870-9296-1D9AD6A69844}" type="slidenum">
              <a:rPr lang="en-GB"/>
              <a:pPr>
                <a:defRPr/>
              </a:pPr>
              <a:t>‹#›</a:t>
            </a:fld>
            <a:endParaRPr lang="en-GB"/>
          </a:p>
        </p:txBody>
      </p:sp>
    </p:spTree>
    <p:extLst>
      <p:ext uri="{BB962C8B-B14F-4D97-AF65-F5344CB8AC3E}">
        <p14:creationId xmlns:p14="http://schemas.microsoft.com/office/powerpoint/2010/main" val="1694537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08737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703836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6609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8736072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3608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4505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27563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09069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826649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49653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28770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00189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1851487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TNS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851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536661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8743814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079447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84295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468321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80900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407492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9026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78989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580856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960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3449646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419875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1084061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7726F96-B341-4683-9812-EA4A159B81C1}" type="slidenum">
              <a:rPr lang="en-GB"/>
              <a:pPr>
                <a:defRPr/>
              </a:pPr>
              <a:t>‹#›</a:t>
            </a:fld>
            <a:endParaRPr lang="en-GB"/>
          </a:p>
        </p:txBody>
      </p:sp>
    </p:spTree>
    <p:extLst>
      <p:ext uri="{BB962C8B-B14F-4D97-AF65-F5344CB8AC3E}">
        <p14:creationId xmlns:p14="http://schemas.microsoft.com/office/powerpoint/2010/main" val="148095578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6E6DC9D-FE6A-4021-B69B-C045FFD8BAA9}" type="slidenum">
              <a:rPr lang="en-GB"/>
              <a:pPr>
                <a:defRPr/>
              </a:pPr>
              <a:t>‹#›</a:t>
            </a:fld>
            <a:endParaRPr lang="en-GB"/>
          </a:p>
        </p:txBody>
      </p:sp>
    </p:spTree>
    <p:extLst>
      <p:ext uri="{BB962C8B-B14F-4D97-AF65-F5344CB8AC3E}">
        <p14:creationId xmlns:p14="http://schemas.microsoft.com/office/powerpoint/2010/main" val="2562529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28678C2-6DFE-4B0B-86E1-BFBC5D7D3A3C}" type="slidenum">
              <a:rPr lang="en-GB"/>
              <a:pPr>
                <a:defRPr/>
              </a:pPr>
              <a:t>‹#›</a:t>
            </a:fld>
            <a:endParaRPr lang="en-GB"/>
          </a:p>
        </p:txBody>
      </p:sp>
    </p:spTree>
    <p:extLst>
      <p:ext uri="{BB962C8B-B14F-4D97-AF65-F5344CB8AC3E}">
        <p14:creationId xmlns:p14="http://schemas.microsoft.com/office/powerpoint/2010/main" val="36612065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1958A57-90A3-4909-B925-250A18A07C82}" type="slidenum">
              <a:rPr lang="en-GB"/>
              <a:pPr>
                <a:defRPr/>
              </a:pPr>
              <a:t>‹#›</a:t>
            </a:fld>
            <a:endParaRPr lang="en-GB"/>
          </a:p>
        </p:txBody>
      </p:sp>
    </p:spTree>
    <p:extLst>
      <p:ext uri="{BB962C8B-B14F-4D97-AF65-F5344CB8AC3E}">
        <p14:creationId xmlns:p14="http://schemas.microsoft.com/office/powerpoint/2010/main" val="27602086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F2E15F6F-6D6E-49B7-B636-6A7130167447}" type="slidenum">
              <a:rPr lang="en-GB"/>
              <a:pPr>
                <a:defRPr/>
              </a:pPr>
              <a:t>‹#›</a:t>
            </a:fld>
            <a:endParaRPr lang="en-GB"/>
          </a:p>
        </p:txBody>
      </p:sp>
    </p:spTree>
    <p:extLst>
      <p:ext uri="{BB962C8B-B14F-4D97-AF65-F5344CB8AC3E}">
        <p14:creationId xmlns:p14="http://schemas.microsoft.com/office/powerpoint/2010/main" val="28723236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4CD522C-B56E-43C8-9639-DA94451D1245}" type="slidenum">
              <a:rPr lang="en-GB"/>
              <a:pPr>
                <a:defRPr/>
              </a:pPr>
              <a:t>‹#›</a:t>
            </a:fld>
            <a:endParaRPr lang="en-GB"/>
          </a:p>
        </p:txBody>
      </p:sp>
    </p:spTree>
    <p:extLst>
      <p:ext uri="{BB962C8B-B14F-4D97-AF65-F5344CB8AC3E}">
        <p14:creationId xmlns:p14="http://schemas.microsoft.com/office/powerpoint/2010/main" val="36934714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285492B9-E340-4A63-8A02-A633D517C315}" type="slidenum">
              <a:rPr lang="en-GB"/>
              <a:pPr>
                <a:defRPr/>
              </a:pPr>
              <a:t>‹#›</a:t>
            </a:fld>
            <a:endParaRPr lang="en-GB"/>
          </a:p>
        </p:txBody>
      </p:sp>
    </p:spTree>
    <p:extLst>
      <p:ext uri="{BB962C8B-B14F-4D97-AF65-F5344CB8AC3E}">
        <p14:creationId xmlns:p14="http://schemas.microsoft.com/office/powerpoint/2010/main" val="3789636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BEAF57C7-1047-4266-8351-190B02FDADA9}" type="slidenum">
              <a:rPr lang="en-GB"/>
              <a:pPr>
                <a:defRPr/>
              </a:pPr>
              <a:t>‹#›</a:t>
            </a:fld>
            <a:endParaRPr lang="en-GB"/>
          </a:p>
        </p:txBody>
      </p:sp>
    </p:spTree>
    <p:extLst>
      <p:ext uri="{BB962C8B-B14F-4D97-AF65-F5344CB8AC3E}">
        <p14:creationId xmlns:p14="http://schemas.microsoft.com/office/powerpoint/2010/main" val="4095263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3745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FFCAC7B-7643-4311-B843-1B40EEFB73D7}" type="slidenum">
              <a:rPr lang="en-GB"/>
              <a:pPr>
                <a:defRPr/>
              </a:pPr>
              <a:t>‹#›</a:t>
            </a:fld>
            <a:endParaRPr lang="en-GB"/>
          </a:p>
        </p:txBody>
      </p:sp>
    </p:spTree>
    <p:extLst>
      <p:ext uri="{BB962C8B-B14F-4D97-AF65-F5344CB8AC3E}">
        <p14:creationId xmlns:p14="http://schemas.microsoft.com/office/powerpoint/2010/main" val="80092658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D856808-9FFC-4F03-B7FE-27A820F0251E}" type="slidenum">
              <a:rPr lang="en-GB"/>
              <a:pPr>
                <a:defRPr/>
              </a:pPr>
              <a:t>‹#›</a:t>
            </a:fld>
            <a:endParaRPr lang="en-GB"/>
          </a:p>
        </p:txBody>
      </p:sp>
    </p:spTree>
    <p:extLst>
      <p:ext uri="{BB962C8B-B14F-4D97-AF65-F5344CB8AC3E}">
        <p14:creationId xmlns:p14="http://schemas.microsoft.com/office/powerpoint/2010/main" val="17567284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4CB1EE2-FACA-4A6C-AB81-73A37A4B9E01}" type="slidenum">
              <a:rPr lang="en-GB"/>
              <a:pPr>
                <a:defRPr/>
              </a:pPr>
              <a:t>‹#›</a:t>
            </a:fld>
            <a:endParaRPr lang="en-GB"/>
          </a:p>
        </p:txBody>
      </p:sp>
    </p:spTree>
    <p:extLst>
      <p:ext uri="{BB962C8B-B14F-4D97-AF65-F5344CB8AC3E}">
        <p14:creationId xmlns:p14="http://schemas.microsoft.com/office/powerpoint/2010/main" val="13165760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71450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139421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37882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40766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893028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2031963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194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348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49152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3644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5711343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72473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89577187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845C89D-D7D7-461E-B097-7C96AF798EE6}" type="slidenum">
              <a:rPr lang="en-GB"/>
              <a:pPr>
                <a:defRPr/>
              </a:pPr>
              <a:t>‹#›</a:t>
            </a:fld>
            <a:endParaRPr lang="en-GB"/>
          </a:p>
        </p:txBody>
      </p:sp>
    </p:spTree>
    <p:extLst>
      <p:ext uri="{BB962C8B-B14F-4D97-AF65-F5344CB8AC3E}">
        <p14:creationId xmlns:p14="http://schemas.microsoft.com/office/powerpoint/2010/main" val="226713290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8BB475A-7792-480C-B66B-EBD81BB0438C}" type="slidenum">
              <a:rPr lang="en-GB"/>
              <a:pPr>
                <a:defRPr/>
              </a:pPr>
              <a:t>‹#›</a:t>
            </a:fld>
            <a:endParaRPr lang="en-GB"/>
          </a:p>
        </p:txBody>
      </p:sp>
    </p:spTree>
    <p:extLst>
      <p:ext uri="{BB962C8B-B14F-4D97-AF65-F5344CB8AC3E}">
        <p14:creationId xmlns:p14="http://schemas.microsoft.com/office/powerpoint/2010/main" val="905350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8B31E8C-BFE4-4E77-A0EF-BE8D9DA45874}" type="slidenum">
              <a:rPr lang="en-GB"/>
              <a:pPr>
                <a:defRPr/>
              </a:pPr>
              <a:t>‹#›</a:t>
            </a:fld>
            <a:endParaRPr lang="en-GB"/>
          </a:p>
        </p:txBody>
      </p:sp>
    </p:spTree>
    <p:extLst>
      <p:ext uri="{BB962C8B-B14F-4D97-AF65-F5344CB8AC3E}">
        <p14:creationId xmlns:p14="http://schemas.microsoft.com/office/powerpoint/2010/main" val="14118388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F1788F3-E255-4456-8AF4-AACAA20E51E8}" type="slidenum">
              <a:rPr lang="en-GB"/>
              <a:pPr>
                <a:defRPr/>
              </a:pPr>
              <a:t>‹#›</a:t>
            </a:fld>
            <a:endParaRPr lang="en-GB"/>
          </a:p>
        </p:txBody>
      </p:sp>
    </p:spTree>
    <p:extLst>
      <p:ext uri="{BB962C8B-B14F-4D97-AF65-F5344CB8AC3E}">
        <p14:creationId xmlns:p14="http://schemas.microsoft.com/office/powerpoint/2010/main" val="236702127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646EA658-58EB-4CBC-AF36-A13FC446B2DA}" type="slidenum">
              <a:rPr lang="en-GB"/>
              <a:pPr>
                <a:defRPr/>
              </a:pPr>
              <a:t>‹#›</a:t>
            </a:fld>
            <a:endParaRPr lang="en-GB"/>
          </a:p>
        </p:txBody>
      </p:sp>
    </p:spTree>
    <p:extLst>
      <p:ext uri="{BB962C8B-B14F-4D97-AF65-F5344CB8AC3E}">
        <p14:creationId xmlns:p14="http://schemas.microsoft.com/office/powerpoint/2010/main" val="184357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A29C11B-0754-4E66-9E55-C90E1FF5AC3B}"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2D9C1EB0-E5CE-4A11-9224-0DCD78448BC2}" type="slidenum">
              <a:rPr lang="en-GB"/>
              <a:pPr>
                <a:defRPr/>
              </a:pPr>
              <a:t>‹#›</a:t>
            </a:fld>
            <a:endParaRPr lang="en-GB"/>
          </a:p>
        </p:txBody>
      </p:sp>
    </p:spTree>
    <p:extLst>
      <p:ext uri="{BB962C8B-B14F-4D97-AF65-F5344CB8AC3E}">
        <p14:creationId xmlns:p14="http://schemas.microsoft.com/office/powerpoint/2010/main" val="2892654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410453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1E0EE545-7BC1-4D19-8116-44D3DE43A736}" type="slidenum">
              <a:rPr lang="en-GB"/>
              <a:pPr>
                <a:defRPr/>
              </a:pPr>
              <a:t>‹#›</a:t>
            </a:fld>
            <a:endParaRPr lang="en-GB"/>
          </a:p>
        </p:txBody>
      </p:sp>
    </p:spTree>
    <p:extLst>
      <p:ext uri="{BB962C8B-B14F-4D97-AF65-F5344CB8AC3E}">
        <p14:creationId xmlns:p14="http://schemas.microsoft.com/office/powerpoint/2010/main" val="298337591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1BEDDCEF-2306-4491-BF99-52C87F0AD30B}" type="slidenum">
              <a:rPr lang="en-GB"/>
              <a:pPr>
                <a:defRPr/>
              </a:pPr>
              <a:t>‹#›</a:t>
            </a:fld>
            <a:endParaRPr lang="en-GB"/>
          </a:p>
        </p:txBody>
      </p:sp>
    </p:spTree>
    <p:extLst>
      <p:ext uri="{BB962C8B-B14F-4D97-AF65-F5344CB8AC3E}">
        <p14:creationId xmlns:p14="http://schemas.microsoft.com/office/powerpoint/2010/main" val="16019609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806F38D-6E62-4935-A745-E23070B24AD8}" type="slidenum">
              <a:rPr lang="en-GB"/>
              <a:pPr>
                <a:defRPr/>
              </a:pPr>
              <a:t>‹#›</a:t>
            </a:fld>
            <a:endParaRPr lang="en-GB"/>
          </a:p>
        </p:txBody>
      </p:sp>
    </p:spTree>
    <p:extLst>
      <p:ext uri="{BB962C8B-B14F-4D97-AF65-F5344CB8AC3E}">
        <p14:creationId xmlns:p14="http://schemas.microsoft.com/office/powerpoint/2010/main" val="2095475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1927A14-5A27-4903-B389-64BC15C63B4F}" type="slidenum">
              <a:rPr lang="en-GB"/>
              <a:pPr>
                <a:defRPr/>
              </a:pPr>
              <a:t>‹#›</a:t>
            </a:fld>
            <a:endParaRPr lang="en-GB"/>
          </a:p>
        </p:txBody>
      </p:sp>
    </p:spTree>
    <p:extLst>
      <p:ext uri="{BB962C8B-B14F-4D97-AF65-F5344CB8AC3E}">
        <p14:creationId xmlns:p14="http://schemas.microsoft.com/office/powerpoint/2010/main" val="11122201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145C614-6CD7-4D08-B37E-6A3A507123AD}" type="slidenum">
              <a:rPr lang="en-GB"/>
              <a:pPr>
                <a:defRPr/>
              </a:pPr>
              <a:t>‹#›</a:t>
            </a:fld>
            <a:endParaRPr lang="en-GB"/>
          </a:p>
        </p:txBody>
      </p:sp>
    </p:spTree>
    <p:extLst>
      <p:ext uri="{BB962C8B-B14F-4D97-AF65-F5344CB8AC3E}">
        <p14:creationId xmlns:p14="http://schemas.microsoft.com/office/powerpoint/2010/main" val="34473607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07EA013-30D7-4CE6-833C-B485C9A8DC19}" type="slidenum">
              <a:rPr lang="en-GB"/>
              <a:pPr>
                <a:defRPr/>
              </a:pPr>
              <a:t>‹#›</a:t>
            </a:fld>
            <a:endParaRPr lang="en-GB"/>
          </a:p>
        </p:txBody>
      </p:sp>
    </p:spTree>
    <p:extLst>
      <p:ext uri="{BB962C8B-B14F-4D97-AF65-F5344CB8AC3E}">
        <p14:creationId xmlns:p14="http://schemas.microsoft.com/office/powerpoint/2010/main" val="26988744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026242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0584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94471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84964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588182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828272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961881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86117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261593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0270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984731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8523851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412377930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fontAlgn="base">
              <a:spcBef>
                <a:spcPct val="0"/>
              </a:spcBef>
              <a:spcAft>
                <a:spcPct val="0"/>
              </a:spcAft>
              <a:defRPr/>
            </a:lvl1pPr>
          </a:lstStyle>
          <a:p>
            <a:pPr>
              <a:defRPr/>
            </a:pPr>
            <a:fld id="{4DCA0068-2E0A-4C81-BC6B-19CBFCDCD14E}" type="datetimeFigureOut">
              <a:rPr lang="en-GB"/>
              <a:pPr>
                <a:defRPr/>
              </a:pPr>
              <a:t>07/11/2016</a:t>
            </a:fld>
            <a:endParaRPr lang="en-GB"/>
          </a:p>
        </p:txBody>
      </p:sp>
      <p:sp>
        <p:nvSpPr>
          <p:cNvPr id="3" name="Rectangle 2"/>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GB"/>
          </a:p>
        </p:txBody>
      </p:sp>
      <p:sp>
        <p:nvSpPr>
          <p:cNvPr id="4" name="Rectangle 3"/>
          <p:cNvSpPr>
            <a:spLocks noGrp="1" noChangeArrowheads="1"/>
          </p:cNvSpPr>
          <p:nvPr>
            <p:ph type="sldNum" sz="quarter" idx="12"/>
          </p:nvPr>
        </p:nvSpPr>
        <p:spPr/>
        <p:txBody>
          <a:bodyPr/>
          <a:lstStyle>
            <a:lvl1pPr fontAlgn="base">
              <a:spcBef>
                <a:spcPct val="0"/>
              </a:spcBef>
              <a:spcAft>
                <a:spcPct val="0"/>
              </a:spcAft>
              <a:defRPr/>
            </a:lvl1pPr>
          </a:lstStyle>
          <a:p>
            <a:pPr>
              <a:defRPr/>
            </a:pPr>
            <a:fld id="{309D2485-32BB-4E00-B96B-DF0CEF3EA318}" type="slidenum">
              <a:rPr lang="en-GB"/>
              <a:pPr>
                <a:defRPr/>
              </a:pPr>
              <a:t>‹#›</a:t>
            </a:fld>
            <a:endParaRPr lang="en-GB"/>
          </a:p>
        </p:txBody>
      </p:sp>
    </p:spTree>
    <p:extLst>
      <p:ext uri="{BB962C8B-B14F-4D97-AF65-F5344CB8AC3E}">
        <p14:creationId xmlns:p14="http://schemas.microsoft.com/office/powerpoint/2010/main" val="42462141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89077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7082341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3282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246517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8870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063859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0073810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85004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176482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3162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0359630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6603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556891"/>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fld id="{C0163048-2D70-402B-8BCF-3C46524C527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072A48D2-C582-49BC-895D-822B3EA60F59}"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385786382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FC47326D-2246-482E-809E-3CB3B1BC3AB5}"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7ACFEFC5-169D-45C6-B0D3-956BE7546E65}"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05858238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fld id="{15F13F6F-85A0-49D1-8C94-2CA8E1AC262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444838FD-2666-4007-AE41-B838643F22A4}"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3900470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fld id="{171C1BEB-B4D1-458F-B0B0-C5070DFA43E0}"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744357B2-0A0E-4392-8F31-AF44E74B3135}"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640294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fld id="{D1160F91-85C6-4B05-AE5C-F67A256042B0}" type="datetime1">
              <a:rPr lang="en-US">
                <a:solidFill>
                  <a:srgbClr val="92D400"/>
                </a:solidFill>
              </a:rPr>
              <a:pPr/>
              <a:t>11/7/2016</a:t>
            </a:fld>
            <a:endParaRPr lang="en-US">
              <a:solidFill>
                <a:srgbClr val="92D4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9" name="Rectangle 7"/>
          <p:cNvSpPr>
            <a:spLocks noGrp="1" noChangeArrowheads="1"/>
          </p:cNvSpPr>
          <p:nvPr>
            <p:ph type="sldNum" sz="quarter" idx="12"/>
          </p:nvPr>
        </p:nvSpPr>
        <p:spPr>
          <a:ln/>
        </p:spPr>
        <p:txBody>
          <a:bodyPr/>
          <a:lstStyle>
            <a:lvl1pPr>
              <a:defRPr/>
            </a:lvl1pPr>
          </a:lstStyle>
          <a:p>
            <a:fld id="{2558D79E-2D53-403A-AE45-876BEC269392}"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15336372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fld id="{8D767856-FCA2-4A49-B1E5-1453A46528EE}" type="datetime1">
              <a:rPr lang="en-US">
                <a:solidFill>
                  <a:srgbClr val="92D400"/>
                </a:solidFill>
              </a:rPr>
              <a:pPr/>
              <a:t>11/7/2016</a:t>
            </a:fld>
            <a:endParaRPr lang="en-US">
              <a:solidFill>
                <a:srgbClr val="92D4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5" name="Rectangle 7"/>
          <p:cNvSpPr>
            <a:spLocks noGrp="1" noChangeArrowheads="1"/>
          </p:cNvSpPr>
          <p:nvPr>
            <p:ph type="sldNum" sz="quarter" idx="12"/>
          </p:nvPr>
        </p:nvSpPr>
        <p:spPr>
          <a:ln/>
        </p:spPr>
        <p:txBody>
          <a:bodyPr/>
          <a:lstStyle>
            <a:lvl1pPr>
              <a:defRPr/>
            </a:lvl1pPr>
          </a:lstStyle>
          <a:p>
            <a:fld id="{707FFAD1-8129-4FCC-864D-D09FFE3CE3AD}"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770039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EA25CBE1-8DC5-4303-ABCE-BCCA78F7B16C}" type="datetime1">
              <a:rPr lang="en-US">
                <a:solidFill>
                  <a:srgbClr val="92D400"/>
                </a:solidFill>
              </a:rPr>
              <a:pPr/>
              <a:t>11/7/2016</a:t>
            </a:fld>
            <a:endParaRPr lang="en-US">
              <a:solidFill>
                <a:srgbClr val="92D4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4" name="Rectangle 7"/>
          <p:cNvSpPr>
            <a:spLocks noGrp="1" noChangeArrowheads="1"/>
          </p:cNvSpPr>
          <p:nvPr>
            <p:ph type="sldNum" sz="quarter" idx="12"/>
          </p:nvPr>
        </p:nvSpPr>
        <p:spPr>
          <a:ln/>
        </p:spPr>
        <p:txBody>
          <a:bodyPr/>
          <a:lstStyle>
            <a:lvl1pPr>
              <a:defRPr/>
            </a:lvl1pPr>
          </a:lstStyle>
          <a:p>
            <a:fld id="{6FE83B97-E299-46D7-A7A1-294A361AD5A6}"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9439747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933C4201-2AD4-46D9-B389-AAD97DD7EF7F}"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0BAF3D0F-0BA6-42CB-8109-D4E40D736ED1}"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29040410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fld id="{DF9CDABD-30B1-4357-A72B-EF34DD66295D}" type="datetime1">
              <a:rPr lang="en-US">
                <a:solidFill>
                  <a:srgbClr val="92D400"/>
                </a:solidFill>
              </a:rPr>
              <a:pPr/>
              <a:t>11/7/2016</a:t>
            </a:fld>
            <a:endParaRPr lang="en-US">
              <a:solidFill>
                <a:srgbClr val="92D4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7" name="Rectangle 7"/>
          <p:cNvSpPr>
            <a:spLocks noGrp="1" noChangeArrowheads="1"/>
          </p:cNvSpPr>
          <p:nvPr>
            <p:ph type="sldNum" sz="quarter" idx="12"/>
          </p:nvPr>
        </p:nvSpPr>
        <p:spPr>
          <a:ln/>
        </p:spPr>
        <p:txBody>
          <a:bodyPr/>
          <a:lstStyle>
            <a:lvl1pPr>
              <a:defRPr/>
            </a:lvl1pPr>
          </a:lstStyle>
          <a:p>
            <a:fld id="{F89A8179-38E9-4A32-8EF6-07C7CDE37048}"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80520892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EF0E86F0-44F2-4C6C-8193-793B5E152EFD}"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84D9E9BA-F438-4D96-8A56-E35427D32D32}"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4174176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65D9714-AA74-4FB1-8BD4-7F89ECE9EC1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B900389-5CFF-4B56-8C0B-465450A37759}" type="slidenum">
              <a:rPr lang="en-GB"/>
              <a:pPr>
                <a:defRPr/>
              </a:pPr>
              <a:t>‹#›</a:t>
            </a:fld>
            <a:endParaRPr lang="en-GB"/>
          </a:p>
        </p:txBody>
      </p:sp>
    </p:spTree>
    <p:extLst>
      <p:ext uri="{BB962C8B-B14F-4D97-AF65-F5344CB8AC3E}">
        <p14:creationId xmlns:p14="http://schemas.microsoft.com/office/powerpoint/2010/main" val="24487475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fld id="{0991A394-58F7-4E2D-9DA5-9D8A7191E1E3}" type="datetime1">
              <a:rPr lang="en-US">
                <a:solidFill>
                  <a:srgbClr val="92D400"/>
                </a:solidFill>
              </a:rPr>
              <a:pPr/>
              <a:t>11/7/2016</a:t>
            </a:fld>
            <a:endParaRPr lang="en-US">
              <a:solidFill>
                <a:srgbClr val="92D4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989898"/>
              </a:solidFill>
            </a:endParaRPr>
          </a:p>
        </p:txBody>
      </p:sp>
      <p:sp>
        <p:nvSpPr>
          <p:cNvPr id="6" name="Rectangle 7"/>
          <p:cNvSpPr>
            <a:spLocks noGrp="1" noChangeArrowheads="1"/>
          </p:cNvSpPr>
          <p:nvPr>
            <p:ph type="sldNum" sz="quarter" idx="12"/>
          </p:nvPr>
        </p:nvSpPr>
        <p:spPr>
          <a:ln/>
        </p:spPr>
        <p:txBody>
          <a:bodyPr/>
          <a:lstStyle>
            <a:lvl1pPr>
              <a:defRPr/>
            </a:lvl1pPr>
          </a:lstStyle>
          <a:p>
            <a:fld id="{54A91F73-422D-4173-BCFF-F82F21CF167D}" type="slidenum">
              <a:rPr lang="en-US">
                <a:solidFill>
                  <a:srgbClr val="989898"/>
                </a:solidFill>
              </a:rPr>
              <a:pPr/>
              <a:t>‹#›</a:t>
            </a:fld>
            <a:endParaRPr lang="en-US">
              <a:solidFill>
                <a:srgbClr val="989898"/>
              </a:solidFill>
            </a:endParaRPr>
          </a:p>
        </p:txBody>
      </p:sp>
    </p:spTree>
    <p:extLst>
      <p:ext uri="{BB962C8B-B14F-4D97-AF65-F5344CB8AC3E}">
        <p14:creationId xmlns:p14="http://schemas.microsoft.com/office/powerpoint/2010/main" val="416219529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85775" y="1449388"/>
            <a:ext cx="8154988" cy="4765675"/>
          </a:xfrm>
        </p:spPr>
        <p:txBody>
          <a:bodyPr/>
          <a:lstStyle/>
          <a:p>
            <a:endParaRPr lang="en-US"/>
          </a:p>
        </p:txBody>
      </p:sp>
      <p:sp>
        <p:nvSpPr>
          <p:cNvPr id="4" name="Date Placeholder 3"/>
          <p:cNvSpPr>
            <a:spLocks noGrp="1"/>
          </p:cNvSpPr>
          <p:nvPr>
            <p:ph type="dt" sz="half" idx="10"/>
          </p:nvPr>
        </p:nvSpPr>
        <p:spPr>
          <a:xfrm>
            <a:off x="400050" y="6207125"/>
            <a:ext cx="2133600" cy="476250"/>
          </a:xfrm>
        </p:spPr>
        <p:txBody>
          <a:bodyPr/>
          <a:lstStyle>
            <a:lvl1pPr>
              <a:defRPr/>
            </a:lvl1pPr>
          </a:lstStyle>
          <a:p>
            <a:pPr>
              <a:defRPr/>
            </a:pPr>
            <a:fld id="{2F110EFE-DEDB-4FE2-8262-396F96F90D90}" type="datetime1">
              <a:rPr lang="en-GB">
                <a:solidFill>
                  <a:srgbClr val="92D400"/>
                </a:solidFill>
              </a:rPr>
              <a:pPr>
                <a:defRPr/>
              </a:pPr>
              <a:t>07/11/2016</a:t>
            </a:fld>
            <a:endParaRPr lang="en-GB">
              <a:solidFill>
                <a:srgbClr val="92D400"/>
              </a:solidFill>
            </a:endParaRPr>
          </a:p>
        </p:txBody>
      </p:sp>
      <p:sp>
        <p:nvSpPr>
          <p:cNvPr id="5" name="Footer Placeholder 4"/>
          <p:cNvSpPr>
            <a:spLocks noGrp="1"/>
          </p:cNvSpPr>
          <p:nvPr>
            <p:ph type="ftr" sz="quarter" idx="11"/>
          </p:nvPr>
        </p:nvSpPr>
        <p:spPr>
          <a:xfrm>
            <a:off x="4411663" y="6448425"/>
            <a:ext cx="3978275" cy="273050"/>
          </a:xfrm>
        </p:spPr>
        <p:txBody>
          <a:bodyPr/>
          <a:lstStyle>
            <a:lvl1pPr>
              <a:defRPr/>
            </a:lvl1pPr>
          </a:lstStyle>
          <a:p>
            <a:endParaRPr lang="en-GB">
              <a:solidFill>
                <a:srgbClr val="989898"/>
              </a:solidFill>
            </a:endParaRPr>
          </a:p>
        </p:txBody>
      </p:sp>
      <p:sp>
        <p:nvSpPr>
          <p:cNvPr id="6" name="Slide Number Placeholder 5"/>
          <p:cNvSpPr>
            <a:spLocks noGrp="1"/>
          </p:cNvSpPr>
          <p:nvPr>
            <p:ph type="sldNum" sz="quarter" idx="12"/>
          </p:nvPr>
        </p:nvSpPr>
        <p:spPr>
          <a:xfrm>
            <a:off x="8434388" y="6440488"/>
            <a:ext cx="687387" cy="280987"/>
          </a:xfrm>
        </p:spPr>
        <p:txBody>
          <a:bodyPr/>
          <a:lstStyle>
            <a:lvl1pPr>
              <a:defRPr/>
            </a:lvl1pPr>
          </a:lstStyle>
          <a:p>
            <a:fld id="{8DDC1F39-24BD-4C38-8380-32EE7D8C8A0C}" type="slidenum">
              <a:rPr lang="en-GB">
                <a:solidFill>
                  <a:srgbClr val="989898"/>
                </a:solidFill>
              </a:rPr>
              <a:pPr/>
              <a:t>‹#›</a:t>
            </a:fld>
            <a:endParaRPr lang="en-GB">
              <a:solidFill>
                <a:srgbClr val="989898"/>
              </a:solidFill>
            </a:endParaRPr>
          </a:p>
        </p:txBody>
      </p:sp>
    </p:spTree>
    <p:extLst>
      <p:ext uri="{BB962C8B-B14F-4D97-AF65-F5344CB8AC3E}">
        <p14:creationId xmlns:p14="http://schemas.microsoft.com/office/powerpoint/2010/main" val="43798196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155689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Divider">
    <p:bg>
      <p:bgPr>
        <a:solidFill>
          <a:srgbClr val="000000"/>
        </a:solidFill>
        <a:effectLst/>
      </p:bgPr>
    </p:bg>
    <p:spTree>
      <p:nvGrpSpPr>
        <p:cNvPr id="1" name=""/>
        <p:cNvGrpSpPr/>
        <p:nvPr/>
      </p:nvGrpSpPr>
      <p:grpSpPr>
        <a:xfrm>
          <a:off x="0" y="0"/>
          <a:ext cx="0" cy="0"/>
          <a:chOff x="0" y="0"/>
          <a:chExt cx="0" cy="0"/>
        </a:xfrm>
      </p:grpSpPr>
      <p:sp>
        <p:nvSpPr>
          <p:cNvPr id="59" name="Rectangle 58"/>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5" name="Rectangle 24"/>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grpSp>
        <p:nvGrpSpPr>
          <p:cNvPr id="26" name="Group 25"/>
          <p:cNvGrpSpPr/>
          <p:nvPr userDrawn="1"/>
        </p:nvGrpSpPr>
        <p:grpSpPr>
          <a:xfrm>
            <a:off x="293371" y="6477000"/>
            <a:ext cx="2294627" cy="152400"/>
            <a:chOff x="293371" y="6477000"/>
            <a:chExt cx="2294627" cy="152400"/>
          </a:xfrm>
        </p:grpSpPr>
        <p:grpSp>
          <p:nvGrpSpPr>
            <p:cNvPr id="27" name="Group 20"/>
            <p:cNvGrpSpPr/>
            <p:nvPr/>
          </p:nvGrpSpPr>
          <p:grpSpPr>
            <a:xfrm>
              <a:off x="293371" y="6480104"/>
              <a:ext cx="783379" cy="148262"/>
              <a:chOff x="548142" y="3200974"/>
              <a:chExt cx="2763497" cy="523022"/>
            </a:xfrm>
            <a:solidFill>
              <a:srgbClr val="FFFF00"/>
            </a:solidFill>
          </p:grpSpPr>
          <p:sp>
            <p:nvSpPr>
              <p:cNvPr id="40"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41"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42"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43"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44"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45"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46"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28" name="Group 21"/>
            <p:cNvGrpSpPr/>
            <p:nvPr userDrawn="1"/>
          </p:nvGrpSpPr>
          <p:grpSpPr>
            <a:xfrm>
              <a:off x="1148469" y="6477000"/>
              <a:ext cx="1439529" cy="152400"/>
              <a:chOff x="3564637" y="3190027"/>
              <a:chExt cx="5078174" cy="537618"/>
            </a:xfrm>
            <a:solidFill>
              <a:srgbClr val="92D400"/>
            </a:solidFill>
          </p:grpSpPr>
          <p:sp>
            <p:nvSpPr>
              <p:cNvPr id="29"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0"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1"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2"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3"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4"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5"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6"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7"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8"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39"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Tree>
    <p:extLst>
      <p:ext uri="{BB962C8B-B14F-4D97-AF65-F5344CB8AC3E}">
        <p14:creationId xmlns:p14="http://schemas.microsoft.com/office/powerpoint/2010/main" val="934159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p:txBody>
          <a:bodyPr/>
          <a:lstStyle>
            <a:lvl1pPr fontAlgn="base">
              <a:spcBef>
                <a:spcPct val="0"/>
              </a:spcBef>
              <a:spcAft>
                <a:spcPct val="0"/>
              </a:spcAft>
              <a:defRPr/>
            </a:lvl1pPr>
          </a:lstStyle>
          <a:p>
            <a:pPr>
              <a:defRPr/>
            </a:pPr>
            <a:fld id="{4DCA0068-2E0A-4C81-BC6B-19CBFCDCD14E}" type="datetimeFigureOut">
              <a:rPr lang="en-GB"/>
              <a:pPr>
                <a:defRPr/>
              </a:pPr>
              <a:t>07/11/2016</a:t>
            </a:fld>
            <a:endParaRPr lang="en-GB"/>
          </a:p>
        </p:txBody>
      </p:sp>
      <p:sp>
        <p:nvSpPr>
          <p:cNvPr id="3" name="Rectangle 2"/>
          <p:cNvSpPr>
            <a:spLocks noGrp="1" noChangeArrowheads="1"/>
          </p:cNvSpPr>
          <p:nvPr>
            <p:ph type="ftr" sz="quarter" idx="11"/>
          </p:nvPr>
        </p:nvSpPr>
        <p:spPr/>
        <p:txBody>
          <a:bodyPr/>
          <a:lstStyle>
            <a:lvl1pPr fontAlgn="base">
              <a:spcBef>
                <a:spcPct val="0"/>
              </a:spcBef>
              <a:spcAft>
                <a:spcPct val="0"/>
              </a:spcAft>
              <a:defRPr/>
            </a:lvl1pPr>
          </a:lstStyle>
          <a:p>
            <a:pPr>
              <a:defRPr/>
            </a:pPr>
            <a:endParaRPr lang="en-GB"/>
          </a:p>
        </p:txBody>
      </p:sp>
      <p:sp>
        <p:nvSpPr>
          <p:cNvPr id="4" name="Rectangle 3"/>
          <p:cNvSpPr>
            <a:spLocks noGrp="1" noChangeArrowheads="1"/>
          </p:cNvSpPr>
          <p:nvPr>
            <p:ph type="sldNum" sz="quarter" idx="12"/>
          </p:nvPr>
        </p:nvSpPr>
        <p:spPr/>
        <p:txBody>
          <a:bodyPr/>
          <a:lstStyle>
            <a:lvl1pPr fontAlgn="base">
              <a:spcBef>
                <a:spcPct val="0"/>
              </a:spcBef>
              <a:spcAft>
                <a:spcPct val="0"/>
              </a:spcAft>
              <a:defRPr/>
            </a:lvl1pPr>
          </a:lstStyle>
          <a:p>
            <a:pPr>
              <a:defRPr/>
            </a:pPr>
            <a:fld id="{A1C5CF28-F486-4561-806F-0D23008ADCD3}" type="slidenum">
              <a:rPr lang="en-GB"/>
              <a:pPr>
                <a:defRPr/>
              </a:pPr>
              <a:t>‹#›</a:t>
            </a:fld>
            <a:endParaRPr lang="en-GB"/>
          </a:p>
        </p:txBody>
      </p:sp>
    </p:spTree>
    <p:extLst>
      <p:ext uri="{BB962C8B-B14F-4D97-AF65-F5344CB8AC3E}">
        <p14:creationId xmlns:p14="http://schemas.microsoft.com/office/powerpoint/2010/main" val="29555951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88B3299-B587-4080-879E-9BE881528617}" type="slidenum">
              <a:rPr lang="en-GB"/>
              <a:pPr>
                <a:defRPr/>
              </a:pPr>
              <a:t>‹#›</a:t>
            </a:fld>
            <a:endParaRPr lang="en-GB"/>
          </a:p>
        </p:txBody>
      </p:sp>
    </p:spTree>
    <p:extLst>
      <p:ext uri="{BB962C8B-B14F-4D97-AF65-F5344CB8AC3E}">
        <p14:creationId xmlns:p14="http://schemas.microsoft.com/office/powerpoint/2010/main" val="400465364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EF72B021-CB72-4FB8-ACB8-C07462BEA32E}" type="slidenum">
              <a:rPr lang="en-GB"/>
              <a:pPr>
                <a:defRPr/>
              </a:pPr>
              <a:t>‹#›</a:t>
            </a:fld>
            <a:endParaRPr lang="en-GB"/>
          </a:p>
        </p:txBody>
      </p:sp>
    </p:spTree>
    <p:extLst>
      <p:ext uri="{BB962C8B-B14F-4D97-AF65-F5344CB8AC3E}">
        <p14:creationId xmlns:p14="http://schemas.microsoft.com/office/powerpoint/2010/main" val="31392162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F0F2ABA-1844-4ADA-8A33-183E18616DBC}" type="slidenum">
              <a:rPr lang="en-GB"/>
              <a:pPr>
                <a:defRPr/>
              </a:pPr>
              <a:t>‹#›</a:t>
            </a:fld>
            <a:endParaRPr lang="en-GB"/>
          </a:p>
        </p:txBody>
      </p:sp>
    </p:spTree>
    <p:extLst>
      <p:ext uri="{BB962C8B-B14F-4D97-AF65-F5344CB8AC3E}">
        <p14:creationId xmlns:p14="http://schemas.microsoft.com/office/powerpoint/2010/main" val="20623971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9401C5D-45C0-4524-8CA7-F5488B9EDC5E}" type="slidenum">
              <a:rPr lang="en-GB"/>
              <a:pPr>
                <a:defRPr/>
              </a:pPr>
              <a:t>‹#›</a:t>
            </a:fld>
            <a:endParaRPr lang="en-GB"/>
          </a:p>
        </p:txBody>
      </p:sp>
    </p:spTree>
    <p:extLst>
      <p:ext uri="{BB962C8B-B14F-4D97-AF65-F5344CB8AC3E}">
        <p14:creationId xmlns:p14="http://schemas.microsoft.com/office/powerpoint/2010/main" val="15861336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D576BA25-507B-44BA-920B-4438EA2FE978}" type="slidenum">
              <a:rPr lang="en-GB"/>
              <a:pPr>
                <a:defRPr/>
              </a:pPr>
              <a:t>‹#›</a:t>
            </a:fld>
            <a:endParaRPr lang="en-GB"/>
          </a:p>
        </p:txBody>
      </p:sp>
    </p:spTree>
    <p:extLst>
      <p:ext uri="{BB962C8B-B14F-4D97-AF65-F5344CB8AC3E}">
        <p14:creationId xmlns:p14="http://schemas.microsoft.com/office/powerpoint/2010/main" val="912656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647D993-E08E-4E39-98FC-D04692A0DFA0}"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903E159-A97D-4D88-BAC4-F0EDCD721E44}" type="slidenum">
              <a:rPr lang="en-GB"/>
              <a:pPr>
                <a:defRPr/>
              </a:pPr>
              <a:t>‹#›</a:t>
            </a:fld>
            <a:endParaRPr lang="en-GB"/>
          </a:p>
        </p:txBody>
      </p:sp>
    </p:spTree>
    <p:extLst>
      <p:ext uri="{BB962C8B-B14F-4D97-AF65-F5344CB8AC3E}">
        <p14:creationId xmlns:p14="http://schemas.microsoft.com/office/powerpoint/2010/main" val="222375496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682CE51D-63BF-443A-AF88-5C32C342917F}" type="slidenum">
              <a:rPr lang="en-GB"/>
              <a:pPr>
                <a:defRPr/>
              </a:pPr>
              <a:t>‹#›</a:t>
            </a:fld>
            <a:endParaRPr lang="en-GB"/>
          </a:p>
        </p:txBody>
      </p:sp>
    </p:spTree>
    <p:extLst>
      <p:ext uri="{BB962C8B-B14F-4D97-AF65-F5344CB8AC3E}">
        <p14:creationId xmlns:p14="http://schemas.microsoft.com/office/powerpoint/2010/main" val="36207016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55C95FA8-B3C5-45C8-BBA8-ED08BA7CECBA}" type="slidenum">
              <a:rPr lang="en-GB"/>
              <a:pPr>
                <a:defRPr/>
              </a:pPr>
              <a:t>‹#›</a:t>
            </a:fld>
            <a:endParaRPr lang="en-GB"/>
          </a:p>
        </p:txBody>
      </p:sp>
    </p:spTree>
    <p:extLst>
      <p:ext uri="{BB962C8B-B14F-4D97-AF65-F5344CB8AC3E}">
        <p14:creationId xmlns:p14="http://schemas.microsoft.com/office/powerpoint/2010/main" val="27147211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3816FAA-67E9-4C7A-BD34-1783FCECB6DC}" type="slidenum">
              <a:rPr lang="en-GB"/>
              <a:pPr>
                <a:defRPr/>
              </a:pPr>
              <a:t>‹#›</a:t>
            </a:fld>
            <a:endParaRPr lang="en-GB"/>
          </a:p>
        </p:txBody>
      </p:sp>
    </p:spTree>
    <p:extLst>
      <p:ext uri="{BB962C8B-B14F-4D97-AF65-F5344CB8AC3E}">
        <p14:creationId xmlns:p14="http://schemas.microsoft.com/office/powerpoint/2010/main" val="29906067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7487728F-1AF5-450A-82D4-2CC6DA67C60D}" type="slidenum">
              <a:rPr lang="en-GB"/>
              <a:pPr>
                <a:defRPr/>
              </a:pPr>
              <a:t>‹#›</a:t>
            </a:fld>
            <a:endParaRPr lang="en-GB"/>
          </a:p>
        </p:txBody>
      </p:sp>
    </p:spTree>
    <p:extLst>
      <p:ext uri="{BB962C8B-B14F-4D97-AF65-F5344CB8AC3E}">
        <p14:creationId xmlns:p14="http://schemas.microsoft.com/office/powerpoint/2010/main" val="15116025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9049C3C-D0EC-4D8D-80C4-1CB9E3E275FF}" type="slidenum">
              <a:rPr lang="en-GB"/>
              <a:pPr>
                <a:defRPr/>
              </a:pPr>
              <a:t>‹#›</a:t>
            </a:fld>
            <a:endParaRPr lang="en-GB"/>
          </a:p>
        </p:txBody>
      </p:sp>
    </p:spTree>
    <p:extLst>
      <p:ext uri="{BB962C8B-B14F-4D97-AF65-F5344CB8AC3E}">
        <p14:creationId xmlns:p14="http://schemas.microsoft.com/office/powerpoint/2010/main" val="4708995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702D5DFF-6041-4228-A830-242BE358DCA6}" type="slidenum">
              <a:rPr lang="en-GB"/>
              <a:pPr>
                <a:defRPr/>
              </a:pPr>
              <a:t>‹#›</a:t>
            </a:fld>
            <a:endParaRPr lang="en-GB"/>
          </a:p>
        </p:txBody>
      </p:sp>
    </p:spTree>
    <p:extLst>
      <p:ext uri="{BB962C8B-B14F-4D97-AF65-F5344CB8AC3E}">
        <p14:creationId xmlns:p14="http://schemas.microsoft.com/office/powerpoint/2010/main" val="213294001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485775" y="2582863"/>
            <a:ext cx="8262689" cy="11509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Tree>
    <p:extLst>
      <p:ext uri="{BB962C8B-B14F-4D97-AF65-F5344CB8AC3E}">
        <p14:creationId xmlns:p14="http://schemas.microsoft.com/office/powerpoint/2010/main" val="2587752083"/>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mp; Image">
    <p:spTree>
      <p:nvGrpSpPr>
        <p:cNvPr id="1" name=""/>
        <p:cNvGrpSpPr/>
        <p:nvPr/>
      </p:nvGrpSpPr>
      <p:grpSpPr>
        <a:xfrm>
          <a:off x="0" y="0"/>
          <a:ext cx="0" cy="0"/>
          <a:chOff x="0" y="0"/>
          <a:chExt cx="0" cy="0"/>
        </a:xfrm>
      </p:grpSpPr>
      <p:sp>
        <p:nvSpPr>
          <p:cNvPr id="2" name="Title 1"/>
          <p:cNvSpPr>
            <a:spLocks noGrp="1"/>
          </p:cNvSpPr>
          <p:nvPr>
            <p:ph type="title"/>
          </p:nvPr>
        </p:nvSpPr>
        <p:spPr>
          <a:xfrm>
            <a:off x="467544" y="4653136"/>
            <a:ext cx="8136904" cy="115093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7544" y="476672"/>
            <a:ext cx="8154988" cy="4032448"/>
          </a:xfrm>
          <a:prstGeom prst="rect">
            <a:avLst/>
          </a:prstGeom>
        </p:spPr>
        <p:txBody>
          <a:bodyPr/>
          <a:lstStyle/>
          <a:p>
            <a:pPr lvl="3"/>
            <a:endParaRPr lang="en-US" dirty="0"/>
          </a:p>
        </p:txBody>
      </p:sp>
    </p:spTree>
    <p:extLst>
      <p:ext uri="{BB962C8B-B14F-4D97-AF65-F5344CB8AC3E}">
        <p14:creationId xmlns:p14="http://schemas.microsoft.com/office/powerpoint/2010/main" val="343212386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33894936"/>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Standard">
    <p:bg>
      <p:bgPr>
        <a:solidFill>
          <a:srgbClr val="FFFFFF"/>
        </a:solidFill>
        <a:effectLst/>
      </p:bgPr>
    </p:bg>
    <p:spTree>
      <p:nvGrpSpPr>
        <p:cNvPr id="1" name=""/>
        <p:cNvGrpSpPr/>
        <p:nvPr/>
      </p:nvGrpSpPr>
      <p:grpSpPr>
        <a:xfrm>
          <a:off x="0" y="0"/>
          <a:ext cx="0" cy="0"/>
          <a:chOff x="0" y="0"/>
          <a:chExt cx="0" cy="0"/>
        </a:xfrm>
      </p:grpSpPr>
      <p:sp>
        <p:nvSpPr>
          <p:cNvPr id="54" name="Rectangle 53"/>
          <p:cNvSpPr>
            <a:spLocks noChangeAspect="1"/>
          </p:cNvSpPr>
          <p:nvPr userDrawn="1"/>
        </p:nvSpPr>
        <p:spPr>
          <a:xfrm>
            <a:off x="0" y="6248400"/>
            <a:ext cx="9144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nvGrpSpPr>
          <p:cNvPr id="2" name="Group 1"/>
          <p:cNvGrpSpPr/>
          <p:nvPr userDrawn="1"/>
        </p:nvGrpSpPr>
        <p:grpSpPr>
          <a:xfrm>
            <a:off x="293371" y="6477000"/>
            <a:ext cx="2294627" cy="152400"/>
            <a:chOff x="293371" y="6477000"/>
            <a:chExt cx="2294627" cy="152400"/>
          </a:xfrm>
        </p:grpSpPr>
        <p:grpSp>
          <p:nvGrpSpPr>
            <p:cNvPr id="56" name="Group 20"/>
            <p:cNvGrpSpPr/>
            <p:nvPr/>
          </p:nvGrpSpPr>
          <p:grpSpPr>
            <a:xfrm>
              <a:off x="293371" y="6480104"/>
              <a:ext cx="783379" cy="148262"/>
              <a:chOff x="548142" y="3200974"/>
              <a:chExt cx="2763497" cy="523022"/>
            </a:xfrm>
            <a:solidFill>
              <a:srgbClr val="FFFF00"/>
            </a:solidFill>
          </p:grpSpPr>
          <p:sp>
            <p:nvSpPr>
              <p:cNvPr id="69" name="AutoShape 1"/>
              <p:cNvSpPr>
                <a:spLocks/>
              </p:cNvSpPr>
              <p:nvPr/>
            </p:nvSpPr>
            <p:spPr bwMode="auto">
              <a:xfrm>
                <a:off x="1063865"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1"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1" y="21600"/>
                    </a:lnTo>
                    <a:lnTo>
                      <a:pt x="4581" y="16391"/>
                    </a:lnTo>
                    <a:lnTo>
                      <a:pt x="16966" y="16391"/>
                    </a:lnTo>
                    <a:cubicBezTo>
                      <a:pt x="16966"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0" name="AutoShape 2"/>
              <p:cNvSpPr>
                <a:spLocks/>
              </p:cNvSpPr>
              <p:nvPr/>
            </p:nvSpPr>
            <p:spPr bwMode="auto">
              <a:xfrm>
                <a:off x="2922414" y="3200974"/>
                <a:ext cx="389225" cy="523022"/>
              </a:xfrm>
              <a:custGeom>
                <a:avLst/>
                <a:gdLst>
                  <a:gd name="T0" fmla="*/ 10800 w 21600"/>
                  <a:gd name="T1" fmla="*/ 10800 h 21600"/>
                </a:gdLst>
                <a:ahLst/>
                <a:cxnLst>
                  <a:cxn ang="0">
                    <a:pos x="T0" y="T1"/>
                  </a:cxn>
                </a:cxnLst>
                <a:rect l="0" t="0" r="r" b="b"/>
                <a:pathLst>
                  <a:path w="21600" h="21600">
                    <a:moveTo>
                      <a:pt x="2634" y="1676"/>
                    </a:moveTo>
                    <a:lnTo>
                      <a:pt x="10542" y="1670"/>
                    </a:lnTo>
                    <a:cubicBezTo>
                      <a:pt x="14467" y="1670"/>
                      <a:pt x="17933" y="2986"/>
                      <a:pt x="17933" y="6233"/>
                    </a:cubicBezTo>
                    <a:cubicBezTo>
                      <a:pt x="17933" y="9524"/>
                      <a:pt x="14467" y="10797"/>
                      <a:pt x="10545" y="10797"/>
                    </a:cubicBezTo>
                    <a:lnTo>
                      <a:pt x="2634" y="10797"/>
                    </a:lnTo>
                    <a:cubicBezTo>
                      <a:pt x="2634" y="10797"/>
                      <a:pt x="2634" y="1676"/>
                      <a:pt x="2634" y="1676"/>
                    </a:cubicBezTo>
                    <a:close/>
                    <a:moveTo>
                      <a:pt x="21600" y="21600"/>
                    </a:moveTo>
                    <a:lnTo>
                      <a:pt x="12318" y="12426"/>
                    </a:lnTo>
                    <a:cubicBezTo>
                      <a:pt x="17463" y="12101"/>
                      <a:pt x="20496" y="10030"/>
                      <a:pt x="20496" y="6219"/>
                    </a:cubicBezTo>
                    <a:cubicBezTo>
                      <a:pt x="20496" y="2437"/>
                      <a:pt x="16878" y="0"/>
                      <a:pt x="10812" y="0"/>
                    </a:cubicBezTo>
                    <a:lnTo>
                      <a:pt x="0" y="0"/>
                    </a:lnTo>
                    <a:lnTo>
                      <a:pt x="0" y="21596"/>
                    </a:lnTo>
                    <a:lnTo>
                      <a:pt x="2634" y="21596"/>
                    </a:lnTo>
                    <a:lnTo>
                      <a:pt x="2634" y="12472"/>
                    </a:lnTo>
                    <a:lnTo>
                      <a:pt x="9220" y="12472"/>
                    </a:lnTo>
                    <a:lnTo>
                      <a:pt x="18292" y="21600"/>
                    </a:lnTo>
                    <a:cubicBezTo>
                      <a:pt x="18292" y="21600"/>
                      <a:pt x="21600" y="21600"/>
                      <a:pt x="21600" y="21600"/>
                    </a:cubicBezTo>
                    <a:close/>
                    <a:moveTo>
                      <a:pt x="2160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1" name="AutoShape 3"/>
              <p:cNvSpPr>
                <a:spLocks/>
              </p:cNvSpPr>
              <p:nvPr/>
            </p:nvSpPr>
            <p:spPr bwMode="auto">
              <a:xfrm>
                <a:off x="2036927" y="3200974"/>
                <a:ext cx="403821" cy="523022"/>
              </a:xfrm>
              <a:custGeom>
                <a:avLst/>
                <a:gdLst>
                  <a:gd name="T0" fmla="*/ 10800 w 21600"/>
                  <a:gd name="T1" fmla="*/ 10800 h 21600"/>
                </a:gdLst>
                <a:ahLst/>
                <a:cxnLst>
                  <a:cxn ang="0">
                    <a:pos x="T0" y="T1"/>
                  </a:cxn>
                </a:cxnLst>
                <a:rect l="0" t="0" r="r" b="b"/>
                <a:pathLst>
                  <a:path w="21600" h="21600">
                    <a:moveTo>
                      <a:pt x="21600" y="0"/>
                    </a:moveTo>
                    <a:lnTo>
                      <a:pt x="863" y="0"/>
                    </a:lnTo>
                    <a:lnTo>
                      <a:pt x="0" y="1676"/>
                    </a:lnTo>
                    <a:lnTo>
                      <a:pt x="9452" y="1676"/>
                    </a:lnTo>
                    <a:lnTo>
                      <a:pt x="9452" y="21600"/>
                    </a:lnTo>
                    <a:lnTo>
                      <a:pt x="12008" y="21600"/>
                    </a:lnTo>
                    <a:lnTo>
                      <a:pt x="12008" y="1676"/>
                    </a:lnTo>
                    <a:lnTo>
                      <a:pt x="20739" y="1676"/>
                    </a:lnTo>
                    <a:cubicBezTo>
                      <a:pt x="20739" y="1676"/>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72" name="AutoShape 4"/>
              <p:cNvSpPr>
                <a:spLocks/>
              </p:cNvSpPr>
              <p:nvPr/>
            </p:nvSpPr>
            <p:spPr bwMode="auto">
              <a:xfrm>
                <a:off x="2406691" y="3200974"/>
                <a:ext cx="430580" cy="523022"/>
              </a:xfrm>
              <a:custGeom>
                <a:avLst/>
                <a:gdLst>
                  <a:gd name="T0" fmla="*/ 10800 w 21600"/>
                  <a:gd name="T1" fmla="*/ 10800 h 21600"/>
                </a:gdLst>
                <a:ahLst/>
                <a:cxnLst>
                  <a:cxn ang="0">
                    <a:pos x="T0" y="T1"/>
                  </a:cxn>
                </a:cxnLst>
                <a:rect l="0" t="0" r="r" b="b"/>
                <a:pathLst>
                  <a:path w="21600" h="21600">
                    <a:moveTo>
                      <a:pt x="5239" y="14728"/>
                    </a:moveTo>
                    <a:lnTo>
                      <a:pt x="10714" y="876"/>
                    </a:lnTo>
                    <a:lnTo>
                      <a:pt x="10880" y="876"/>
                    </a:lnTo>
                    <a:lnTo>
                      <a:pt x="16314" y="14728"/>
                    </a:lnTo>
                    <a:cubicBezTo>
                      <a:pt x="16314" y="14728"/>
                      <a:pt x="5239" y="14728"/>
                      <a:pt x="5239" y="14728"/>
                    </a:cubicBezTo>
                    <a:close/>
                    <a:moveTo>
                      <a:pt x="19010" y="21600"/>
                    </a:moveTo>
                    <a:lnTo>
                      <a:pt x="21600" y="21600"/>
                    </a:lnTo>
                    <a:lnTo>
                      <a:pt x="12761" y="0"/>
                    </a:lnTo>
                    <a:lnTo>
                      <a:pt x="8870" y="0"/>
                    </a:lnTo>
                    <a:lnTo>
                      <a:pt x="0" y="21600"/>
                    </a:lnTo>
                    <a:lnTo>
                      <a:pt x="2522" y="21600"/>
                    </a:lnTo>
                    <a:lnTo>
                      <a:pt x="4582" y="16391"/>
                    </a:lnTo>
                    <a:lnTo>
                      <a:pt x="16967" y="16391"/>
                    </a:lnTo>
                    <a:cubicBezTo>
                      <a:pt x="16967" y="16391"/>
                      <a:pt x="19010" y="21600"/>
                      <a:pt x="19010" y="21600"/>
                    </a:cubicBezTo>
                    <a:close/>
                    <a:moveTo>
                      <a:pt x="19010" y="2160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5" name="AutoShape 5"/>
              <p:cNvSpPr>
                <a:spLocks/>
              </p:cNvSpPr>
              <p:nvPr/>
            </p:nvSpPr>
            <p:spPr bwMode="auto">
              <a:xfrm>
                <a:off x="548142" y="3200974"/>
                <a:ext cx="115552" cy="523022"/>
              </a:xfrm>
              <a:custGeom>
                <a:avLst/>
                <a:gdLst>
                  <a:gd name="T0" fmla="*/ 10800 w 21600"/>
                  <a:gd name="T1" fmla="*/ 10800 h 21600"/>
                </a:gdLst>
                <a:ahLst/>
                <a:cxnLst>
                  <a:cxn ang="0">
                    <a:pos x="T0" y="T1"/>
                  </a:cxn>
                </a:cxnLst>
                <a:rect l="0" t="0" r="r" b="b"/>
                <a:pathLst>
                  <a:path w="21600" h="21600">
                    <a:moveTo>
                      <a:pt x="0" y="0"/>
                    </a:moveTo>
                    <a:lnTo>
                      <a:pt x="0" y="1"/>
                    </a:lnTo>
                    <a:lnTo>
                      <a:pt x="0" y="1675"/>
                    </a:lnTo>
                    <a:lnTo>
                      <a:pt x="0" y="1676"/>
                    </a:lnTo>
                    <a:lnTo>
                      <a:pt x="12834" y="1676"/>
                    </a:lnTo>
                    <a:lnTo>
                      <a:pt x="12834" y="19924"/>
                    </a:lnTo>
                    <a:lnTo>
                      <a:pt x="0" y="19924"/>
                    </a:lnTo>
                    <a:lnTo>
                      <a:pt x="0" y="19925"/>
                    </a:lnTo>
                    <a:lnTo>
                      <a:pt x="0" y="21599"/>
                    </a:lnTo>
                    <a:lnTo>
                      <a:pt x="0" y="21600"/>
                    </a:lnTo>
                    <a:lnTo>
                      <a:pt x="21600" y="21600"/>
                    </a:lnTo>
                    <a:lnTo>
                      <a:pt x="21600" y="21599"/>
                    </a:lnTo>
                    <a:lnTo>
                      <a:pt x="21600" y="19924"/>
                    </a:lnTo>
                    <a:lnTo>
                      <a:pt x="21600" y="1675"/>
                    </a:lnTo>
                    <a:lnTo>
                      <a:pt x="21600" y="1"/>
                    </a:lnTo>
                    <a:lnTo>
                      <a:pt x="21600" y="0"/>
                    </a:lnTo>
                    <a:cubicBezTo>
                      <a:pt x="21600" y="0"/>
                      <a:pt x="0" y="0"/>
                      <a:pt x="0" y="0"/>
                    </a:cubicBezTo>
                    <a:close/>
                    <a:moveTo>
                      <a:pt x="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6" name="AutoShape 6"/>
              <p:cNvSpPr>
                <a:spLocks/>
              </p:cNvSpPr>
              <p:nvPr/>
            </p:nvSpPr>
            <p:spPr bwMode="auto">
              <a:xfrm>
                <a:off x="694101" y="3200974"/>
                <a:ext cx="315029" cy="523022"/>
              </a:xfrm>
              <a:custGeom>
                <a:avLst/>
                <a:gdLst>
                  <a:gd name="T0" fmla="*/ 10800 w 21600"/>
                  <a:gd name="T1" fmla="*/ 10800 h 21600"/>
                </a:gdLst>
                <a:ahLst/>
                <a:cxnLst>
                  <a:cxn ang="0">
                    <a:pos x="T0" y="T1"/>
                  </a:cxn>
                </a:cxnLst>
                <a:rect l="0" t="0" r="r" b="b"/>
                <a:pathLst>
                  <a:path w="21600" h="21600">
                    <a:moveTo>
                      <a:pt x="17242" y="0"/>
                    </a:moveTo>
                    <a:lnTo>
                      <a:pt x="0" y="10799"/>
                    </a:lnTo>
                    <a:lnTo>
                      <a:pt x="17242" y="21600"/>
                    </a:lnTo>
                    <a:lnTo>
                      <a:pt x="21597" y="21600"/>
                    </a:lnTo>
                    <a:lnTo>
                      <a:pt x="4458" y="10799"/>
                    </a:lnTo>
                    <a:lnTo>
                      <a:pt x="21600" y="0"/>
                    </a:lnTo>
                    <a:cubicBezTo>
                      <a:pt x="21600" y="0"/>
                      <a:pt x="17242" y="0"/>
                      <a:pt x="17242" y="0"/>
                    </a:cubicBezTo>
                    <a:close/>
                    <a:moveTo>
                      <a:pt x="17242"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sp>
            <p:nvSpPr>
              <p:cNvPr id="97" name="AutoShape 7"/>
              <p:cNvSpPr>
                <a:spLocks/>
              </p:cNvSpPr>
              <p:nvPr/>
            </p:nvSpPr>
            <p:spPr bwMode="auto">
              <a:xfrm>
                <a:off x="1569857" y="3200974"/>
                <a:ext cx="397740" cy="523022"/>
              </a:xfrm>
              <a:custGeom>
                <a:avLst/>
                <a:gdLst>
                  <a:gd name="T0" fmla="*/ 10800 w 21600"/>
                  <a:gd name="T1" fmla="*/ 10800 h 21600"/>
                </a:gdLst>
                <a:ahLst/>
                <a:cxnLst>
                  <a:cxn ang="0">
                    <a:pos x="T0" y="T1"/>
                  </a:cxn>
                </a:cxnLst>
                <a:rect l="0" t="0" r="r" b="b"/>
                <a:pathLst>
                  <a:path w="21600" h="21600">
                    <a:moveTo>
                      <a:pt x="21600" y="0"/>
                    </a:moveTo>
                    <a:lnTo>
                      <a:pt x="19091" y="0"/>
                    </a:lnTo>
                    <a:lnTo>
                      <a:pt x="19091" y="20728"/>
                    </a:lnTo>
                    <a:lnTo>
                      <a:pt x="18910" y="20727"/>
                    </a:lnTo>
                    <a:lnTo>
                      <a:pt x="5054" y="0"/>
                    </a:lnTo>
                    <a:lnTo>
                      <a:pt x="0" y="0"/>
                    </a:lnTo>
                    <a:lnTo>
                      <a:pt x="0" y="21600"/>
                    </a:lnTo>
                    <a:lnTo>
                      <a:pt x="2510" y="21600"/>
                    </a:lnTo>
                    <a:lnTo>
                      <a:pt x="2510" y="875"/>
                    </a:lnTo>
                    <a:lnTo>
                      <a:pt x="2694" y="875"/>
                    </a:lnTo>
                    <a:lnTo>
                      <a:pt x="16376" y="21597"/>
                    </a:lnTo>
                    <a:lnTo>
                      <a:pt x="21600" y="21600"/>
                    </a:lnTo>
                    <a:cubicBezTo>
                      <a:pt x="21600" y="21600"/>
                      <a:pt x="21600" y="0"/>
                      <a:pt x="21600" y="0"/>
                    </a:cubicBezTo>
                    <a:close/>
                    <a:moveTo>
                      <a:pt x="2160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FFFF00"/>
                  </a:solidFill>
                </a:endParaRPr>
              </a:p>
            </p:txBody>
          </p:sp>
        </p:grpSp>
        <p:grpSp>
          <p:nvGrpSpPr>
            <p:cNvPr id="57" name="Group 21"/>
            <p:cNvGrpSpPr/>
            <p:nvPr userDrawn="1"/>
          </p:nvGrpSpPr>
          <p:grpSpPr>
            <a:xfrm>
              <a:off x="1148469" y="6477000"/>
              <a:ext cx="1439529" cy="152400"/>
              <a:chOff x="3564637" y="3190027"/>
              <a:chExt cx="5078174" cy="537618"/>
            </a:xfrm>
            <a:solidFill>
              <a:srgbClr val="92D400"/>
            </a:solidFill>
          </p:grpSpPr>
          <p:sp>
            <p:nvSpPr>
              <p:cNvPr id="58" name="AutoShape 8"/>
              <p:cNvSpPr>
                <a:spLocks/>
              </p:cNvSpPr>
              <p:nvPr/>
            </p:nvSpPr>
            <p:spPr bwMode="auto">
              <a:xfrm>
                <a:off x="8264533" y="3200975"/>
                <a:ext cx="378278" cy="523023"/>
              </a:xfrm>
              <a:custGeom>
                <a:avLst/>
                <a:gdLst>
                  <a:gd name="T0" fmla="*/ 10800 w 21600"/>
                  <a:gd name="T1" fmla="*/ 10800 h 21600"/>
                </a:gdLst>
                <a:ahLst/>
                <a:cxnLst>
                  <a:cxn ang="0">
                    <a:pos x="T0" y="T1"/>
                  </a:cxn>
                </a:cxnLst>
                <a:rect l="0" t="0" r="r" b="b"/>
                <a:pathLst>
                  <a:path w="21600" h="21600">
                    <a:moveTo>
                      <a:pt x="8952" y="18952"/>
                    </a:moveTo>
                    <a:cubicBezTo>
                      <a:pt x="7230" y="18952"/>
                      <a:pt x="5795" y="18697"/>
                      <a:pt x="5015" y="18076"/>
                    </a:cubicBezTo>
                    <a:cubicBezTo>
                      <a:pt x="4234" y="17455"/>
                      <a:pt x="3959" y="16360"/>
                      <a:pt x="3959" y="15115"/>
                    </a:cubicBezTo>
                    <a:lnTo>
                      <a:pt x="3959" y="0"/>
                    </a:lnTo>
                    <a:lnTo>
                      <a:pt x="0" y="0"/>
                    </a:lnTo>
                    <a:lnTo>
                      <a:pt x="0" y="15872"/>
                    </a:lnTo>
                    <a:cubicBezTo>
                      <a:pt x="0" y="17703"/>
                      <a:pt x="708" y="19136"/>
                      <a:pt x="2049" y="20110"/>
                    </a:cubicBezTo>
                    <a:cubicBezTo>
                      <a:pt x="3392" y="21083"/>
                      <a:pt x="5368" y="21600"/>
                      <a:pt x="7906" y="21600"/>
                    </a:cubicBezTo>
                    <a:lnTo>
                      <a:pt x="21600" y="21600"/>
                    </a:lnTo>
                    <a:lnTo>
                      <a:pt x="21600" y="18952"/>
                    </a:lnTo>
                    <a:cubicBezTo>
                      <a:pt x="21600" y="18952"/>
                      <a:pt x="8952" y="18952"/>
                      <a:pt x="8952" y="18952"/>
                    </a:cubicBezTo>
                    <a:close/>
                    <a:moveTo>
                      <a:pt x="8952"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59" name="AutoShape 9"/>
              <p:cNvSpPr>
                <a:spLocks/>
              </p:cNvSpPr>
              <p:nvPr/>
            </p:nvSpPr>
            <p:spPr bwMode="auto">
              <a:xfrm>
                <a:off x="7301200" y="3190027"/>
                <a:ext cx="468287" cy="537618"/>
              </a:xfrm>
              <a:custGeom>
                <a:avLst/>
                <a:gdLst>
                  <a:gd name="T0" fmla="*/ 10800 w 21600"/>
                  <a:gd name="T1" fmla="*/ 10800 h 21600"/>
                </a:gdLst>
                <a:ahLst/>
                <a:cxnLst>
                  <a:cxn ang="0">
                    <a:pos x="T0" y="T1"/>
                  </a:cxn>
                </a:cxnLst>
                <a:rect l="0" t="0" r="r" b="b"/>
                <a:pathLst>
                  <a:path w="21600" h="21600">
                    <a:moveTo>
                      <a:pt x="18403" y="18635"/>
                    </a:moveTo>
                    <a:lnTo>
                      <a:pt x="6278" y="2162"/>
                    </a:lnTo>
                    <a:cubicBezTo>
                      <a:pt x="5651" y="1332"/>
                      <a:pt x="4908" y="0"/>
                      <a:pt x="2815" y="0"/>
                    </a:cubicBezTo>
                    <a:cubicBezTo>
                      <a:pt x="1696" y="0"/>
                      <a:pt x="0" y="709"/>
                      <a:pt x="0" y="2912"/>
                    </a:cubicBezTo>
                    <a:lnTo>
                      <a:pt x="0" y="21321"/>
                    </a:lnTo>
                    <a:lnTo>
                      <a:pt x="3198" y="21321"/>
                    </a:lnTo>
                    <a:lnTo>
                      <a:pt x="3198" y="2966"/>
                    </a:lnTo>
                    <a:lnTo>
                      <a:pt x="15323" y="19438"/>
                    </a:lnTo>
                    <a:cubicBezTo>
                      <a:pt x="15949" y="20268"/>
                      <a:pt x="16693" y="21600"/>
                      <a:pt x="18786" y="21600"/>
                    </a:cubicBezTo>
                    <a:cubicBezTo>
                      <a:pt x="19906" y="21600"/>
                      <a:pt x="21600" y="20891"/>
                      <a:pt x="21600" y="18689"/>
                    </a:cubicBezTo>
                    <a:lnTo>
                      <a:pt x="21600" y="279"/>
                    </a:lnTo>
                    <a:lnTo>
                      <a:pt x="18403" y="279"/>
                    </a:lnTo>
                    <a:cubicBezTo>
                      <a:pt x="18403" y="279"/>
                      <a:pt x="18403" y="18635"/>
                      <a:pt x="18403" y="18635"/>
                    </a:cubicBezTo>
                    <a:close/>
                    <a:moveTo>
                      <a:pt x="18403" y="18635"/>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0" name="AutoShape 10"/>
              <p:cNvSpPr>
                <a:spLocks/>
              </p:cNvSpPr>
              <p:nvPr/>
            </p:nvSpPr>
            <p:spPr bwMode="auto">
              <a:xfrm>
                <a:off x="5374534"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3" y="17455"/>
                      <a:pt x="3959" y="16360"/>
                      <a:pt x="3959" y="15115"/>
                    </a:cubicBezTo>
                    <a:lnTo>
                      <a:pt x="3959" y="0"/>
                    </a:lnTo>
                    <a:lnTo>
                      <a:pt x="0" y="0"/>
                    </a:lnTo>
                    <a:lnTo>
                      <a:pt x="0" y="15872"/>
                    </a:lnTo>
                    <a:cubicBezTo>
                      <a:pt x="0" y="17703"/>
                      <a:pt x="707" y="19136"/>
                      <a:pt x="2049" y="20110"/>
                    </a:cubicBezTo>
                    <a:cubicBezTo>
                      <a:pt x="3392" y="21083"/>
                      <a:pt x="5367" y="21600"/>
                      <a:pt x="7905" y="21600"/>
                    </a:cubicBezTo>
                    <a:lnTo>
                      <a:pt x="21600" y="21600"/>
                    </a:lnTo>
                    <a:lnTo>
                      <a:pt x="21600" y="18952"/>
                    </a:lnTo>
                    <a:lnTo>
                      <a:pt x="8951" y="18952"/>
                    </a:lnTo>
                    <a:cubicBezTo>
                      <a:pt x="7229" y="18952"/>
                      <a:pt x="5795"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1" name="AutoShape 11"/>
              <p:cNvSpPr>
                <a:spLocks/>
              </p:cNvSpPr>
              <p:nvPr/>
            </p:nvSpPr>
            <p:spPr bwMode="auto">
              <a:xfrm>
                <a:off x="4274971" y="3385857"/>
                <a:ext cx="329626" cy="329627"/>
              </a:xfrm>
              <a:custGeom>
                <a:avLst/>
                <a:gdLst>
                  <a:gd name="T0" fmla="*/ 10800 w 21600"/>
                  <a:gd name="T1" fmla="*/ 10800 h 21600"/>
                </a:gdLst>
                <a:ahLst/>
                <a:cxnLst>
                  <a:cxn ang="0">
                    <a:pos x="T0" y="T1"/>
                  </a:cxn>
                </a:cxnLst>
                <a:rect l="0" t="0" r="r" b="b"/>
                <a:pathLst>
                  <a:path w="21600" h="21600">
                    <a:moveTo>
                      <a:pt x="4537" y="0"/>
                    </a:moveTo>
                    <a:lnTo>
                      <a:pt x="0" y="4534"/>
                    </a:lnTo>
                    <a:lnTo>
                      <a:pt x="0" y="21599"/>
                    </a:lnTo>
                    <a:lnTo>
                      <a:pt x="17391" y="21600"/>
                    </a:lnTo>
                    <a:lnTo>
                      <a:pt x="21600" y="17404"/>
                    </a:lnTo>
                    <a:lnTo>
                      <a:pt x="4537" y="17415"/>
                    </a:lnTo>
                    <a:cubicBezTo>
                      <a:pt x="4537" y="17415"/>
                      <a:pt x="4537" y="0"/>
                      <a:pt x="4537" y="0"/>
                    </a:cubicBezTo>
                    <a:close/>
                    <a:moveTo>
                      <a:pt x="4537"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2" name="AutoShape 12"/>
              <p:cNvSpPr>
                <a:spLocks/>
              </p:cNvSpPr>
              <p:nvPr/>
            </p:nvSpPr>
            <p:spPr bwMode="auto">
              <a:xfrm>
                <a:off x="4459856" y="3200975"/>
                <a:ext cx="329626" cy="329627"/>
              </a:xfrm>
              <a:custGeom>
                <a:avLst/>
                <a:gdLst>
                  <a:gd name="T0" fmla="*/ 10800 w 21600"/>
                  <a:gd name="T1" fmla="*/ 10800 h 21600"/>
                </a:gdLst>
                <a:ahLst/>
                <a:cxnLst>
                  <a:cxn ang="0">
                    <a:pos x="T0" y="T1"/>
                  </a:cxn>
                </a:cxnLst>
                <a:rect l="0" t="0" r="r" b="b"/>
                <a:pathLst>
                  <a:path w="21600" h="21600">
                    <a:moveTo>
                      <a:pt x="0" y="4196"/>
                    </a:moveTo>
                    <a:lnTo>
                      <a:pt x="17062" y="4184"/>
                    </a:lnTo>
                    <a:lnTo>
                      <a:pt x="17062" y="21600"/>
                    </a:lnTo>
                    <a:lnTo>
                      <a:pt x="21600" y="17065"/>
                    </a:lnTo>
                    <a:lnTo>
                      <a:pt x="21600" y="1"/>
                    </a:lnTo>
                    <a:lnTo>
                      <a:pt x="4209" y="0"/>
                    </a:lnTo>
                    <a:cubicBezTo>
                      <a:pt x="4209" y="0"/>
                      <a:pt x="0" y="4196"/>
                      <a:pt x="0" y="4196"/>
                    </a:cubicBezTo>
                    <a:close/>
                    <a:moveTo>
                      <a:pt x="0" y="419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3" name="AutoShape 13"/>
              <p:cNvSpPr>
                <a:spLocks/>
              </p:cNvSpPr>
              <p:nvPr/>
            </p:nvSpPr>
            <p:spPr bwMode="auto">
              <a:xfrm>
                <a:off x="7836383" y="3200975"/>
                <a:ext cx="378278" cy="523023"/>
              </a:xfrm>
              <a:custGeom>
                <a:avLst/>
                <a:gdLst>
                  <a:gd name="T0" fmla="*/ 10800 w 21600"/>
                  <a:gd name="T1" fmla="*/ 10800 h 21600"/>
                </a:gdLst>
                <a:ahLst/>
                <a:cxnLst>
                  <a:cxn ang="0">
                    <a:pos x="T0" y="T1"/>
                  </a:cxn>
                </a:cxnLst>
                <a:rect l="0" t="0" r="r" b="b"/>
                <a:pathLst>
                  <a:path w="21600" h="21600">
                    <a:moveTo>
                      <a:pt x="5014" y="18076"/>
                    </a:moveTo>
                    <a:cubicBezTo>
                      <a:pt x="4234" y="17455"/>
                      <a:pt x="3959" y="16360"/>
                      <a:pt x="3959" y="15115"/>
                    </a:cubicBezTo>
                    <a:lnTo>
                      <a:pt x="3959" y="12008"/>
                    </a:lnTo>
                    <a:lnTo>
                      <a:pt x="20705" y="12008"/>
                    </a:lnTo>
                    <a:lnTo>
                      <a:pt x="20705" y="9361"/>
                    </a:lnTo>
                    <a:lnTo>
                      <a:pt x="3959" y="9361"/>
                    </a:lnTo>
                    <a:lnTo>
                      <a:pt x="3959" y="2646"/>
                    </a:lnTo>
                    <a:lnTo>
                      <a:pt x="21004" y="2646"/>
                    </a:lnTo>
                    <a:lnTo>
                      <a:pt x="21004" y="0"/>
                    </a:lnTo>
                    <a:lnTo>
                      <a:pt x="0" y="0"/>
                    </a:lnTo>
                    <a:lnTo>
                      <a:pt x="0" y="15872"/>
                    </a:lnTo>
                    <a:cubicBezTo>
                      <a:pt x="0" y="17703"/>
                      <a:pt x="708" y="19136"/>
                      <a:pt x="2049" y="20110"/>
                    </a:cubicBezTo>
                    <a:cubicBezTo>
                      <a:pt x="3392" y="21083"/>
                      <a:pt x="5369" y="21600"/>
                      <a:pt x="7905" y="21600"/>
                    </a:cubicBezTo>
                    <a:lnTo>
                      <a:pt x="21600" y="21600"/>
                    </a:lnTo>
                    <a:lnTo>
                      <a:pt x="21600" y="18952"/>
                    </a:lnTo>
                    <a:lnTo>
                      <a:pt x="8952" y="18952"/>
                    </a:lnTo>
                    <a:cubicBezTo>
                      <a:pt x="7230" y="18952"/>
                      <a:pt x="5796" y="18697"/>
                      <a:pt x="5014" y="18076"/>
                    </a:cubicBezTo>
                    <a:close/>
                    <a:moveTo>
                      <a:pt x="5014" y="18076"/>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4" name="AutoShape 14"/>
              <p:cNvSpPr>
                <a:spLocks/>
              </p:cNvSpPr>
              <p:nvPr/>
            </p:nvSpPr>
            <p:spPr bwMode="auto">
              <a:xfrm>
                <a:off x="6824399" y="3200975"/>
                <a:ext cx="415985" cy="523023"/>
              </a:xfrm>
              <a:custGeom>
                <a:avLst/>
                <a:gdLst>
                  <a:gd name="T0" fmla="*/ 10800 w 21600"/>
                  <a:gd name="T1" fmla="*/ 10800 h 21600"/>
                </a:gdLst>
                <a:ahLst/>
                <a:cxnLst>
                  <a:cxn ang="0">
                    <a:pos x="T0" y="T1"/>
                  </a:cxn>
                </a:cxnLst>
                <a:rect l="0" t="0" r="r" b="b"/>
                <a:pathLst>
                  <a:path w="21600" h="21600">
                    <a:moveTo>
                      <a:pt x="17998" y="10827"/>
                    </a:moveTo>
                    <a:lnTo>
                      <a:pt x="3602" y="10827"/>
                    </a:lnTo>
                    <a:lnTo>
                      <a:pt x="3602" y="2647"/>
                    </a:lnTo>
                    <a:lnTo>
                      <a:pt x="13455" y="2647"/>
                    </a:lnTo>
                    <a:cubicBezTo>
                      <a:pt x="15022" y="2647"/>
                      <a:pt x="16328" y="2903"/>
                      <a:pt x="17037" y="3524"/>
                    </a:cubicBezTo>
                    <a:cubicBezTo>
                      <a:pt x="17749" y="4144"/>
                      <a:pt x="17998" y="5239"/>
                      <a:pt x="17998" y="6484"/>
                    </a:cubicBezTo>
                    <a:cubicBezTo>
                      <a:pt x="17998" y="6484"/>
                      <a:pt x="17998" y="10827"/>
                      <a:pt x="17998" y="10827"/>
                    </a:cubicBezTo>
                    <a:close/>
                    <a:moveTo>
                      <a:pt x="14406" y="0"/>
                    </a:moveTo>
                    <a:lnTo>
                      <a:pt x="0" y="0"/>
                    </a:lnTo>
                    <a:lnTo>
                      <a:pt x="0" y="21600"/>
                    </a:lnTo>
                    <a:lnTo>
                      <a:pt x="3602" y="21600"/>
                    </a:lnTo>
                    <a:lnTo>
                      <a:pt x="3602" y="13474"/>
                    </a:lnTo>
                    <a:lnTo>
                      <a:pt x="17998" y="13474"/>
                    </a:lnTo>
                    <a:lnTo>
                      <a:pt x="17998" y="21600"/>
                    </a:lnTo>
                    <a:lnTo>
                      <a:pt x="21600" y="21600"/>
                    </a:lnTo>
                    <a:lnTo>
                      <a:pt x="21600" y="5728"/>
                    </a:lnTo>
                    <a:cubicBezTo>
                      <a:pt x="21600" y="3896"/>
                      <a:pt x="20957" y="2463"/>
                      <a:pt x="19736" y="1489"/>
                    </a:cubicBezTo>
                    <a:cubicBezTo>
                      <a:pt x="18514" y="516"/>
                      <a:pt x="16716" y="0"/>
                      <a:pt x="14406" y="0"/>
                    </a:cubicBezTo>
                    <a:close/>
                    <a:moveTo>
                      <a:pt x="1440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5" name="AutoShape 15"/>
              <p:cNvSpPr>
                <a:spLocks/>
              </p:cNvSpPr>
              <p:nvPr/>
            </p:nvSpPr>
            <p:spPr bwMode="auto">
              <a:xfrm>
                <a:off x="6308674" y="3200975"/>
                <a:ext cx="453692" cy="523023"/>
              </a:xfrm>
              <a:custGeom>
                <a:avLst/>
                <a:gdLst>
                  <a:gd name="T0" fmla="*/ 10800 w 21600"/>
                  <a:gd name="T1" fmla="*/ 10800 h 21600"/>
                </a:gdLst>
                <a:ahLst/>
                <a:cxnLst>
                  <a:cxn ang="0">
                    <a:pos x="T0" y="T1"/>
                  </a:cxn>
                </a:cxnLst>
                <a:rect l="0" t="0" r="r" b="b"/>
                <a:pathLst>
                  <a:path w="21600" h="21600">
                    <a:moveTo>
                      <a:pt x="17356" y="9914"/>
                    </a:moveTo>
                    <a:cubicBezTo>
                      <a:pt x="16706" y="10535"/>
                      <a:pt x="15510" y="10790"/>
                      <a:pt x="14074" y="10790"/>
                    </a:cubicBezTo>
                    <a:lnTo>
                      <a:pt x="3301" y="10790"/>
                    </a:lnTo>
                    <a:lnTo>
                      <a:pt x="3301" y="2647"/>
                    </a:lnTo>
                    <a:lnTo>
                      <a:pt x="14074" y="2647"/>
                    </a:lnTo>
                    <a:cubicBezTo>
                      <a:pt x="15510" y="2647"/>
                      <a:pt x="16706" y="2903"/>
                      <a:pt x="17356" y="3524"/>
                    </a:cubicBezTo>
                    <a:cubicBezTo>
                      <a:pt x="18008" y="4144"/>
                      <a:pt x="18237" y="5225"/>
                      <a:pt x="18237" y="6695"/>
                    </a:cubicBezTo>
                    <a:cubicBezTo>
                      <a:pt x="18237" y="8165"/>
                      <a:pt x="18008" y="9293"/>
                      <a:pt x="17356" y="9914"/>
                    </a:cubicBezTo>
                    <a:close/>
                    <a:moveTo>
                      <a:pt x="14946" y="0"/>
                    </a:moveTo>
                    <a:lnTo>
                      <a:pt x="0" y="0"/>
                    </a:lnTo>
                    <a:lnTo>
                      <a:pt x="0" y="21600"/>
                    </a:lnTo>
                    <a:lnTo>
                      <a:pt x="3301" y="21600"/>
                    </a:lnTo>
                    <a:lnTo>
                      <a:pt x="3301" y="13438"/>
                    </a:lnTo>
                    <a:lnTo>
                      <a:pt x="14946" y="13438"/>
                    </a:lnTo>
                    <a:cubicBezTo>
                      <a:pt x="17062" y="13438"/>
                      <a:pt x="18710" y="12922"/>
                      <a:pt x="19829" y="11949"/>
                    </a:cubicBezTo>
                    <a:cubicBezTo>
                      <a:pt x="20948" y="10975"/>
                      <a:pt x="21600" y="9766"/>
                      <a:pt x="21600" y="6695"/>
                    </a:cubicBezTo>
                    <a:cubicBezTo>
                      <a:pt x="21600" y="3624"/>
                      <a:pt x="20948" y="2463"/>
                      <a:pt x="19829" y="1489"/>
                    </a:cubicBezTo>
                    <a:cubicBezTo>
                      <a:pt x="18710" y="516"/>
                      <a:pt x="17062" y="0"/>
                      <a:pt x="14946" y="0"/>
                    </a:cubicBezTo>
                    <a:close/>
                    <a:moveTo>
                      <a:pt x="14946"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6" name="AutoShape 16"/>
              <p:cNvSpPr>
                <a:spLocks/>
              </p:cNvSpPr>
              <p:nvPr/>
            </p:nvSpPr>
            <p:spPr bwMode="auto">
              <a:xfrm>
                <a:off x="5812411" y="3200975"/>
                <a:ext cx="434230" cy="523023"/>
              </a:xfrm>
              <a:custGeom>
                <a:avLst/>
                <a:gdLst>
                  <a:gd name="T0" fmla="*/ 10800 w 21600"/>
                  <a:gd name="T1" fmla="*/ 10800 h 21600"/>
                </a:gdLst>
                <a:ahLst/>
                <a:cxnLst>
                  <a:cxn ang="0">
                    <a:pos x="T0" y="T1"/>
                  </a:cxn>
                </a:cxnLst>
                <a:rect l="0" t="0" r="r" b="b"/>
                <a:pathLst>
                  <a:path w="21600" h="21600">
                    <a:moveTo>
                      <a:pt x="18150" y="14566"/>
                    </a:moveTo>
                    <a:cubicBezTo>
                      <a:pt x="18150" y="16505"/>
                      <a:pt x="17910" y="17446"/>
                      <a:pt x="17230" y="18067"/>
                    </a:cubicBezTo>
                    <a:cubicBezTo>
                      <a:pt x="16549" y="18687"/>
                      <a:pt x="15299" y="18943"/>
                      <a:pt x="13798" y="18943"/>
                    </a:cubicBezTo>
                    <a:lnTo>
                      <a:pt x="3450" y="18943"/>
                    </a:lnTo>
                    <a:lnTo>
                      <a:pt x="3450" y="2647"/>
                    </a:lnTo>
                    <a:lnTo>
                      <a:pt x="13798" y="2647"/>
                    </a:lnTo>
                    <a:cubicBezTo>
                      <a:pt x="15299" y="2647"/>
                      <a:pt x="16549" y="2903"/>
                      <a:pt x="17230" y="3524"/>
                    </a:cubicBezTo>
                    <a:cubicBezTo>
                      <a:pt x="17910" y="4144"/>
                      <a:pt x="18150" y="4941"/>
                      <a:pt x="18150" y="7565"/>
                    </a:cubicBezTo>
                    <a:cubicBezTo>
                      <a:pt x="18150" y="7565"/>
                      <a:pt x="18150" y="14566"/>
                      <a:pt x="18150" y="14566"/>
                    </a:cubicBezTo>
                    <a:close/>
                    <a:moveTo>
                      <a:pt x="14710" y="0"/>
                    </a:moveTo>
                    <a:lnTo>
                      <a:pt x="0" y="0"/>
                    </a:lnTo>
                    <a:lnTo>
                      <a:pt x="0" y="21600"/>
                    </a:lnTo>
                    <a:lnTo>
                      <a:pt x="14710" y="21591"/>
                    </a:lnTo>
                    <a:cubicBezTo>
                      <a:pt x="16922" y="21591"/>
                      <a:pt x="18645" y="21074"/>
                      <a:pt x="19815" y="20100"/>
                    </a:cubicBezTo>
                    <a:cubicBezTo>
                      <a:pt x="20983" y="19126"/>
                      <a:pt x="21600" y="17695"/>
                      <a:pt x="21600" y="15863"/>
                    </a:cubicBezTo>
                    <a:lnTo>
                      <a:pt x="21600" y="5728"/>
                    </a:lnTo>
                    <a:cubicBezTo>
                      <a:pt x="21600" y="3896"/>
                      <a:pt x="20983" y="2463"/>
                      <a:pt x="19815" y="1489"/>
                    </a:cubicBezTo>
                    <a:cubicBezTo>
                      <a:pt x="18645" y="516"/>
                      <a:pt x="16922" y="0"/>
                      <a:pt x="14710" y="0"/>
                    </a:cubicBezTo>
                    <a:close/>
                    <a:moveTo>
                      <a:pt x="14710" y="0"/>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7" name="AutoShape 17"/>
              <p:cNvSpPr>
                <a:spLocks/>
              </p:cNvSpPr>
              <p:nvPr/>
            </p:nvSpPr>
            <p:spPr bwMode="auto">
              <a:xfrm>
                <a:off x="3564637" y="3200975"/>
                <a:ext cx="637357" cy="523023"/>
              </a:xfrm>
              <a:custGeom>
                <a:avLst/>
                <a:gdLst>
                  <a:gd name="T0" fmla="*/ 10800 w 21600"/>
                  <a:gd name="T1" fmla="*/ 10800 h 21600"/>
                </a:gdLst>
                <a:ahLst/>
                <a:cxnLst>
                  <a:cxn ang="0">
                    <a:pos x="T0" y="T1"/>
                  </a:cxn>
                </a:cxnLst>
                <a:rect l="0" t="0" r="r" b="b"/>
                <a:pathLst>
                  <a:path w="21600" h="21600">
                    <a:moveTo>
                      <a:pt x="19251" y="18952"/>
                    </a:moveTo>
                    <a:lnTo>
                      <a:pt x="14883" y="18952"/>
                    </a:lnTo>
                    <a:cubicBezTo>
                      <a:pt x="13861" y="18952"/>
                      <a:pt x="13009" y="18697"/>
                      <a:pt x="12546" y="18076"/>
                    </a:cubicBezTo>
                    <a:cubicBezTo>
                      <a:pt x="12083" y="17455"/>
                      <a:pt x="11920" y="16360"/>
                      <a:pt x="11920" y="15115"/>
                    </a:cubicBezTo>
                    <a:lnTo>
                      <a:pt x="11920" y="0"/>
                    </a:lnTo>
                    <a:lnTo>
                      <a:pt x="9571" y="0"/>
                    </a:lnTo>
                    <a:lnTo>
                      <a:pt x="9571" y="15872"/>
                    </a:lnTo>
                    <a:cubicBezTo>
                      <a:pt x="9571" y="17139"/>
                      <a:pt x="9905" y="18159"/>
                      <a:pt x="10466" y="18952"/>
                    </a:cubicBezTo>
                    <a:lnTo>
                      <a:pt x="5312" y="18952"/>
                    </a:lnTo>
                    <a:cubicBezTo>
                      <a:pt x="4290" y="18952"/>
                      <a:pt x="3439" y="18697"/>
                      <a:pt x="2976" y="18076"/>
                    </a:cubicBezTo>
                    <a:cubicBezTo>
                      <a:pt x="2512" y="17455"/>
                      <a:pt x="2349" y="16360"/>
                      <a:pt x="2349" y="15115"/>
                    </a:cubicBezTo>
                    <a:lnTo>
                      <a:pt x="2349" y="0"/>
                    </a:lnTo>
                    <a:lnTo>
                      <a:pt x="0" y="0"/>
                    </a:lnTo>
                    <a:lnTo>
                      <a:pt x="0" y="15872"/>
                    </a:lnTo>
                    <a:cubicBezTo>
                      <a:pt x="0" y="17703"/>
                      <a:pt x="420" y="19136"/>
                      <a:pt x="1216" y="20110"/>
                    </a:cubicBezTo>
                    <a:cubicBezTo>
                      <a:pt x="2012" y="21083"/>
                      <a:pt x="3185" y="21600"/>
                      <a:pt x="4691" y="21600"/>
                    </a:cubicBezTo>
                    <a:lnTo>
                      <a:pt x="21589" y="21600"/>
                    </a:lnTo>
                    <a:lnTo>
                      <a:pt x="21600" y="5"/>
                    </a:lnTo>
                    <a:lnTo>
                      <a:pt x="19251" y="5"/>
                    </a:lnTo>
                    <a:cubicBezTo>
                      <a:pt x="19251" y="5"/>
                      <a:pt x="19251" y="18952"/>
                      <a:pt x="19251" y="18952"/>
                    </a:cubicBezTo>
                    <a:close/>
                    <a:moveTo>
                      <a:pt x="19251" y="18952"/>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sp>
            <p:nvSpPr>
              <p:cNvPr id="68" name="AutoShape 18"/>
              <p:cNvSpPr>
                <a:spLocks/>
              </p:cNvSpPr>
              <p:nvPr/>
            </p:nvSpPr>
            <p:spPr bwMode="auto">
              <a:xfrm>
                <a:off x="4858806" y="3200975"/>
                <a:ext cx="482885" cy="523023"/>
              </a:xfrm>
              <a:custGeom>
                <a:avLst/>
                <a:gdLst>
                  <a:gd name="T0" fmla="*/ 10800 w 21600"/>
                  <a:gd name="T1" fmla="*/ 10800 h 21600"/>
                </a:gdLst>
                <a:ahLst/>
                <a:cxnLst>
                  <a:cxn ang="0">
                    <a:pos x="T0" y="T1"/>
                  </a:cxn>
                </a:cxnLst>
                <a:rect l="0" t="0" r="r" b="b"/>
                <a:pathLst>
                  <a:path w="21600" h="21600">
                    <a:moveTo>
                      <a:pt x="3096" y="10575"/>
                    </a:moveTo>
                    <a:lnTo>
                      <a:pt x="3096" y="2647"/>
                    </a:lnTo>
                    <a:lnTo>
                      <a:pt x="13200" y="2647"/>
                    </a:lnTo>
                    <a:cubicBezTo>
                      <a:pt x="14546" y="2647"/>
                      <a:pt x="15669" y="2849"/>
                      <a:pt x="16279" y="3470"/>
                    </a:cubicBezTo>
                    <a:cubicBezTo>
                      <a:pt x="16890" y="4091"/>
                      <a:pt x="17105" y="5118"/>
                      <a:pt x="17105" y="6587"/>
                    </a:cubicBezTo>
                    <a:cubicBezTo>
                      <a:pt x="17105" y="8057"/>
                      <a:pt x="16890" y="9131"/>
                      <a:pt x="16279" y="9752"/>
                    </a:cubicBezTo>
                    <a:cubicBezTo>
                      <a:pt x="15669" y="10373"/>
                      <a:pt x="14546" y="10575"/>
                      <a:pt x="13200" y="10575"/>
                    </a:cubicBezTo>
                    <a:cubicBezTo>
                      <a:pt x="13200" y="10575"/>
                      <a:pt x="3096" y="10575"/>
                      <a:pt x="3096" y="10575"/>
                    </a:cubicBezTo>
                    <a:close/>
                    <a:moveTo>
                      <a:pt x="14018" y="13223"/>
                    </a:moveTo>
                    <a:cubicBezTo>
                      <a:pt x="16003" y="13223"/>
                      <a:pt x="17549" y="12760"/>
                      <a:pt x="18599" y="11786"/>
                    </a:cubicBezTo>
                    <a:cubicBezTo>
                      <a:pt x="19648" y="10812"/>
                      <a:pt x="20260" y="9658"/>
                      <a:pt x="20260" y="6587"/>
                    </a:cubicBezTo>
                    <a:cubicBezTo>
                      <a:pt x="20260" y="3516"/>
                      <a:pt x="19648" y="2410"/>
                      <a:pt x="18599" y="1436"/>
                    </a:cubicBezTo>
                    <a:cubicBezTo>
                      <a:pt x="17549" y="462"/>
                      <a:pt x="16003" y="0"/>
                      <a:pt x="14018" y="0"/>
                    </a:cubicBezTo>
                    <a:lnTo>
                      <a:pt x="0" y="0"/>
                    </a:lnTo>
                    <a:lnTo>
                      <a:pt x="0" y="21600"/>
                    </a:lnTo>
                    <a:lnTo>
                      <a:pt x="3096" y="21600"/>
                    </a:lnTo>
                    <a:lnTo>
                      <a:pt x="3096" y="13223"/>
                    </a:lnTo>
                    <a:lnTo>
                      <a:pt x="8838" y="13223"/>
                    </a:lnTo>
                    <a:lnTo>
                      <a:pt x="17569" y="21597"/>
                    </a:lnTo>
                    <a:lnTo>
                      <a:pt x="21600" y="21597"/>
                    </a:lnTo>
                    <a:lnTo>
                      <a:pt x="12749" y="13223"/>
                    </a:lnTo>
                    <a:cubicBezTo>
                      <a:pt x="12749" y="13223"/>
                      <a:pt x="14018" y="13223"/>
                      <a:pt x="14018" y="13223"/>
                    </a:cubicBezTo>
                    <a:close/>
                    <a:moveTo>
                      <a:pt x="14018" y="13223"/>
                    </a:moveTo>
                  </a:path>
                </a:pathLst>
              </a:custGeom>
              <a:grpFill/>
              <a:ln w="12700" cap="flat">
                <a:noFill/>
                <a:miter lim="800000"/>
                <a:headEnd type="none" w="med" len="med"/>
                <a:tailEnd type="none" w="med" len="med"/>
              </a:ln>
            </p:spPr>
            <p:txBody>
              <a:bodyPr lIns="0" tIns="0" rIns="0" bIns="0">
                <a:prstTxWarp prst="textNoShape">
                  <a:avLst/>
                </a:prstTxWarp>
              </a:bodyPr>
              <a:lstStyle/>
              <a:p>
                <a:endParaRPr lang="en-US">
                  <a:solidFill>
                    <a:srgbClr val="595959"/>
                  </a:solidFill>
                </a:endParaRPr>
              </a:p>
            </p:txBody>
          </p:sp>
        </p:grpSp>
      </p:grpSp>
      <p:sp>
        <p:nvSpPr>
          <p:cNvPr id="3" name="Text Placeholder 2"/>
          <p:cNvSpPr>
            <a:spLocks noGrp="1"/>
          </p:cNvSpPr>
          <p:nvPr userDrawn="1">
            <p:ph type="body" sz="quarter" idx="10" hasCustomPrompt="1"/>
          </p:nvPr>
        </p:nvSpPr>
        <p:spPr>
          <a:xfrm>
            <a:off x="293370" y="650908"/>
            <a:ext cx="8561381" cy="246221"/>
          </a:xfrm>
          <a:prstGeom prst="rect">
            <a:avLst/>
          </a:prstGeom>
        </p:spPr>
        <p:txBody>
          <a:bodyPr vert="horz" wrap="square" lIns="0" tIns="0" rIns="0" bIns="0">
            <a:spAutoFit/>
          </a:bodyPr>
          <a:lstStyle>
            <a:lvl1pPr marL="0" indent="0">
              <a:buNone/>
              <a:defRPr sz="1600" cap="none" normalizeH="0" baseline="0">
                <a:solidFill>
                  <a:srgbClr val="A6A6A6"/>
                </a:solidFill>
              </a:defRPr>
            </a:lvl1pPr>
            <a:lvl2pPr marL="0" indent="-304800">
              <a:buClr>
                <a:schemeClr val="accent1"/>
              </a:buClr>
              <a:buSzPct val="100000"/>
              <a:buFontTx/>
              <a:buNone/>
              <a:defRPr sz="1600">
                <a:solidFill>
                  <a:schemeClr val="bg1">
                    <a:lumMod val="50000"/>
                  </a:schemeClr>
                </a:solidFill>
              </a:defRPr>
            </a:lvl2pPr>
            <a:lvl3pPr marL="0" indent="-304800">
              <a:buClr>
                <a:schemeClr val="accent1"/>
              </a:buClr>
              <a:buSzPct val="100000"/>
              <a:buFontTx/>
              <a:buBlip>
                <a:blip r:embed="rId2"/>
              </a:buBlip>
              <a:defRPr sz="1600">
                <a:solidFill>
                  <a:schemeClr val="bg1">
                    <a:lumMod val="50000"/>
                  </a:schemeClr>
                </a:solidFill>
              </a:defRPr>
            </a:lvl3pPr>
            <a:lvl4pPr marL="304800" indent="355600">
              <a:buClr>
                <a:schemeClr val="accent1"/>
              </a:buClr>
              <a:buSzPct val="100000"/>
              <a:buFontTx/>
              <a:buBlip>
                <a:blip r:embed="rId3"/>
              </a:buBlip>
              <a:defRPr sz="1400">
                <a:solidFill>
                  <a:schemeClr val="bg1">
                    <a:lumMod val="50000"/>
                  </a:schemeClr>
                </a:solidFill>
              </a:defRPr>
            </a:lvl4pPr>
            <a:lvl5pPr marL="609600" indent="406400">
              <a:buClr>
                <a:schemeClr val="accent1"/>
              </a:buClr>
              <a:buSzPct val="100000"/>
              <a:buFontTx/>
              <a:buBlip>
                <a:blip r:embed="rId4"/>
              </a:buBlip>
              <a:defRPr sz="1200">
                <a:solidFill>
                  <a:schemeClr val="bg1">
                    <a:lumMod val="50000"/>
                  </a:schemeClr>
                </a:solidFill>
              </a:defRPr>
            </a:lvl5pPr>
          </a:lstStyle>
          <a:p>
            <a:pPr lvl="0"/>
            <a:r>
              <a:rPr lang="en-GB" dirty="0" smtClean="0"/>
              <a:t>CLICK TO EDIT SUBTITLE</a:t>
            </a:r>
          </a:p>
        </p:txBody>
      </p:sp>
      <p:sp>
        <p:nvSpPr>
          <p:cNvPr id="30" name="Title 1"/>
          <p:cNvSpPr>
            <a:spLocks noGrp="1"/>
          </p:cNvSpPr>
          <p:nvPr userDrawn="1">
            <p:ph type="title" hasCustomPrompt="1"/>
          </p:nvPr>
        </p:nvSpPr>
        <p:spPr>
          <a:xfrm>
            <a:off x="291035" y="336960"/>
            <a:ext cx="8563716" cy="313948"/>
          </a:xfrm>
          <a:prstGeom prst="rect">
            <a:avLst/>
          </a:prstGeom>
        </p:spPr>
        <p:txBody>
          <a:bodyPr vert="horz" lIns="0" tIns="0" rIns="0" bIns="0"/>
          <a:lstStyle>
            <a:lvl1pPr algn="l">
              <a:defRPr sz="1800" cap="none" baseline="0">
                <a:solidFill>
                  <a:srgbClr val="92D400"/>
                </a:solidFill>
              </a:defRPr>
            </a:lvl1pPr>
          </a:lstStyle>
          <a:p>
            <a:r>
              <a:rPr lang="en-GB" dirty="0" smtClean="0"/>
              <a:t>CLICK TO EDIT MAIN TITLE</a:t>
            </a:r>
            <a:endParaRPr lang="en-US" dirty="0"/>
          </a:p>
        </p:txBody>
      </p:sp>
      <p:sp>
        <p:nvSpPr>
          <p:cNvPr id="31" name="TextBox 30"/>
          <p:cNvSpPr txBox="1"/>
          <p:nvPr userDrawn="1"/>
        </p:nvSpPr>
        <p:spPr>
          <a:xfrm>
            <a:off x="4209860" y="6509983"/>
            <a:ext cx="724280" cy="138498"/>
          </a:xfrm>
          <a:prstGeom prst="rect">
            <a:avLst/>
          </a:prstGeom>
          <a:noFill/>
        </p:spPr>
        <p:txBody>
          <a:bodyPr wrap="square" lIns="0" tIns="0" rIns="0" bIns="0" rtlCol="0">
            <a:spAutoFit/>
          </a:bodyPr>
          <a:lstStyle/>
          <a:p>
            <a:pPr algn="ctr"/>
            <a:fld id="{33351DA0-FB5F-4102-82B0-79B692E623B7}" type="slidenum">
              <a:rPr lang="en-GB" sz="900" smtClean="0">
                <a:solidFill>
                  <a:srgbClr val="FFFFFF"/>
                </a:solidFill>
                <a:latin typeface="Arial"/>
                <a:cs typeface="Arial"/>
              </a:rPr>
              <a:pPr algn="ctr"/>
              <a:t>‹#›</a:t>
            </a:fld>
            <a:endParaRPr lang="en-GB" sz="900" dirty="0" smtClean="0">
              <a:solidFill>
                <a:srgbClr val="FFFFFF"/>
              </a:solidFill>
              <a:latin typeface="Arial"/>
              <a:cs typeface="Arial"/>
            </a:endParaRPr>
          </a:p>
        </p:txBody>
      </p:sp>
      <p:sp>
        <p:nvSpPr>
          <p:cNvPr id="32" name="Rectangle 31"/>
          <p:cNvSpPr/>
          <p:nvPr userDrawn="1"/>
        </p:nvSpPr>
        <p:spPr>
          <a:xfrm>
            <a:off x="8104136" y="6645679"/>
            <a:ext cx="1043876" cy="200055"/>
          </a:xfrm>
          <a:prstGeom prst="rect">
            <a:avLst/>
          </a:prstGeom>
        </p:spPr>
        <p:txBody>
          <a:bodyPr wrap="none">
            <a:spAutoFit/>
          </a:bodyPr>
          <a:lstStyle/>
          <a:p>
            <a:pPr algn="r"/>
            <a:r>
              <a:rPr lang="en-GB" sz="700" dirty="0" smtClean="0">
                <a:solidFill>
                  <a:srgbClr val="BFBFBF"/>
                </a:solidFill>
                <a:latin typeface="Arial"/>
                <a:cs typeface="Arial"/>
              </a:rPr>
              <a:t>© Kantar Worldpanel</a:t>
            </a:r>
          </a:p>
        </p:txBody>
      </p:sp>
      <p:sp>
        <p:nvSpPr>
          <p:cNvPr id="33" name="Text Placeholder 3"/>
          <p:cNvSpPr>
            <a:spLocks noGrp="1"/>
          </p:cNvSpPr>
          <p:nvPr userDrawn="1">
            <p:ph type="body" sz="quarter" idx="16" hasCustomPrompt="1"/>
          </p:nvPr>
        </p:nvSpPr>
        <p:spPr>
          <a:xfrm>
            <a:off x="292100" y="1196752"/>
            <a:ext cx="8559800" cy="184689"/>
          </a:xfrm>
          <a:prstGeom prst="rect">
            <a:avLst/>
          </a:prstGeom>
        </p:spPr>
        <p:txBody>
          <a:bodyPr lIns="0" tIns="0" rIns="0" bIns="0" anchor="ctr" anchorCtr="0"/>
          <a:lstStyle>
            <a:lvl1pPr marL="0" indent="0">
              <a:buNone/>
              <a:defRPr sz="1200">
                <a:solidFill>
                  <a:srgbClr val="A6A6A6"/>
                </a:solidFill>
              </a:defRPr>
            </a:lvl1pPr>
            <a:lvl2pPr>
              <a:defRPr sz="1200"/>
            </a:lvl2pPr>
            <a:lvl3pPr>
              <a:defRPr sz="1200"/>
            </a:lvl3pPr>
            <a:lvl4pPr>
              <a:defRPr sz="1200"/>
            </a:lvl4pPr>
            <a:lvl5pPr>
              <a:defRPr sz="1200"/>
            </a:lvl5pPr>
          </a:lstStyle>
          <a:p>
            <a:pPr lvl="0"/>
            <a:r>
              <a:rPr lang="en-US" dirty="0" smtClean="0"/>
              <a:t>Click to add additional text</a:t>
            </a:r>
            <a:endParaRPr lang="en-GB" dirty="0"/>
          </a:p>
        </p:txBody>
      </p:sp>
      <p:sp>
        <p:nvSpPr>
          <p:cNvPr id="34" name="Content Placeholder 3"/>
          <p:cNvSpPr>
            <a:spLocks noGrp="1"/>
          </p:cNvSpPr>
          <p:nvPr userDrawn="1">
            <p:ph sz="quarter" idx="15" hasCustomPrompt="1"/>
          </p:nvPr>
        </p:nvSpPr>
        <p:spPr>
          <a:xfrm>
            <a:off x="291035" y="1628800"/>
            <a:ext cx="8563715" cy="4162400"/>
          </a:xfrm>
          <a:prstGeom prst="rect">
            <a:avLst/>
          </a:prstGeom>
        </p:spPr>
        <p:txBody>
          <a:bodyPr/>
          <a:lstStyle>
            <a:lvl1pPr marL="269875" indent="-269875">
              <a:buClr>
                <a:srgbClr val="92D400"/>
              </a:buClr>
              <a:buFont typeface="Calibri" pitchFamily="34" charset="0"/>
              <a:buChar char="˃"/>
              <a:defRPr sz="1800" baseline="0">
                <a:solidFill>
                  <a:srgbClr val="7F7F7F"/>
                </a:solidFill>
              </a:defRPr>
            </a:lvl1pPr>
            <a:lvl2pPr marL="719138" indent="-261938">
              <a:buClr>
                <a:srgbClr val="92D400"/>
              </a:buClr>
              <a:buFont typeface="Calibri" pitchFamily="34" charset="0"/>
              <a:buChar char="˃"/>
              <a:defRPr sz="1600">
                <a:solidFill>
                  <a:srgbClr val="7F7F7F"/>
                </a:solidFill>
              </a:defRPr>
            </a:lvl2pPr>
            <a:lvl3pPr marL="1143000" indent="-228600">
              <a:buClr>
                <a:srgbClr val="92D400"/>
              </a:buClr>
              <a:buFont typeface="Calibri" pitchFamily="34" charset="0"/>
              <a:buChar char="˃"/>
              <a:defRPr sz="1400">
                <a:solidFill>
                  <a:srgbClr val="7F7F7F"/>
                </a:solidFill>
              </a:defRPr>
            </a:lvl3pPr>
            <a:lvl4pPr marL="1600200" indent="-228600">
              <a:buClr>
                <a:srgbClr val="92D400"/>
              </a:buClr>
              <a:buFont typeface="Calibri" pitchFamily="34" charset="0"/>
              <a:buChar char="˃"/>
              <a:defRPr sz="1200">
                <a:solidFill>
                  <a:srgbClr val="7F7F7F"/>
                </a:solidFill>
              </a:defRPr>
            </a:lvl4pPr>
            <a:lvl5pPr marL="2057400" indent="-228600">
              <a:buClr>
                <a:srgbClr val="92D400"/>
              </a:buClr>
              <a:buFont typeface="Calibri" pitchFamily="34" charset="0"/>
              <a:buChar char="˃"/>
              <a:defRPr sz="1200">
                <a:solidFill>
                  <a:srgbClr val="7F7F7F"/>
                </a:solidFill>
              </a:defRPr>
            </a:lvl5pPr>
          </a:lstStyle>
          <a:p>
            <a:pPr lvl="0"/>
            <a:r>
              <a:rPr lang="en-US" dirty="0" smtClean="0"/>
              <a:t>Click here to 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6678436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404E7CC-2B86-4EB7-8880-5B1EA4EE01CB}"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4CBC2FA-B723-4834-9D33-5439276298A4}" type="slidenum">
              <a:rPr lang="en-GB"/>
              <a:pPr>
                <a:defRPr/>
              </a:pPr>
              <a:t>‹#›</a:t>
            </a:fld>
            <a:endParaRPr lang="en-GB"/>
          </a:p>
        </p:txBody>
      </p:sp>
    </p:spTree>
    <p:extLst>
      <p:ext uri="{BB962C8B-B14F-4D97-AF65-F5344CB8AC3E}">
        <p14:creationId xmlns:p14="http://schemas.microsoft.com/office/powerpoint/2010/main" val="940998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C331A09B-E8FD-43C9-862C-C65A5D32D001}"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3C153A3-9E0C-4010-A4D1-B46EFF0258F2}" type="slidenum">
              <a:rPr lang="en-GB"/>
              <a:pPr>
                <a:defRPr/>
              </a:pPr>
              <a:t>‹#›</a:t>
            </a:fld>
            <a:endParaRPr lang="en-GB"/>
          </a:p>
        </p:txBody>
      </p:sp>
    </p:spTree>
    <p:extLst>
      <p:ext uri="{BB962C8B-B14F-4D97-AF65-F5344CB8AC3E}">
        <p14:creationId xmlns:p14="http://schemas.microsoft.com/office/powerpoint/2010/main" val="32977840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1409527B-3660-4B8C-9966-F76D73DE3F7C}" type="datetime1">
              <a:rPr lang="en-GB"/>
              <a:pPr>
                <a:defRPr/>
              </a:pPr>
              <a:t>07/11/2016</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2E53C83F-7FFA-42AF-927C-7FD4F5691F3D}" type="slidenum">
              <a:rPr lang="en-GB"/>
              <a:pPr>
                <a:defRPr/>
              </a:pPr>
              <a:t>‹#›</a:t>
            </a:fld>
            <a:endParaRPr lang="en-GB"/>
          </a:p>
        </p:txBody>
      </p:sp>
    </p:spTree>
    <p:extLst>
      <p:ext uri="{BB962C8B-B14F-4D97-AF65-F5344CB8AC3E}">
        <p14:creationId xmlns:p14="http://schemas.microsoft.com/office/powerpoint/2010/main" val="1778073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94FF1492-4C1C-49A6-8D32-40E42C4A5AE1}" type="datetime1">
              <a:rPr lang="en-GB"/>
              <a:pPr>
                <a:defRPr/>
              </a:pPr>
              <a:t>07/11/2016</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B1B443CF-B4B2-4F24-A492-DFE758E92639}" type="slidenum">
              <a:rPr lang="en-GB"/>
              <a:pPr>
                <a:defRPr/>
              </a:pPr>
              <a:t>‹#›</a:t>
            </a:fld>
            <a:endParaRPr lang="en-GB"/>
          </a:p>
        </p:txBody>
      </p:sp>
    </p:spTree>
    <p:extLst>
      <p:ext uri="{BB962C8B-B14F-4D97-AF65-F5344CB8AC3E}">
        <p14:creationId xmlns:p14="http://schemas.microsoft.com/office/powerpoint/2010/main" val="9377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6B77666-B6BC-4BB4-9C7E-B4A270A88CF4}"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B3C98D4-6C19-4B27-AF1C-5A3F16281962}" type="slidenum">
              <a:rPr lang="en-GB"/>
              <a:pPr>
                <a:defRPr/>
              </a:pPr>
              <a:t>‹#›</a:t>
            </a:fld>
            <a:endParaRPr lang="en-GB"/>
          </a:p>
        </p:txBody>
      </p:sp>
    </p:spTree>
    <p:extLst>
      <p:ext uri="{BB962C8B-B14F-4D97-AF65-F5344CB8AC3E}">
        <p14:creationId xmlns:p14="http://schemas.microsoft.com/office/powerpoint/2010/main" val="2303564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0F9C822-44E7-47E4-95F9-EFBD469F1776}" type="datetime1">
              <a:rPr lang="en-GB"/>
              <a:pPr>
                <a:defRPr/>
              </a:pPr>
              <a:t>07/11/2016</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E9320C8A-6BA6-48D4-854C-49810988A7C5}" type="slidenum">
              <a:rPr lang="en-GB"/>
              <a:pPr>
                <a:defRPr/>
              </a:pPr>
              <a:t>‹#›</a:t>
            </a:fld>
            <a:endParaRPr lang="en-GB"/>
          </a:p>
        </p:txBody>
      </p:sp>
    </p:spTree>
    <p:extLst>
      <p:ext uri="{BB962C8B-B14F-4D97-AF65-F5344CB8AC3E}">
        <p14:creationId xmlns:p14="http://schemas.microsoft.com/office/powerpoint/2010/main" val="904868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923F38B-5474-4074-AAED-FC8CFF2D1090}"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E76418B-36C4-499F-95B7-A39DAAC2D9F6}" type="slidenum">
              <a:rPr lang="en-GB"/>
              <a:pPr>
                <a:defRPr/>
              </a:pPr>
              <a:t>‹#›</a:t>
            </a:fld>
            <a:endParaRPr lang="en-GB"/>
          </a:p>
        </p:txBody>
      </p:sp>
    </p:spTree>
    <p:extLst>
      <p:ext uri="{BB962C8B-B14F-4D97-AF65-F5344CB8AC3E}">
        <p14:creationId xmlns:p14="http://schemas.microsoft.com/office/powerpoint/2010/main" val="4198548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CB8F596-23D8-4387-9AB5-F8179015D435}"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E15A710-98B0-40E4-937E-8AFE34E6F338}" type="slidenum">
              <a:rPr lang="en-GB"/>
              <a:pPr>
                <a:defRPr/>
              </a:pPr>
              <a:t>‹#›</a:t>
            </a:fld>
            <a:endParaRPr lang="en-GB"/>
          </a:p>
        </p:txBody>
      </p:sp>
    </p:spTree>
    <p:extLst>
      <p:ext uri="{BB962C8B-B14F-4D97-AF65-F5344CB8AC3E}">
        <p14:creationId xmlns:p14="http://schemas.microsoft.com/office/powerpoint/2010/main" val="6740579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A57ACE5D-D725-4A3E-8083-0CC983F2D617}"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6022A22-5AC8-4CD2-AA88-DF34F3D52B6A}" type="slidenum">
              <a:rPr lang="en-GB"/>
              <a:pPr>
                <a:defRPr/>
              </a:pPr>
              <a:t>‹#›</a:t>
            </a:fld>
            <a:endParaRPr lang="en-GB"/>
          </a:p>
        </p:txBody>
      </p:sp>
    </p:spTree>
    <p:extLst>
      <p:ext uri="{BB962C8B-B14F-4D97-AF65-F5344CB8AC3E}">
        <p14:creationId xmlns:p14="http://schemas.microsoft.com/office/powerpoint/2010/main" val="375270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2582863"/>
            <a:ext cx="2038350" cy="3632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2582863"/>
            <a:ext cx="5964238" cy="363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665F7F2-CF15-4CFE-AECE-9AE81752F7B3}" type="datetime1">
              <a:rPr lang="en-GB"/>
              <a:pPr>
                <a:defRPr/>
              </a:pPr>
              <a:t>07/11/2016</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2E9DDFB-22B9-492B-9692-80BCA4BB8EF4}" type="slidenum">
              <a:rPr lang="en-GB"/>
              <a:pPr>
                <a:defRPr/>
              </a:pPr>
              <a:t>‹#›</a:t>
            </a:fld>
            <a:endParaRPr lang="en-GB"/>
          </a:p>
        </p:txBody>
      </p:sp>
    </p:spTree>
    <p:extLst>
      <p:ext uri="{BB962C8B-B14F-4D97-AF65-F5344CB8AC3E}">
        <p14:creationId xmlns:p14="http://schemas.microsoft.com/office/powerpoint/2010/main" val="1550162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913770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92628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591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73950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8913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D413E145-80FD-444E-AEB6-F7A0FB37FC82}"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506F4869-87B8-42AB-9510-2B330C86F203}" type="slidenum">
              <a:rPr lang="en-GB"/>
              <a:pPr>
                <a:defRPr/>
              </a:pPr>
              <a:t>‹#›</a:t>
            </a:fld>
            <a:endParaRPr lang="en-GB"/>
          </a:p>
        </p:txBody>
      </p:sp>
    </p:spTree>
    <p:extLst>
      <p:ext uri="{BB962C8B-B14F-4D97-AF65-F5344CB8AC3E}">
        <p14:creationId xmlns:p14="http://schemas.microsoft.com/office/powerpoint/2010/main" val="2168819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084805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662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1546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26570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81945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06574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85775" y="446088"/>
            <a:ext cx="8154988" cy="965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85775" y="1449388"/>
            <a:ext cx="8154988" cy="4765675"/>
          </a:xfrm>
        </p:spPr>
        <p:txBody>
          <a:bodyPr/>
          <a:lstStyle/>
          <a:p>
            <a:pPr lvl="0"/>
            <a:endParaRPr lang="en-GB" noProof="0"/>
          </a:p>
        </p:txBody>
      </p:sp>
    </p:spTree>
    <p:extLst>
      <p:ext uri="{BB962C8B-B14F-4D97-AF65-F5344CB8AC3E}">
        <p14:creationId xmlns:p14="http://schemas.microsoft.com/office/powerpoint/2010/main" val="2552478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420665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08146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8249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7A5C641-DD43-4D34-B676-26DA756F4D8E}" type="datetime1">
              <a:rPr lang="en-GB"/>
              <a:pPr>
                <a:defRPr/>
              </a:pPr>
              <a:t>07/11/2016</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AF6386E8-B83D-4061-B80E-AC006AD76C5B}" type="slidenum">
              <a:rPr lang="en-GB"/>
              <a:pPr>
                <a:defRPr/>
              </a:pPr>
              <a:t>‹#›</a:t>
            </a:fld>
            <a:endParaRPr lang="en-GB"/>
          </a:p>
        </p:txBody>
      </p:sp>
    </p:spTree>
    <p:extLst>
      <p:ext uri="{BB962C8B-B14F-4D97-AF65-F5344CB8AC3E}">
        <p14:creationId xmlns:p14="http://schemas.microsoft.com/office/powerpoint/2010/main" val="1930429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51353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82357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89188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76567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95323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3210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435367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5222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193109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3029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25295328-EC2A-4B18-9FF8-9B60B8E8A684}" type="datetime1">
              <a:rPr lang="en-GB"/>
              <a:pPr>
                <a:defRPr/>
              </a:pPr>
              <a:t>07/11/2016</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6584C228-3003-42FF-8D54-9CCF8666381C}" type="slidenum">
              <a:rPr lang="en-GB"/>
              <a:pPr>
                <a:defRPr/>
              </a:pPr>
              <a:t>‹#›</a:t>
            </a:fld>
            <a:endParaRPr lang="en-GB"/>
          </a:p>
        </p:txBody>
      </p:sp>
    </p:spTree>
    <p:extLst>
      <p:ext uri="{BB962C8B-B14F-4D97-AF65-F5344CB8AC3E}">
        <p14:creationId xmlns:p14="http://schemas.microsoft.com/office/powerpoint/2010/main" val="1012244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944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2650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01807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673495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748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91951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5219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4528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23101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87037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73EDDCF-6BB2-4313-929B-968D043F0BAE}" type="datetime1">
              <a:rPr lang="en-GB"/>
              <a:pPr>
                <a:defRPr/>
              </a:pPr>
              <a:t>07/11/2016</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D5C06387-8DDA-4C77-82CD-869ED87DF097}" type="slidenum">
              <a:rPr lang="en-GB"/>
              <a:pPr>
                <a:defRPr/>
              </a:pPr>
              <a:t>‹#›</a:t>
            </a:fld>
            <a:endParaRPr lang="en-GB"/>
          </a:p>
        </p:txBody>
      </p:sp>
    </p:spTree>
    <p:extLst>
      <p:ext uri="{BB962C8B-B14F-4D97-AF65-F5344CB8AC3E}">
        <p14:creationId xmlns:p14="http://schemas.microsoft.com/office/powerpoint/2010/main" val="37862463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06014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81229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200881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681248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972164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1832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135706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66630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46241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8610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6515002-6E50-4B62-AA69-EF44A58C77E8}"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BE819E8-410C-4455-8524-9F07F9FB501F}" type="slidenum">
              <a:rPr lang="en-GB"/>
              <a:pPr>
                <a:defRPr/>
              </a:pPr>
              <a:t>‹#›</a:t>
            </a:fld>
            <a:endParaRPr lang="en-GB"/>
          </a:p>
        </p:txBody>
      </p:sp>
    </p:spTree>
    <p:extLst>
      <p:ext uri="{BB962C8B-B14F-4D97-AF65-F5344CB8AC3E}">
        <p14:creationId xmlns:p14="http://schemas.microsoft.com/office/powerpoint/2010/main" val="38541658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196706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9933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12525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1449388"/>
            <a:ext cx="4000500"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1449388"/>
            <a:ext cx="4002088" cy="4765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103947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396384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63253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1684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57736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27153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150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F0DDDFF4-6E3A-446E-80B2-2A5D3660F0CE}" type="datetime1">
              <a:rPr lang="en-GB"/>
              <a:pPr>
                <a:defRPr/>
              </a:pPr>
              <a:t>07/11/2016</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68BE324-24D8-42A5-84D1-5318F7313722}" type="slidenum">
              <a:rPr lang="en-GB"/>
              <a:pPr>
                <a:defRPr/>
              </a:pPr>
              <a:t>‹#›</a:t>
            </a:fld>
            <a:endParaRPr lang="en-GB"/>
          </a:p>
        </p:txBody>
      </p:sp>
    </p:spTree>
    <p:extLst>
      <p:ext uri="{BB962C8B-B14F-4D97-AF65-F5344CB8AC3E}">
        <p14:creationId xmlns:p14="http://schemas.microsoft.com/office/powerpoint/2010/main" val="2881062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446088"/>
            <a:ext cx="2038350" cy="5768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85775" y="446088"/>
            <a:ext cx="5964238" cy="5768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03694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CDB0F4DA-BA74-4440-8380-9952E6D34EFC}" type="slidenum">
              <a:rPr lang="en-GB"/>
              <a:pPr>
                <a:defRPr/>
              </a:pPr>
              <a:t>‹#›</a:t>
            </a:fld>
            <a:endParaRPr lang="en-GB"/>
          </a:p>
        </p:txBody>
      </p:sp>
    </p:spTree>
    <p:extLst>
      <p:ext uri="{BB962C8B-B14F-4D97-AF65-F5344CB8AC3E}">
        <p14:creationId xmlns:p14="http://schemas.microsoft.com/office/powerpoint/2010/main" val="2281775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5595F22-DB1B-4D9B-9AD1-B960227150AA}" type="slidenum">
              <a:rPr lang="en-GB"/>
              <a:pPr>
                <a:defRPr/>
              </a:pPr>
              <a:t>‹#›</a:t>
            </a:fld>
            <a:endParaRPr lang="en-GB"/>
          </a:p>
        </p:txBody>
      </p:sp>
    </p:spTree>
    <p:extLst>
      <p:ext uri="{BB962C8B-B14F-4D97-AF65-F5344CB8AC3E}">
        <p14:creationId xmlns:p14="http://schemas.microsoft.com/office/powerpoint/2010/main" val="33858673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525D76C-6D5C-4C25-AF20-DAAE888FA010}" type="slidenum">
              <a:rPr lang="en-GB"/>
              <a:pPr>
                <a:defRPr/>
              </a:pPr>
              <a:t>‹#›</a:t>
            </a:fld>
            <a:endParaRPr lang="en-GB"/>
          </a:p>
        </p:txBody>
      </p:sp>
    </p:spTree>
    <p:extLst>
      <p:ext uri="{BB962C8B-B14F-4D97-AF65-F5344CB8AC3E}">
        <p14:creationId xmlns:p14="http://schemas.microsoft.com/office/powerpoint/2010/main" val="1194457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85775" y="4797425"/>
            <a:ext cx="4000500"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8675" y="4797425"/>
            <a:ext cx="4002088" cy="1417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3A3B896F-1645-4DEC-9B42-D237D6DCEF41}" type="slidenum">
              <a:rPr lang="en-GB"/>
              <a:pPr>
                <a:defRPr/>
              </a:pPr>
              <a:t>‹#›</a:t>
            </a:fld>
            <a:endParaRPr lang="en-GB"/>
          </a:p>
        </p:txBody>
      </p:sp>
    </p:spTree>
    <p:extLst>
      <p:ext uri="{BB962C8B-B14F-4D97-AF65-F5344CB8AC3E}">
        <p14:creationId xmlns:p14="http://schemas.microsoft.com/office/powerpoint/2010/main" val="17478280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C0440796-6676-46C2-9618-FC3752A25E70}" type="slidenum">
              <a:rPr lang="en-GB"/>
              <a:pPr>
                <a:defRPr/>
              </a:pPr>
              <a:t>‹#›</a:t>
            </a:fld>
            <a:endParaRPr lang="en-GB"/>
          </a:p>
        </p:txBody>
      </p:sp>
    </p:spTree>
    <p:extLst>
      <p:ext uri="{BB962C8B-B14F-4D97-AF65-F5344CB8AC3E}">
        <p14:creationId xmlns:p14="http://schemas.microsoft.com/office/powerpoint/2010/main" val="30234714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A51FF472-CD1B-4DFE-86EF-44D0E5C76C21}" type="slidenum">
              <a:rPr lang="en-GB"/>
              <a:pPr>
                <a:defRPr/>
              </a:pPr>
              <a:t>‹#›</a:t>
            </a:fld>
            <a:endParaRPr lang="en-GB"/>
          </a:p>
        </p:txBody>
      </p:sp>
    </p:spTree>
    <p:extLst>
      <p:ext uri="{BB962C8B-B14F-4D97-AF65-F5344CB8AC3E}">
        <p14:creationId xmlns:p14="http://schemas.microsoft.com/office/powerpoint/2010/main" val="20159222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721C77B6-7AB0-47C2-B8EC-EE749CBB4514}" type="slidenum">
              <a:rPr lang="en-GB"/>
              <a:pPr>
                <a:defRPr/>
              </a:pPr>
              <a:t>‹#›</a:t>
            </a:fld>
            <a:endParaRPr lang="en-GB"/>
          </a:p>
        </p:txBody>
      </p:sp>
    </p:spTree>
    <p:extLst>
      <p:ext uri="{BB962C8B-B14F-4D97-AF65-F5344CB8AC3E}">
        <p14:creationId xmlns:p14="http://schemas.microsoft.com/office/powerpoint/2010/main" val="36291505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81AD2644-3B99-4E27-B34D-340F16F0CE91}" type="slidenum">
              <a:rPr lang="en-GB"/>
              <a:pPr>
                <a:defRPr/>
              </a:pPr>
              <a:t>‹#›</a:t>
            </a:fld>
            <a:endParaRPr lang="en-GB"/>
          </a:p>
        </p:txBody>
      </p:sp>
    </p:spTree>
    <p:extLst>
      <p:ext uri="{BB962C8B-B14F-4D97-AF65-F5344CB8AC3E}">
        <p14:creationId xmlns:p14="http://schemas.microsoft.com/office/powerpoint/2010/main" val="724616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1B5D46FD-2398-4CFF-AD98-A48F5EB4B510}" type="slidenum">
              <a:rPr lang="en-GB"/>
              <a:pPr>
                <a:defRPr/>
              </a:pPr>
              <a:t>‹#›</a:t>
            </a:fld>
            <a:endParaRPr lang="en-GB"/>
          </a:p>
        </p:txBody>
      </p:sp>
    </p:spTree>
    <p:extLst>
      <p:ext uri="{BB962C8B-B14F-4D97-AF65-F5344CB8AC3E}">
        <p14:creationId xmlns:p14="http://schemas.microsoft.com/office/powerpoint/2010/main" val="183052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theme" Target="../theme/theme12.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image" Target="../media/image2.png"/><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15.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image" Target="../media/image1.png"/><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6.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heme" Target="../theme/theme17.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pn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9.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1.xml"/><Relationship Id="rId1" Type="http://schemas.openxmlformats.org/officeDocument/2006/relationships/slideLayout" Target="../slideLayouts/slideLayout21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image" Target="../media/image2.png"/><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theme" Target="../theme/theme22.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6" Type="http://schemas.openxmlformats.org/officeDocument/2006/relationships/image" Target="../media/image1.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theme" Target="../theme/theme23.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4.xml"/><Relationship Id="rId1" Type="http://schemas.openxmlformats.org/officeDocument/2006/relationships/slideLayout" Target="../slideLayouts/slideLayout24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image" Target="../media/image1.png"/><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5.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58.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image" Target="../media/image6.png"/><Relationship Id="rId5" Type="http://schemas.openxmlformats.org/officeDocument/2006/relationships/theme" Target="../theme/theme26.xml"/><Relationship Id="rId4" Type="http://schemas.openxmlformats.org/officeDocument/2006/relationships/slideLayout" Target="../slideLayouts/slideLayout2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latin typeface="+mn-lt"/>
                <a:ea typeface="ヒラギノ角ゴ Pro W3" charset="-128"/>
                <a:cs typeface="+mn-cs"/>
              </a:defRPr>
            </a:lvl1pPr>
          </a:lstStyle>
          <a:p>
            <a:pPr>
              <a:defRPr/>
            </a:pPr>
            <a:fld id="{53FD6C42-DA5E-4485-90B7-DF07878F3BD7}" type="datetime1">
              <a:rPr lang="en-GB"/>
              <a:pPr>
                <a:defRPr/>
              </a:pPr>
              <a:t>07/11/2016</a:t>
            </a:fld>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mn-lt"/>
                <a:ea typeface="ヒラギノ角ゴ Pro W3" charset="-128"/>
                <a:cs typeface="+mn-cs"/>
              </a:defRPr>
            </a:lvl1pPr>
          </a:lstStyle>
          <a:p>
            <a:pPr>
              <a:defRPr/>
            </a:pPr>
            <a:fld id="{8D2CC1E0-EEDD-4E33-A16A-902763CC2ECF}"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297" r:id="rId1"/>
    <p:sldLayoutId id="2147489298" r:id="rId2"/>
    <p:sldLayoutId id="2147489299" r:id="rId3"/>
    <p:sldLayoutId id="2147489300" r:id="rId4"/>
    <p:sldLayoutId id="2147489301" r:id="rId5"/>
    <p:sldLayoutId id="2147489302" r:id="rId6"/>
    <p:sldLayoutId id="2147489303" r:id="rId7"/>
    <p:sldLayoutId id="2147489304" r:id="rId8"/>
    <p:sldLayoutId id="2147489305" r:id="rId9"/>
    <p:sldLayoutId id="2147489306" r:id="rId10"/>
    <p:sldLayoutId id="2147489307"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4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024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4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0245"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024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024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0249" name="Text Box 51"/>
          <p:cNvSpPr txBox="1">
            <a:spLocks noChangeArrowheads="1"/>
          </p:cNvSpPr>
          <p:nvPr userDrawn="1"/>
        </p:nvSpPr>
        <p:spPr bwMode="auto">
          <a:xfrm>
            <a:off x="5329238" y="6237288"/>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97" r:id="rId1"/>
    <p:sldLayoutId id="2147489398" r:id="rId2"/>
    <p:sldLayoutId id="2147489399" r:id="rId3"/>
    <p:sldLayoutId id="2147489400" r:id="rId4"/>
    <p:sldLayoutId id="2147489401" r:id="rId5"/>
    <p:sldLayoutId id="2147489402" r:id="rId6"/>
    <p:sldLayoutId id="2147489403" r:id="rId7"/>
    <p:sldLayoutId id="2147489404" r:id="rId8"/>
    <p:sldLayoutId id="2147489405" r:id="rId9"/>
    <p:sldLayoutId id="2147489406" r:id="rId10"/>
    <p:sldLayoutId id="2147489407"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126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86249B02-37C7-45A5-9C8A-E6F8CB5FD91E}" type="slidenum">
              <a:rPr lang="en-GB"/>
              <a:pPr>
                <a:defRPr/>
              </a:pPr>
              <a:t>‹#›</a:t>
            </a:fld>
            <a:endParaRPr lang="en-GB"/>
          </a:p>
        </p:txBody>
      </p:sp>
      <p:sp>
        <p:nvSpPr>
          <p:cNvPr id="1127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08" r:id="rId1"/>
    <p:sldLayoutId id="2147489409" r:id="rId2"/>
    <p:sldLayoutId id="2147489410" r:id="rId3"/>
    <p:sldLayoutId id="2147489411" r:id="rId4"/>
    <p:sldLayoutId id="2147489412" r:id="rId5"/>
    <p:sldLayoutId id="2147489413" r:id="rId6"/>
    <p:sldLayoutId id="2147489414" r:id="rId7"/>
    <p:sldLayoutId id="2147489415" r:id="rId8"/>
    <p:sldLayoutId id="2147489416" r:id="rId9"/>
    <p:sldLayoutId id="2147489417" r:id="rId10"/>
    <p:sldLayoutId id="2147489418"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29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229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229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229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229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229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229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419" r:id="rId1"/>
    <p:sldLayoutId id="2147489420" r:id="rId2"/>
    <p:sldLayoutId id="2147489421" r:id="rId3"/>
    <p:sldLayoutId id="2147489422" r:id="rId4"/>
    <p:sldLayoutId id="2147489423" r:id="rId5"/>
    <p:sldLayoutId id="2147489424" r:id="rId6"/>
    <p:sldLayoutId id="2147489425" r:id="rId7"/>
    <p:sldLayoutId id="2147489426" r:id="rId8"/>
    <p:sldLayoutId id="2147489427" r:id="rId9"/>
    <p:sldLayoutId id="2147489428" r:id="rId10"/>
    <p:sldLayoutId id="2147489429" r:id="rId11"/>
    <p:sldLayoutId id="2147489430"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331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B6D9CB45-37E2-4E31-A2F3-0B7D0DC9F596}"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31" r:id="rId1"/>
    <p:sldLayoutId id="2147489432" r:id="rId2"/>
    <p:sldLayoutId id="2147489433" r:id="rId3"/>
    <p:sldLayoutId id="2147489434" r:id="rId4"/>
    <p:sldLayoutId id="2147489435" r:id="rId5"/>
    <p:sldLayoutId id="2147489436" r:id="rId6"/>
    <p:sldLayoutId id="2147489437" r:id="rId7"/>
    <p:sldLayoutId id="2147489438" r:id="rId8"/>
    <p:sldLayoutId id="2147489439" r:id="rId9"/>
    <p:sldLayoutId id="2147489440" r:id="rId10"/>
    <p:sldLayoutId id="2147489441"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433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433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434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4341" name="Picture 10" descr="KANTAR_WP_S_RGB.png"/>
          <p:cNvPicPr>
            <a:picLocks noChangeAspect="1"/>
          </p:cNvPicPr>
          <p:nvPr/>
        </p:nvPicPr>
        <p:blipFill>
          <a:blip r:embed="rId15">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434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434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567363" y="6237288"/>
            <a:ext cx="345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442" r:id="rId1"/>
    <p:sldLayoutId id="2147489443" r:id="rId2"/>
    <p:sldLayoutId id="2147489444" r:id="rId3"/>
    <p:sldLayoutId id="2147489445" r:id="rId4"/>
    <p:sldLayoutId id="2147489446" r:id="rId5"/>
    <p:sldLayoutId id="2147489447" r:id="rId6"/>
    <p:sldLayoutId id="2147489448" r:id="rId7"/>
    <p:sldLayoutId id="2147489449" r:id="rId8"/>
    <p:sldLayoutId id="2147489450" r:id="rId9"/>
    <p:sldLayoutId id="2147489451" r:id="rId10"/>
    <p:sldLayoutId id="2147489452" r:id="rId11"/>
    <p:sldLayoutId id="2147489453" r:id="rId12"/>
    <p:sldLayoutId id="2147489525" r:id="rId13"/>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536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536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5365"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536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536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454" r:id="rId1"/>
    <p:sldLayoutId id="2147489455" r:id="rId2"/>
    <p:sldLayoutId id="2147489456" r:id="rId3"/>
    <p:sldLayoutId id="2147489457" r:id="rId4"/>
    <p:sldLayoutId id="2147489458" r:id="rId5"/>
    <p:sldLayoutId id="2147489459" r:id="rId6"/>
    <p:sldLayoutId id="2147489460" r:id="rId7"/>
    <p:sldLayoutId id="2147489461" r:id="rId8"/>
    <p:sldLayoutId id="2147489462" r:id="rId9"/>
    <p:sldLayoutId id="2147489463" r:id="rId10"/>
    <p:sldLayoutId id="2147489464" r:id="rId11"/>
    <p:sldLayoutId id="2147489465"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6388"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4BBB1EC1-E0F1-45C2-85F7-9512785BC1AC}"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66" r:id="rId1"/>
    <p:sldLayoutId id="2147489467" r:id="rId2"/>
    <p:sldLayoutId id="2147489468" r:id="rId3"/>
    <p:sldLayoutId id="2147489469" r:id="rId4"/>
    <p:sldLayoutId id="2147489470" r:id="rId5"/>
    <p:sldLayoutId id="2147489471" r:id="rId6"/>
    <p:sldLayoutId id="2147489472" r:id="rId7"/>
    <p:sldLayoutId id="2147489473" r:id="rId8"/>
    <p:sldLayoutId id="2147489474" r:id="rId9"/>
    <p:sldLayoutId id="2147489475" r:id="rId10"/>
    <p:sldLayoutId id="2147489476"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0" y="6191250"/>
            <a:ext cx="9144000" cy="6461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741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741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741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741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741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657850" y="6237288"/>
            <a:ext cx="3360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477" r:id="rId1"/>
    <p:sldLayoutId id="2147489478" r:id="rId2"/>
    <p:sldLayoutId id="2147489479" r:id="rId3"/>
    <p:sldLayoutId id="2147489480" r:id="rId4"/>
    <p:sldLayoutId id="2147489481" r:id="rId5"/>
    <p:sldLayoutId id="2147489482" r:id="rId6"/>
    <p:sldLayoutId id="2147489483" r:id="rId7"/>
    <p:sldLayoutId id="2147489484" r:id="rId8"/>
    <p:sldLayoutId id="2147489485" r:id="rId9"/>
    <p:sldLayoutId id="2147489486" r:id="rId10"/>
    <p:sldLayoutId id="2147489487" r:id="rId11"/>
    <p:sldLayoutId id="2147489488"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843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D2B6BAAF-9773-47FE-A037-179E48ACC790}"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489" r:id="rId1"/>
    <p:sldLayoutId id="2147489490" r:id="rId2"/>
    <p:sldLayoutId id="2147489491" r:id="rId3"/>
    <p:sldLayoutId id="2147489492" r:id="rId4"/>
    <p:sldLayoutId id="2147489493" r:id="rId5"/>
    <p:sldLayoutId id="2147489494" r:id="rId6"/>
    <p:sldLayoutId id="2147489495" r:id="rId7"/>
    <p:sldLayoutId id="2147489496" r:id="rId8"/>
    <p:sldLayoutId id="2147489497" r:id="rId9"/>
    <p:sldLayoutId id="2147489498" r:id="rId10"/>
    <p:sldLayoutId id="2147489499"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945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1945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946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9461"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1946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1946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userDrawn="1"/>
        </p:nvSpPr>
        <p:spPr bwMode="auto">
          <a:xfrm>
            <a:off x="5203825" y="6237288"/>
            <a:ext cx="3814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cs typeface="Arial"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500" r:id="rId1"/>
    <p:sldLayoutId id="2147489501" r:id="rId2"/>
    <p:sldLayoutId id="2147489502" r:id="rId3"/>
    <p:sldLayoutId id="2147489503" r:id="rId4"/>
    <p:sldLayoutId id="2147489504" r:id="rId5"/>
    <p:sldLayoutId id="2147489505" r:id="rId6"/>
    <p:sldLayoutId id="2147489506" r:id="rId7"/>
    <p:sldLayoutId id="2147489507" r:id="rId8"/>
    <p:sldLayoutId id="2147489508" r:id="rId9"/>
    <p:sldLayoutId id="2147489509" r:id="rId10"/>
    <p:sldLayoutId id="2147489510" r:id="rId11"/>
    <p:sldLayoutId id="2147489511"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5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5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053"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205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p:nvSpPr>
        <p:spPr bwMode="auto">
          <a:xfrm>
            <a:off x="5783263" y="6237288"/>
            <a:ext cx="336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chemeClr val="bg1"/>
                </a:solidFill>
                <a:latin typeface="Calibri"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308" r:id="rId1"/>
    <p:sldLayoutId id="2147489309" r:id="rId2"/>
    <p:sldLayoutId id="2147489310" r:id="rId3"/>
    <p:sldLayoutId id="2147489311" r:id="rId4"/>
    <p:sldLayoutId id="2147489312" r:id="rId5"/>
    <p:sldLayoutId id="2147489313" r:id="rId6"/>
    <p:sldLayoutId id="2147489314" r:id="rId7"/>
    <p:sldLayoutId id="2147489315" r:id="rId8"/>
    <p:sldLayoutId id="2147489316" r:id="rId9"/>
    <p:sldLayoutId id="2147489317" r:id="rId10"/>
    <p:sldLayoutId id="2147489318" r:id="rId11"/>
    <p:sldLayoutId id="2147489524"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10" descr="logo_str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048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8C20334D-9DD6-4211-B29E-41E54401A814}" type="slidenum">
              <a:rPr lang="en-GB"/>
              <a:pPr>
                <a:defRPr/>
              </a:pPr>
              <a:t>‹#›</a:t>
            </a:fld>
            <a:endParaRPr lang="en-GB"/>
          </a:p>
        </p:txBody>
      </p:sp>
      <p:sp>
        <p:nvSpPr>
          <p:cNvPr id="20488"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cSld>
  <p:clrMap bg1="dk2" tx1="lt1" bg2="dk1" tx2="lt2" accent1="accent1" accent2="accent2" accent3="accent3" accent4="accent4" accent5="accent5" accent6="accent6" hlink="hlink" folHlink="folHlink"/>
  <p:txStyles>
    <p:titleStyle>
      <a:lvl1pPr algn="l" rtl="0" eaLnBrk="0" fontAlgn="base" hangingPunct="0">
        <a:spcBef>
          <a:spcPct val="0"/>
        </a:spcBef>
        <a:spcAft>
          <a:spcPct val="0"/>
        </a:spcAft>
        <a:defRPr sz="20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ＭＳ Ｐゴシック" pitchFamily="34" charset="-128"/>
          <a:cs typeface="ＭＳ Ｐゴシック"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ＭＳ Ｐゴシック"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ＭＳ Ｐゴシック"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ＭＳ Ｐゴシック"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ＭＳ Ｐゴシック"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0" descr="logo_s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150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7D2AEB1A-68F6-40DB-AB04-E162B003E333}" type="slidenum">
              <a:rPr lang="en-GB"/>
              <a:pPr>
                <a:defRPr/>
              </a:pPr>
              <a:t>‹#›</a:t>
            </a:fld>
            <a:endParaRPr lang="en-GB"/>
          </a:p>
        </p:txBody>
      </p:sp>
      <p:sp>
        <p:nvSpPr>
          <p:cNvPr id="2151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cSld>
  <p:clrMap bg1="dk2" tx1="lt1" bg2="dk1" tx2="lt2" accent1="accent1" accent2="accent2" accent3="accent3" accent4="accent4" accent5="accent5" accent6="accent6" hlink="hlink" folHlink="folHlink"/>
  <p:sldLayoutIdLst>
    <p:sldLayoutId id="2147489523" r:id="rId1"/>
  </p:sldLayoutIdLst>
  <p:txStyles>
    <p:titleStyle>
      <a:lvl1pPr algn="l" rtl="0" eaLnBrk="0" fontAlgn="base" hangingPunct="0">
        <a:spcBef>
          <a:spcPct val="0"/>
        </a:spcBef>
        <a:spcAft>
          <a:spcPct val="0"/>
        </a:spcAft>
        <a:defRPr sz="2000">
          <a:solidFill>
            <a:schemeClr val="tx2"/>
          </a:solidFill>
          <a:latin typeface="+mj-lt"/>
          <a:ea typeface="ＭＳ Ｐゴシック"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ＭＳ Ｐゴシック"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ＭＳ Ｐゴシック" pitchFamily="34" charset="-128"/>
          <a:cs typeface="ＭＳ Ｐゴシック"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ＭＳ Ｐゴシック"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ＭＳ Ｐゴシック"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ＭＳ Ｐゴシック"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ＭＳ Ｐゴシック"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2253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2253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3"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2253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253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2057" name="Text Box 51"/>
          <p:cNvSpPr txBox="1">
            <a:spLocks noChangeArrowheads="1"/>
          </p:cNvSpPr>
          <p:nvPr/>
        </p:nvSpPr>
        <p:spPr bwMode="auto">
          <a:xfrm>
            <a:off x="5783263" y="6237288"/>
            <a:ext cx="3360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9th of June 2013</a:t>
            </a:r>
          </a:p>
        </p:txBody>
      </p:sp>
    </p:spTree>
  </p:cSld>
  <p:clrMap bg1="lt1" tx1="dk1" bg2="lt2" tx2="dk2" accent1="accent1" accent2="accent2" accent3="accent3" accent4="accent4" accent5="accent5" accent6="accent6" hlink="hlink" folHlink="folHlink"/>
  <p:sldLayoutIdLst>
    <p:sldLayoutId id="2147489512" r:id="rId1"/>
    <p:sldLayoutId id="2147489513" r:id="rId2"/>
    <p:sldLayoutId id="2147489514" r:id="rId3"/>
    <p:sldLayoutId id="2147489515" r:id="rId4"/>
    <p:sldLayoutId id="2147489516" r:id="rId5"/>
    <p:sldLayoutId id="2147489517" r:id="rId6"/>
    <p:sldLayoutId id="2147489518" r:id="rId7"/>
    <p:sldLayoutId id="2147489519" r:id="rId8"/>
    <p:sldLayoutId id="2147489520" r:id="rId9"/>
    <p:sldLayoutId id="2147489521" r:id="rId10"/>
    <p:sldLayoutId id="2147489522"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6386" name="Picture 10" descr="logo_strip"/>
          <p:cNvPicPr>
            <a:picLocks noChangeAspect="1" noChangeArrowheads="1"/>
          </p:cNvPicPr>
          <p:nvPr/>
        </p:nvPicPr>
        <p:blipFill>
          <a:blip r:embed="rId16" cstate="print"/>
          <a:srcRect/>
          <a:stretch>
            <a:fillRect/>
          </a:stretch>
        </p:blipFill>
        <p:spPr bwMode="auto">
          <a:xfrm>
            <a:off x="0" y="6210300"/>
            <a:ext cx="9144000" cy="647700"/>
          </a:xfrm>
          <a:prstGeom prst="rect">
            <a:avLst/>
          </a:prstGeom>
          <a:noFill/>
          <a:ln w="9525">
            <a:noFill/>
            <a:miter lim="800000"/>
            <a:headEnd/>
            <a:tailEnd/>
          </a:ln>
        </p:spPr>
      </p:pic>
      <p:sp>
        <p:nvSpPr>
          <p:cNvPr id="16387" name="Rectangle 2"/>
          <p:cNvSpPr>
            <a:spLocks noGrp="1" noChangeArrowheads="1"/>
          </p:cNvSpPr>
          <p:nvPr>
            <p:ph type="title"/>
          </p:nvPr>
        </p:nvSpPr>
        <p:spPr bwMode="auto">
          <a:xfrm>
            <a:off x="485775" y="446088"/>
            <a:ext cx="8154988" cy="96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6388" name="Rectangle 3"/>
          <p:cNvSpPr>
            <a:spLocks noGrp="1" noChangeArrowheads="1"/>
          </p:cNvSpPr>
          <p:nvPr>
            <p:ph type="body" idx="1"/>
          </p:nvPr>
        </p:nvSpPr>
        <p:spPr bwMode="auto">
          <a:xfrm>
            <a:off x="485775" y="1449388"/>
            <a:ext cx="8154988" cy="4765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ea typeface="ヒラギノ角ゴ Pro W3" charset="-128"/>
              </a:defRPr>
            </a:lvl1pPr>
          </a:lstStyle>
          <a:p>
            <a:pPr fontAlgn="auto">
              <a:spcBef>
                <a:spcPts val="0"/>
              </a:spcBef>
              <a:spcAft>
                <a:spcPts val="0"/>
              </a:spcAft>
            </a:pPr>
            <a:fld id="{E4FDC220-849D-42B9-96C7-D4F920001912}" type="datetime1">
              <a:rPr lang="en-US">
                <a:solidFill>
                  <a:srgbClr val="92D400"/>
                </a:solidFill>
                <a:latin typeface="Arial"/>
              </a:rPr>
              <a:pPr fontAlgn="auto">
                <a:spcBef>
                  <a:spcPts val="0"/>
                </a:spcBef>
                <a:spcAft>
                  <a:spcPts val="0"/>
                </a:spcAft>
              </a:pPr>
              <a:t>11/7/2016</a:t>
            </a:fld>
            <a:endParaRPr lang="en-US">
              <a:solidFill>
                <a:srgbClr val="92D400"/>
              </a:solidFill>
              <a:latin typeface="Arial"/>
            </a:endParaRPr>
          </a:p>
        </p:txBody>
      </p:sp>
      <p:sp>
        <p:nvSpPr>
          <p:cNvPr id="5126"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Arial" charset="0"/>
                <a:ea typeface="ヒラギノ角ゴ Pro W3" charset="-128"/>
                <a:cs typeface="ヒラギノ角ゴ Pro W3" charset="-128"/>
              </a:defRPr>
            </a:lvl1pPr>
          </a:lstStyle>
          <a:p>
            <a:pPr fontAlgn="auto">
              <a:spcBef>
                <a:spcPts val="0"/>
              </a:spcBef>
              <a:spcAft>
                <a:spcPts val="0"/>
              </a:spcAft>
              <a:defRPr/>
            </a:pPr>
            <a:endParaRPr lang="en-GB">
              <a:solidFill>
                <a:srgbClr val="989898"/>
              </a:solidFill>
            </a:endParaRPr>
          </a:p>
        </p:txBody>
      </p:sp>
      <p:sp>
        <p:nvSpPr>
          <p:cNvPr id="5127"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ea typeface="ヒラギノ角ゴ Pro W3" charset="-128"/>
              </a:defRPr>
            </a:lvl1pPr>
          </a:lstStyle>
          <a:p>
            <a:pPr fontAlgn="auto">
              <a:spcBef>
                <a:spcPts val="0"/>
              </a:spcBef>
              <a:spcAft>
                <a:spcPts val="0"/>
              </a:spcAft>
            </a:pPr>
            <a:fld id="{A9EDDD27-3049-4A2D-9E3B-7A90D70E6FC5}" type="slidenum">
              <a:rPr lang="en-US">
                <a:solidFill>
                  <a:srgbClr val="989898"/>
                </a:solidFill>
                <a:latin typeface="Arial"/>
              </a:rPr>
              <a:pPr fontAlgn="auto">
                <a:spcBef>
                  <a:spcPts val="0"/>
                </a:spcBef>
                <a:spcAft>
                  <a:spcPts val="0"/>
                </a:spcAft>
              </a:pPr>
              <a:t>‹#›</a:t>
            </a:fld>
            <a:endParaRPr lang="en-US">
              <a:solidFill>
                <a:srgbClr val="989898"/>
              </a:solidFill>
              <a:latin typeface="Arial"/>
            </a:endParaRPr>
          </a:p>
        </p:txBody>
      </p:sp>
      <p:sp>
        <p:nvSpPr>
          <p:cNvPr id="5128" name="Footer Placeholder 4"/>
          <p:cNvSpPr txBox="1">
            <a:spLocks noGrp="1"/>
          </p:cNvSpPr>
          <p:nvPr/>
        </p:nvSpPr>
        <p:spPr bwMode="auto">
          <a:xfrm>
            <a:off x="8004175" y="6688138"/>
            <a:ext cx="1042988" cy="117475"/>
          </a:xfrm>
          <a:prstGeom prst="rect">
            <a:avLst/>
          </a:prstGeom>
          <a:noFill/>
          <a:ln w="9525">
            <a:noFill/>
            <a:miter lim="800000"/>
            <a:headEnd/>
            <a:tailEnd/>
          </a:ln>
        </p:spPr>
        <p:txBody>
          <a:bodyPr lIns="0" tIns="0" rIns="0" bIns="0"/>
          <a:lstStyle/>
          <a:p>
            <a:pPr algn="r" eaLnBrk="0" fontAlgn="auto" hangingPunct="0">
              <a:spcBef>
                <a:spcPts val="0"/>
              </a:spcBef>
              <a:spcAft>
                <a:spcPts val="0"/>
              </a:spcAft>
            </a:pPr>
            <a:r>
              <a:rPr lang="en-US" sz="600">
                <a:solidFill>
                  <a:srgbClr val="989898"/>
                </a:solidFill>
                <a:latin typeface="Arial"/>
                <a:ea typeface="ヒラギノ角ゴ Pro W3" charset="-128"/>
              </a:rPr>
              <a:t>© Kantar Worldpanel</a:t>
            </a:r>
          </a:p>
        </p:txBody>
      </p:sp>
    </p:spTree>
    <p:extLst>
      <p:ext uri="{BB962C8B-B14F-4D97-AF65-F5344CB8AC3E}">
        <p14:creationId xmlns:p14="http://schemas.microsoft.com/office/powerpoint/2010/main" val="2286346539"/>
      </p:ext>
    </p:extLst>
  </p:cSld>
  <p:clrMap bg1="lt1" tx1="dk1" bg2="lt2" tx2="dk2" accent1="accent1" accent2="accent2" accent3="accent3" accent4="accent4" accent5="accent5" accent6="accent6" hlink="hlink" folHlink="folHlink"/>
  <p:sldLayoutIdLst>
    <p:sldLayoutId id="2147489527" r:id="rId1"/>
    <p:sldLayoutId id="2147489528" r:id="rId2"/>
    <p:sldLayoutId id="2147489529" r:id="rId3"/>
    <p:sldLayoutId id="2147489530" r:id="rId4"/>
    <p:sldLayoutId id="2147489531" r:id="rId5"/>
    <p:sldLayoutId id="2147489532" r:id="rId6"/>
    <p:sldLayoutId id="2147489533" r:id="rId7"/>
    <p:sldLayoutId id="2147489534" r:id="rId8"/>
    <p:sldLayoutId id="2147489535" r:id="rId9"/>
    <p:sldLayoutId id="2147489536" r:id="rId10"/>
    <p:sldLayoutId id="2147489537" r:id="rId11"/>
    <p:sldLayoutId id="2147489538" r:id="rId12"/>
    <p:sldLayoutId id="2147489540" r:id="rId13"/>
    <p:sldLayoutId id="2147489541" r:id="rId14"/>
  </p:sldLayoutIdLst>
  <p:hf hdr="0" ftr="0" dt="0"/>
  <p:txStyles>
    <p:titleStyle>
      <a:lvl1pPr algn="l" rtl="0" eaLnBrk="0" fontAlgn="base" hangingPunct="0">
        <a:spcBef>
          <a:spcPct val="0"/>
        </a:spcBef>
        <a:spcAft>
          <a:spcPct val="0"/>
        </a:spcAft>
        <a:defRPr sz="2000">
          <a:solidFill>
            <a:schemeClr val="tx2"/>
          </a:solidFill>
          <a:latin typeface="+mj-lt"/>
          <a:ea typeface="MS PGothic"/>
          <a:cs typeface="MS PGothic"/>
        </a:defRPr>
      </a:lvl1pPr>
      <a:lvl2pPr algn="l" rtl="0" eaLnBrk="0" fontAlgn="base" hangingPunct="0">
        <a:spcBef>
          <a:spcPct val="0"/>
        </a:spcBef>
        <a:spcAft>
          <a:spcPct val="0"/>
        </a:spcAft>
        <a:defRPr sz="2000">
          <a:solidFill>
            <a:schemeClr val="tx2"/>
          </a:solidFill>
          <a:latin typeface="Arial" charset="0"/>
          <a:ea typeface="MS PGothic"/>
          <a:cs typeface="MS PGothic"/>
        </a:defRPr>
      </a:lvl2pPr>
      <a:lvl3pPr algn="l" rtl="0" eaLnBrk="0" fontAlgn="base" hangingPunct="0">
        <a:spcBef>
          <a:spcPct val="0"/>
        </a:spcBef>
        <a:spcAft>
          <a:spcPct val="0"/>
        </a:spcAft>
        <a:defRPr sz="2000">
          <a:solidFill>
            <a:schemeClr val="tx2"/>
          </a:solidFill>
          <a:latin typeface="Arial" charset="0"/>
          <a:ea typeface="MS PGothic"/>
          <a:cs typeface="MS PGothic"/>
        </a:defRPr>
      </a:lvl3pPr>
      <a:lvl4pPr algn="l" rtl="0" eaLnBrk="0" fontAlgn="base" hangingPunct="0">
        <a:spcBef>
          <a:spcPct val="0"/>
        </a:spcBef>
        <a:spcAft>
          <a:spcPct val="0"/>
        </a:spcAft>
        <a:defRPr sz="2000">
          <a:solidFill>
            <a:schemeClr val="tx2"/>
          </a:solidFill>
          <a:latin typeface="Arial" charset="0"/>
          <a:ea typeface="MS PGothic"/>
          <a:cs typeface="MS PGothic"/>
        </a:defRPr>
      </a:lvl4pPr>
      <a:lvl5pPr algn="l" rtl="0" eaLnBrk="0" fontAlgn="base" hangingPunct="0">
        <a:spcBef>
          <a:spcPct val="0"/>
        </a:spcBef>
        <a:spcAft>
          <a:spcPct val="0"/>
        </a:spcAft>
        <a:defRPr sz="2000">
          <a:solidFill>
            <a:schemeClr val="tx2"/>
          </a:solidFill>
          <a:latin typeface="Arial" charset="0"/>
          <a:ea typeface="MS PGothic"/>
          <a:cs typeface="MS PGothic"/>
        </a:defRPr>
      </a:lvl5pPr>
      <a:lvl6pPr marL="457200" algn="l" rtl="0" fontAlgn="base">
        <a:spcBef>
          <a:spcPct val="0"/>
        </a:spcBef>
        <a:spcAft>
          <a:spcPct val="0"/>
        </a:spcAft>
        <a:defRPr sz="2000">
          <a:solidFill>
            <a:schemeClr val="bg1"/>
          </a:solidFill>
          <a:latin typeface="Arial" charset="0"/>
        </a:defRPr>
      </a:lvl6pPr>
      <a:lvl7pPr marL="914400" algn="l" rtl="0" fontAlgn="base">
        <a:spcBef>
          <a:spcPct val="0"/>
        </a:spcBef>
        <a:spcAft>
          <a:spcPct val="0"/>
        </a:spcAft>
        <a:defRPr sz="2000">
          <a:solidFill>
            <a:schemeClr val="bg1"/>
          </a:solidFill>
          <a:latin typeface="Arial" charset="0"/>
        </a:defRPr>
      </a:lvl7pPr>
      <a:lvl8pPr marL="1371600" algn="l" rtl="0" fontAlgn="base">
        <a:spcBef>
          <a:spcPct val="0"/>
        </a:spcBef>
        <a:spcAft>
          <a:spcPct val="0"/>
        </a:spcAft>
        <a:defRPr sz="2000">
          <a:solidFill>
            <a:schemeClr val="bg1"/>
          </a:solidFill>
          <a:latin typeface="Arial" charset="0"/>
        </a:defRPr>
      </a:lvl8pPr>
      <a:lvl9pPr marL="1828800" algn="l" rtl="0" fontAlgn="base">
        <a:spcBef>
          <a:spcPct val="0"/>
        </a:spcBef>
        <a:spcAft>
          <a:spcPct val="0"/>
        </a:spcAft>
        <a:defRPr sz="2000">
          <a:solidFill>
            <a:schemeClr val="bg1"/>
          </a:solidFill>
          <a:latin typeface="Arial" charset="0"/>
        </a:defRPr>
      </a:lvl9pPr>
    </p:titleStyle>
    <p:bodyStyle>
      <a:lvl1pPr marL="177800"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MS PGothic"/>
          <a:cs typeface="MS PGothic"/>
        </a:defRPr>
      </a:lvl1pPr>
      <a:lvl2pPr marL="541338" indent="-184150"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MS PGothic"/>
          <a:cs typeface="MS PGothic"/>
        </a:defRPr>
      </a:lvl2pPr>
      <a:lvl3pPr marL="896938" indent="-17621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MS PGothic"/>
          <a:cs typeface="MS PGothic"/>
        </a:defRPr>
      </a:lvl3pPr>
      <a:lvl4pPr marL="1252538" indent="-176213"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a:cs typeface="MS PGothic"/>
        </a:defRPr>
      </a:lvl4pPr>
      <a:lvl5pPr marL="1616075" indent="-184150"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a:cs typeface="MS PGothic"/>
        </a:defRPr>
      </a:lvl5pPr>
      <a:lvl6pPr marL="2073275" indent="-184150" algn="l" rtl="0" fontAlgn="base">
        <a:spcBef>
          <a:spcPct val="50000"/>
        </a:spcBef>
        <a:spcAft>
          <a:spcPct val="0"/>
        </a:spcAft>
        <a:buClr>
          <a:schemeClr val="accent1"/>
        </a:buClr>
        <a:buFont typeface="Arial" charset="0"/>
        <a:buChar char="–"/>
        <a:defRPr sz="1200">
          <a:solidFill>
            <a:schemeClr val="bg2"/>
          </a:solidFill>
          <a:latin typeface="+mn-lt"/>
        </a:defRPr>
      </a:lvl6pPr>
      <a:lvl7pPr marL="2530475" indent="-184150" algn="l" rtl="0" fontAlgn="base">
        <a:spcBef>
          <a:spcPct val="50000"/>
        </a:spcBef>
        <a:spcAft>
          <a:spcPct val="0"/>
        </a:spcAft>
        <a:buClr>
          <a:schemeClr val="accent1"/>
        </a:buClr>
        <a:buFont typeface="Arial" charset="0"/>
        <a:buChar char="–"/>
        <a:defRPr sz="1200">
          <a:solidFill>
            <a:schemeClr val="bg2"/>
          </a:solidFill>
          <a:latin typeface="+mn-lt"/>
        </a:defRPr>
      </a:lvl7pPr>
      <a:lvl8pPr marL="2987675" indent="-184150" algn="l" rtl="0" fontAlgn="base">
        <a:spcBef>
          <a:spcPct val="50000"/>
        </a:spcBef>
        <a:spcAft>
          <a:spcPct val="0"/>
        </a:spcAft>
        <a:buClr>
          <a:schemeClr val="accent1"/>
        </a:buClr>
        <a:buFont typeface="Arial" charset="0"/>
        <a:buChar char="–"/>
        <a:defRPr sz="1200">
          <a:solidFill>
            <a:schemeClr val="bg2"/>
          </a:solidFill>
          <a:latin typeface="+mn-lt"/>
        </a:defRPr>
      </a:lvl8pPr>
      <a:lvl9pPr marL="3444875" indent="-184150" algn="l" rtl="0" fontAlgn="base">
        <a:spcBef>
          <a:spcPct val="50000"/>
        </a:spcBef>
        <a:spcAft>
          <a:spcPct val="0"/>
        </a:spcAft>
        <a:buClr>
          <a:schemeClr val="accent1"/>
        </a:buClr>
        <a:buFont typeface="Arial" charset="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10" descr="logo_str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150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32" name="Rectangle 8"/>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4DCA0068-2E0A-4C81-BC6B-19CBFCDCD14E}" type="datetimeFigureOut">
              <a:rPr lang="en-GB"/>
              <a:pPr>
                <a:defRPr/>
              </a:pPr>
              <a:t>07/11/2016</a:t>
            </a:fld>
            <a:endParaRPr lang="en-GB"/>
          </a:p>
        </p:txBody>
      </p:sp>
      <p:sp>
        <p:nvSpPr>
          <p:cNvPr id="1033" name="Rectangle 9"/>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endParaRPr lang="en-GB"/>
          </a:p>
        </p:txBody>
      </p:sp>
      <p:sp>
        <p:nvSpPr>
          <p:cNvPr id="1034" name="Rectangle 10"/>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000">
                <a:solidFill>
                  <a:srgbClr val="989898"/>
                </a:solidFill>
                <a:latin typeface="Arial" charset="0"/>
                <a:ea typeface="ヒラギノ角ゴ Pro W3" charset="-128"/>
                <a:cs typeface="+mn-cs"/>
              </a:defRPr>
            </a:lvl1pPr>
          </a:lstStyle>
          <a:p>
            <a:pPr>
              <a:defRPr/>
            </a:pPr>
            <a:fld id="{2FB3B287-381B-451A-AED5-C7067848887D}" type="slidenum">
              <a:rPr lang="en-GB"/>
              <a:pPr>
                <a:defRPr/>
              </a:pPr>
              <a:t>‹#›</a:t>
            </a:fld>
            <a:endParaRPr lang="en-GB"/>
          </a:p>
        </p:txBody>
      </p:sp>
      <p:sp>
        <p:nvSpPr>
          <p:cNvPr id="2151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r">
              <a:defRPr/>
            </a:pPr>
            <a:r>
              <a:rPr lang="en-GB" sz="600" smtClean="0">
                <a:solidFill>
                  <a:srgbClr val="989898"/>
                </a:solidFill>
                <a:ea typeface="ヒラギノ角ゴ Pro W3" pitchFamily="124" charset="-128"/>
              </a:rPr>
              <a:t>© Kantar Worldpanel</a:t>
            </a:r>
          </a:p>
        </p:txBody>
      </p:sp>
    </p:spTree>
    <p:extLst>
      <p:ext uri="{BB962C8B-B14F-4D97-AF65-F5344CB8AC3E}">
        <p14:creationId xmlns:p14="http://schemas.microsoft.com/office/powerpoint/2010/main" val="752381038"/>
      </p:ext>
    </p:extLst>
  </p:cSld>
  <p:clrMap bg1="dk2" tx1="lt1" bg2="dk1" tx2="lt2" accent1="accent1" accent2="accent2" accent3="accent3" accent4="accent4" accent5="accent5" accent6="accent6" hlink="hlink" folHlink="folHlink"/>
  <p:sldLayoutIdLst>
    <p:sldLayoutId id="2147489544" r:id="rId1"/>
  </p:sldLayoutIdLst>
  <p:txStyles>
    <p:titleStyle>
      <a:lvl1pPr algn="l" rtl="0" eaLnBrk="0" fontAlgn="base" hangingPunct="0">
        <a:spcBef>
          <a:spcPct val="0"/>
        </a:spcBef>
        <a:spcAft>
          <a:spcPct val="0"/>
        </a:spcAft>
        <a:defRPr sz="2000">
          <a:solidFill>
            <a:schemeClr val="tx2"/>
          </a:solidFill>
          <a:latin typeface="+mj-lt"/>
          <a:ea typeface="MS PGothic" pitchFamily="34" charset="-128"/>
          <a:cs typeface="ＭＳ Ｐゴシック" charset="-128"/>
        </a:defRPr>
      </a:lvl1pPr>
      <a:lvl2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2pPr>
      <a:lvl3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3pPr>
      <a:lvl4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4pPr>
      <a:lvl5pPr algn="l" rtl="0" eaLnBrk="0" fontAlgn="base" hangingPunct="0">
        <a:spcBef>
          <a:spcPct val="0"/>
        </a:spcBef>
        <a:spcAft>
          <a:spcPct val="0"/>
        </a:spcAft>
        <a:defRPr sz="2000">
          <a:solidFill>
            <a:schemeClr val="tx2"/>
          </a:solidFill>
          <a:latin typeface="Arial" charset="0"/>
          <a:ea typeface="MS PGothic" pitchFamily="34" charset="-128"/>
          <a:cs typeface="ＭＳ Ｐゴシック" charset="-128"/>
        </a:defRPr>
      </a:lvl5pPr>
      <a:lvl6pPr marL="457200" algn="l" rtl="0" fontAlgn="base">
        <a:spcBef>
          <a:spcPct val="0"/>
        </a:spcBef>
        <a:spcAft>
          <a:spcPct val="0"/>
        </a:spcAft>
        <a:defRPr sz="2000">
          <a:solidFill>
            <a:schemeClr val="tx2"/>
          </a:solidFill>
          <a:latin typeface="Arial" charset="0"/>
          <a:ea typeface="ＭＳ Ｐゴシック" charset="-128"/>
          <a:cs typeface="Arial" charset="0"/>
        </a:defRPr>
      </a:lvl6pPr>
      <a:lvl7pPr marL="914400" algn="l" rtl="0" fontAlgn="base">
        <a:spcBef>
          <a:spcPct val="0"/>
        </a:spcBef>
        <a:spcAft>
          <a:spcPct val="0"/>
        </a:spcAft>
        <a:defRPr sz="2000">
          <a:solidFill>
            <a:schemeClr val="tx2"/>
          </a:solidFill>
          <a:latin typeface="Arial" charset="0"/>
          <a:ea typeface="ＭＳ Ｐゴシック" charset="-128"/>
          <a:cs typeface="Arial" charset="0"/>
        </a:defRPr>
      </a:lvl7pPr>
      <a:lvl8pPr marL="1371600" algn="l" rtl="0" fontAlgn="base">
        <a:spcBef>
          <a:spcPct val="0"/>
        </a:spcBef>
        <a:spcAft>
          <a:spcPct val="0"/>
        </a:spcAft>
        <a:defRPr sz="2000">
          <a:solidFill>
            <a:schemeClr val="tx2"/>
          </a:solidFill>
          <a:latin typeface="Arial" charset="0"/>
          <a:ea typeface="ＭＳ Ｐゴシック" charset="-128"/>
          <a:cs typeface="Arial" charset="0"/>
        </a:defRPr>
      </a:lvl8pPr>
      <a:lvl9pPr marL="1828800" algn="l" rtl="0" fontAlgn="base">
        <a:spcBef>
          <a:spcPct val="0"/>
        </a:spcBef>
        <a:spcAft>
          <a:spcPct val="0"/>
        </a:spcAft>
        <a:defRPr sz="2000">
          <a:solidFill>
            <a:schemeClr val="tx2"/>
          </a:solidFill>
          <a:latin typeface="Arial" charset="0"/>
          <a:ea typeface="ＭＳ Ｐゴシック" charset="-128"/>
          <a:cs typeface="Arial" charset="0"/>
        </a:defRPr>
      </a:lvl9pPr>
    </p:titleStyle>
    <p:bodyStyle>
      <a:lvl1pPr marL="342900" indent="-342900" algn="l" rtl="0" eaLnBrk="0" fontAlgn="base" hangingPunct="0">
        <a:spcBef>
          <a:spcPct val="50000"/>
        </a:spcBef>
        <a:spcAft>
          <a:spcPct val="0"/>
        </a:spcAft>
        <a:buClr>
          <a:schemeClr val="tx2"/>
        </a:buClr>
        <a:buFont typeface="Arial" pitchFamily="34" charset="0"/>
        <a:defRPr>
          <a:solidFill>
            <a:schemeClr val="tx1"/>
          </a:solidFill>
          <a:latin typeface="+mn-lt"/>
          <a:ea typeface="MS PGothic" pitchFamily="34" charset="-128"/>
          <a:cs typeface="MS PGothic" pitchFamily="34" charset="-128"/>
        </a:defRPr>
      </a:lvl1pPr>
      <a:lvl2pPr marL="179388" indent="-177800" algn="l" rtl="0" eaLnBrk="0" fontAlgn="base" hangingPunct="0">
        <a:spcBef>
          <a:spcPct val="50000"/>
        </a:spcBef>
        <a:spcAft>
          <a:spcPct val="0"/>
        </a:spcAft>
        <a:buClr>
          <a:schemeClr val="tx2"/>
        </a:buClr>
        <a:buFont typeface="Arial" pitchFamily="34" charset="0"/>
        <a:buChar char="–"/>
        <a:defRPr>
          <a:solidFill>
            <a:schemeClr val="tx1"/>
          </a:solidFill>
          <a:latin typeface="+mn-lt"/>
          <a:ea typeface="MS PGothic" pitchFamily="34" charset="-128"/>
          <a:cs typeface="+mn-cs"/>
        </a:defRPr>
      </a:lvl2pPr>
      <a:lvl3pPr marL="538163" indent="-179388" algn="l" rtl="0" eaLnBrk="0" fontAlgn="base" hangingPunct="0">
        <a:spcBef>
          <a:spcPct val="50000"/>
        </a:spcBef>
        <a:spcAft>
          <a:spcPct val="0"/>
        </a:spcAft>
        <a:buClr>
          <a:schemeClr val="tx2"/>
        </a:buClr>
        <a:buFont typeface="Arial" pitchFamily="34" charset="0"/>
        <a:buChar char="–"/>
        <a:defRPr sz="1600">
          <a:solidFill>
            <a:schemeClr val="tx1"/>
          </a:solidFill>
          <a:latin typeface="+mn-lt"/>
          <a:ea typeface="MS PGothic" pitchFamily="34" charset="-128"/>
          <a:cs typeface="+mn-cs"/>
        </a:defRPr>
      </a:lvl3pPr>
      <a:lvl4pPr marL="900113" indent="-182563" algn="l" rtl="0" eaLnBrk="0" fontAlgn="base" hangingPunct="0">
        <a:spcBef>
          <a:spcPct val="50000"/>
        </a:spcBef>
        <a:spcAft>
          <a:spcPct val="0"/>
        </a:spcAft>
        <a:buClr>
          <a:schemeClr val="tx2"/>
        </a:buClr>
        <a:buFont typeface="Arial" pitchFamily="34" charset="0"/>
        <a:buChar char="–"/>
        <a:defRPr sz="1400">
          <a:solidFill>
            <a:schemeClr val="tx1"/>
          </a:solidFill>
          <a:latin typeface="+mn-lt"/>
          <a:ea typeface="MS PGothic" pitchFamily="34" charset="-128"/>
          <a:cs typeface="+mn-cs"/>
        </a:defRPr>
      </a:lvl4pPr>
      <a:lvl5pPr marL="1254125" indent="-174625" algn="l" rtl="0" eaLnBrk="0" fontAlgn="base" hangingPunct="0">
        <a:spcBef>
          <a:spcPct val="50000"/>
        </a:spcBef>
        <a:spcAft>
          <a:spcPct val="0"/>
        </a:spcAft>
        <a:buClr>
          <a:schemeClr val="tx2"/>
        </a:buClr>
        <a:buFont typeface="Arial" pitchFamily="34" charset="0"/>
        <a:buChar char="–"/>
        <a:defRPr sz="1200">
          <a:solidFill>
            <a:schemeClr val="tx1"/>
          </a:solidFill>
          <a:latin typeface="+mn-lt"/>
          <a:ea typeface="MS PGothic" pitchFamily="34" charset="-128"/>
          <a:cs typeface="+mn-cs"/>
        </a:defRPr>
      </a:lvl5pPr>
      <a:lvl6pPr marL="17113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6pPr>
      <a:lvl7pPr marL="21685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7pPr>
      <a:lvl8pPr marL="26257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8pPr>
      <a:lvl9pPr marL="3082925" indent="-174625" algn="l" rtl="0" fontAlgn="base">
        <a:spcBef>
          <a:spcPct val="50000"/>
        </a:spcBef>
        <a:spcAft>
          <a:spcPct val="0"/>
        </a:spcAft>
        <a:buClr>
          <a:schemeClr val="tx2"/>
        </a:buClr>
        <a:buFont typeface="Arial" charset="0"/>
        <a:buChar char="–"/>
        <a:defRPr sz="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smtClean="0"/>
              <a:t>Click to edit Master title style</a:t>
            </a:r>
          </a:p>
        </p:txBody>
      </p:sp>
      <p:sp>
        <p:nvSpPr>
          <p:cNvPr id="1331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DDFB59AC-F15E-4AB9-BD17-6576E55FF530}" type="slidenum">
              <a:rPr lang="en-GB"/>
              <a:pPr>
                <a:defRPr/>
              </a:pPr>
              <a:t>‹#›</a:t>
            </a:fld>
            <a:endParaRPr lang="en-GB"/>
          </a:p>
        </p:txBody>
      </p:sp>
      <p:sp>
        <p:nvSpPr>
          <p:cNvPr id="1032"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extLst>
      <p:ext uri="{BB962C8B-B14F-4D97-AF65-F5344CB8AC3E}">
        <p14:creationId xmlns:p14="http://schemas.microsoft.com/office/powerpoint/2010/main" val="3896789887"/>
      </p:ext>
    </p:extLst>
  </p:cSld>
  <p:clrMap bg1="dk2" tx1="lt1" bg2="dk1" tx2="lt2" accent1="accent1" accent2="accent2" accent3="accent3" accent4="accent4" accent5="accent5" accent6="accent6" hlink="hlink" folHlink="folHlink"/>
  <p:sldLayoutIdLst>
    <p:sldLayoutId id="2147489548" r:id="rId1"/>
    <p:sldLayoutId id="2147489549" r:id="rId2"/>
    <p:sldLayoutId id="2147489550" r:id="rId3"/>
    <p:sldLayoutId id="2147489551" r:id="rId4"/>
    <p:sldLayoutId id="2147489552" r:id="rId5"/>
    <p:sldLayoutId id="2147489553" r:id="rId6"/>
    <p:sldLayoutId id="2147489554" r:id="rId7"/>
    <p:sldLayoutId id="2147489555" r:id="rId8"/>
    <p:sldLayoutId id="2147489556" r:id="rId9"/>
    <p:sldLayoutId id="2147489557" r:id="rId10"/>
    <p:sldLayoutId id="2147489558"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charset="-128"/>
        </a:defRPr>
      </a:lvl2pPr>
      <a:lvl3pPr algn="l" rtl="0" eaLnBrk="0" fontAlgn="base" hangingPunct="0">
        <a:spcBef>
          <a:spcPct val="0"/>
        </a:spcBef>
        <a:spcAft>
          <a:spcPct val="0"/>
        </a:spcAft>
        <a:defRPr sz="2000">
          <a:solidFill>
            <a:schemeClr val="bg2"/>
          </a:solidFill>
          <a:latin typeface="Arial" pitchFamily="34" charset="0"/>
          <a:ea typeface="ＭＳ Ｐゴシック" charset="-128"/>
        </a:defRPr>
      </a:lvl3pPr>
      <a:lvl4pPr algn="l" rtl="0" eaLnBrk="0" fontAlgn="base" hangingPunct="0">
        <a:spcBef>
          <a:spcPct val="0"/>
        </a:spcBef>
        <a:spcAft>
          <a:spcPct val="0"/>
        </a:spcAft>
        <a:defRPr sz="2000">
          <a:solidFill>
            <a:schemeClr val="bg2"/>
          </a:solidFill>
          <a:latin typeface="Arial" pitchFamily="34" charset="0"/>
          <a:ea typeface="ＭＳ Ｐゴシック" charset="-128"/>
        </a:defRPr>
      </a:lvl4pPr>
      <a:lvl5pPr algn="l" rtl="0" eaLnBrk="0" fontAlgn="base" hangingPunct="0">
        <a:spcBef>
          <a:spcPct val="0"/>
        </a:spcBef>
        <a:spcAft>
          <a:spcPct val="0"/>
        </a:spcAft>
        <a:defRPr sz="2000">
          <a:solidFill>
            <a:schemeClr val="bg2"/>
          </a:solidFill>
          <a:latin typeface="Arial" pitchFamily="34" charset="0"/>
          <a:ea typeface="ＭＳ Ｐゴシック"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charset="0"/>
        <a:buChar char="–"/>
        <a:defRPr sz="3200">
          <a:solidFill>
            <a:schemeClr val="bg1"/>
          </a:solidFill>
          <a:latin typeface="+mn-lt"/>
          <a:ea typeface="ＭＳ Ｐゴシック" charset="-128"/>
          <a:cs typeface="+mn-cs"/>
        </a:defRPr>
      </a:lvl1pPr>
      <a:lvl2pPr marL="541338" indent="-184150" algn="l" rtl="0" eaLnBrk="0" fontAlgn="base" hangingPunct="0">
        <a:spcBef>
          <a:spcPct val="50000"/>
        </a:spcBef>
        <a:spcAft>
          <a:spcPct val="0"/>
        </a:spcAft>
        <a:buClr>
          <a:schemeClr val="bg1"/>
        </a:buClr>
        <a:buFont typeface="Arial" charset="0"/>
        <a:buChar char="–"/>
        <a:defRPr sz="1600">
          <a:solidFill>
            <a:schemeClr val="bg1"/>
          </a:solidFill>
          <a:latin typeface="+mn-lt"/>
          <a:ea typeface="ＭＳ Ｐゴシック" charset="-128"/>
        </a:defRPr>
      </a:lvl2pPr>
      <a:lvl3pPr marL="896938" indent="-176213" algn="l" rtl="0" eaLnBrk="0" fontAlgn="base" hangingPunct="0">
        <a:spcBef>
          <a:spcPct val="50000"/>
        </a:spcBef>
        <a:spcAft>
          <a:spcPct val="0"/>
        </a:spcAft>
        <a:buClr>
          <a:schemeClr val="bg1"/>
        </a:buClr>
        <a:buFont typeface="Arial" charset="0"/>
        <a:buChar char="–"/>
        <a:defRPr sz="1400">
          <a:solidFill>
            <a:schemeClr val="bg1"/>
          </a:solidFill>
          <a:latin typeface="+mn-lt"/>
          <a:ea typeface="ＭＳ Ｐゴシック" charset="-128"/>
        </a:defRPr>
      </a:lvl3pPr>
      <a:lvl4pPr marL="1252538" indent="-176213"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4pPr>
      <a:lvl5pPr marL="1616075" indent="-184150"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85775" y="2582863"/>
            <a:ext cx="8190681" cy="11509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pic>
        <p:nvPicPr>
          <p:cNvPr id="2052" name="Picture 10" descr="KANTAR_WP_S_RGB.png"/>
          <p:cNvPicPr>
            <a:picLocks noChangeAspect="1"/>
          </p:cNvPicPr>
          <p:nvPr/>
        </p:nvPicPr>
        <p:blipFill>
          <a:blip r:embed="rId6" cstate="print"/>
          <a:srcRect b="-177"/>
          <a:stretch>
            <a:fillRect/>
          </a:stretch>
        </p:blipFill>
        <p:spPr bwMode="auto">
          <a:xfrm>
            <a:off x="381000" y="6453188"/>
            <a:ext cx="4073525" cy="317500"/>
          </a:xfrm>
          <a:prstGeom prst="rect">
            <a:avLst/>
          </a:prstGeom>
          <a:noFill/>
          <a:ln w="9525">
            <a:noFill/>
            <a:miter lim="800000"/>
            <a:headEnd/>
            <a:tailEnd/>
          </a:ln>
        </p:spPr>
      </p:pic>
      <p:sp>
        <p:nvSpPr>
          <p:cNvPr id="5128" name="Footer Placeholder 4"/>
          <p:cNvSpPr txBox="1">
            <a:spLocks noGrp="1"/>
          </p:cNvSpPr>
          <p:nvPr/>
        </p:nvSpPr>
        <p:spPr bwMode="auto">
          <a:xfrm>
            <a:off x="8004175" y="6688138"/>
            <a:ext cx="1042988" cy="117475"/>
          </a:xfrm>
          <a:prstGeom prst="rect">
            <a:avLst/>
          </a:prstGeom>
          <a:noFill/>
          <a:ln w="9525">
            <a:noFill/>
            <a:miter lim="800000"/>
            <a:headEnd/>
            <a:tailEnd/>
          </a:ln>
        </p:spPr>
        <p:txBody>
          <a:bodyPr lIns="0" tIns="0" rIns="0" bIns="0"/>
          <a:lstStyle/>
          <a:p>
            <a:pPr algn="r" eaLnBrk="0" hangingPunct="0">
              <a:defRPr/>
            </a:pPr>
            <a:r>
              <a:rPr lang="en-GB" sz="800" dirty="0">
                <a:solidFill>
                  <a:srgbClr val="C0C0C0"/>
                </a:solidFill>
                <a:latin typeface="Arial" charset="0"/>
                <a:ea typeface="ヒラギノ角ゴ Pro W3" charset="-128"/>
              </a:rPr>
              <a:t>© Kantar Worldpanel</a:t>
            </a:r>
          </a:p>
        </p:txBody>
      </p:sp>
    </p:spTree>
    <p:extLst>
      <p:ext uri="{BB962C8B-B14F-4D97-AF65-F5344CB8AC3E}">
        <p14:creationId xmlns:p14="http://schemas.microsoft.com/office/powerpoint/2010/main" val="334817748"/>
      </p:ext>
    </p:extLst>
  </p:cSld>
  <p:clrMap bg1="dk2" tx1="lt1" bg2="dk1" tx2="lt2" accent1="accent1" accent2="accent2" accent3="accent3" accent4="accent4" accent5="accent5" accent6="accent6" hlink="hlink" folHlink="folHlink"/>
  <p:sldLayoutIdLst>
    <p:sldLayoutId id="2147489560" r:id="rId1"/>
    <p:sldLayoutId id="2147489561" r:id="rId2"/>
    <p:sldLayoutId id="2147489562" r:id="rId3"/>
    <p:sldLayoutId id="2147489565"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000">
          <a:solidFill>
            <a:schemeClr val="tx1"/>
          </a:solidFill>
          <a:latin typeface="+mj-lt"/>
          <a:ea typeface="ＭＳ Ｐゴシック" charset="-128"/>
          <a:cs typeface="+mj-cs"/>
        </a:defRPr>
      </a:lvl1pPr>
      <a:lvl2pPr algn="l" rtl="0" eaLnBrk="0" fontAlgn="base" hangingPunct="0">
        <a:spcBef>
          <a:spcPct val="0"/>
        </a:spcBef>
        <a:spcAft>
          <a:spcPct val="0"/>
        </a:spcAft>
        <a:defRPr sz="2000">
          <a:solidFill>
            <a:schemeClr val="tx1"/>
          </a:solidFill>
          <a:latin typeface="Arial" charset="0"/>
          <a:ea typeface="ＭＳ Ｐゴシック" charset="-128"/>
        </a:defRPr>
      </a:lvl2pPr>
      <a:lvl3pPr algn="l" rtl="0" eaLnBrk="0" fontAlgn="base" hangingPunct="0">
        <a:spcBef>
          <a:spcPct val="0"/>
        </a:spcBef>
        <a:spcAft>
          <a:spcPct val="0"/>
        </a:spcAft>
        <a:defRPr sz="2000">
          <a:solidFill>
            <a:schemeClr val="tx1"/>
          </a:solidFill>
          <a:latin typeface="Arial" charset="0"/>
          <a:ea typeface="ＭＳ Ｐゴシック" charset="-128"/>
        </a:defRPr>
      </a:lvl3pPr>
      <a:lvl4pPr algn="l" rtl="0" eaLnBrk="0" fontAlgn="base" hangingPunct="0">
        <a:spcBef>
          <a:spcPct val="0"/>
        </a:spcBef>
        <a:spcAft>
          <a:spcPct val="0"/>
        </a:spcAft>
        <a:defRPr sz="2000">
          <a:solidFill>
            <a:schemeClr val="tx1"/>
          </a:solidFill>
          <a:latin typeface="Arial" charset="0"/>
          <a:ea typeface="ＭＳ Ｐゴシック" charset="-128"/>
        </a:defRPr>
      </a:lvl4pPr>
      <a:lvl5pPr algn="l" rtl="0" eaLnBrk="0" fontAlgn="base" hangingPunct="0">
        <a:spcBef>
          <a:spcPct val="0"/>
        </a:spcBef>
        <a:spcAft>
          <a:spcPct val="0"/>
        </a:spcAft>
        <a:defRPr sz="2000">
          <a:solidFill>
            <a:schemeClr val="tx1"/>
          </a:solidFill>
          <a:latin typeface="Arial" charset="0"/>
          <a:ea typeface="ＭＳ Ｐゴシック" charset="-128"/>
        </a:defRPr>
      </a:lvl5pPr>
      <a:lvl6pPr marL="457200" algn="l" rtl="0" fontAlgn="base">
        <a:spcBef>
          <a:spcPct val="0"/>
        </a:spcBef>
        <a:spcAft>
          <a:spcPct val="0"/>
        </a:spcAft>
        <a:defRPr sz="2000">
          <a:solidFill>
            <a:schemeClr val="tx1"/>
          </a:solidFill>
          <a:latin typeface="Arial" charset="0"/>
        </a:defRPr>
      </a:lvl6pPr>
      <a:lvl7pPr marL="914400" algn="l" rtl="0" fontAlgn="base">
        <a:spcBef>
          <a:spcPct val="0"/>
        </a:spcBef>
        <a:spcAft>
          <a:spcPct val="0"/>
        </a:spcAft>
        <a:defRPr sz="2000">
          <a:solidFill>
            <a:schemeClr val="tx1"/>
          </a:solidFill>
          <a:latin typeface="Arial" charset="0"/>
        </a:defRPr>
      </a:lvl7pPr>
      <a:lvl8pPr marL="1371600" algn="l" rtl="0" fontAlgn="base">
        <a:spcBef>
          <a:spcPct val="0"/>
        </a:spcBef>
        <a:spcAft>
          <a:spcPct val="0"/>
        </a:spcAft>
        <a:defRPr sz="2000">
          <a:solidFill>
            <a:schemeClr val="tx1"/>
          </a:solidFill>
          <a:latin typeface="Arial" charset="0"/>
        </a:defRPr>
      </a:lvl8pPr>
      <a:lvl9pPr marL="1828800" algn="l" rtl="0" fontAlgn="base">
        <a:spcBef>
          <a:spcPct val="0"/>
        </a:spcBef>
        <a:spcAft>
          <a:spcPct val="0"/>
        </a:spcAft>
        <a:defRPr sz="2000">
          <a:solidFill>
            <a:schemeClr val="tx1"/>
          </a:solidFill>
          <a:latin typeface="Arial" charset="0"/>
        </a:defRPr>
      </a:lvl9pPr>
    </p:titleStyle>
    <p:bodyStyle>
      <a:lvl1pPr marL="177800" indent="-177800" algn="l" rtl="0" eaLnBrk="0" fontAlgn="base" hangingPunct="0">
        <a:spcBef>
          <a:spcPct val="50000"/>
        </a:spcBef>
        <a:spcAft>
          <a:spcPct val="0"/>
        </a:spcAft>
        <a:buClr>
          <a:schemeClr val="bg1"/>
        </a:buClr>
        <a:buFont typeface="Arial" charset="0"/>
        <a:buChar char="–"/>
        <a:defRPr sz="3200">
          <a:solidFill>
            <a:schemeClr val="bg1"/>
          </a:solidFill>
          <a:latin typeface="+mn-lt"/>
          <a:ea typeface="ＭＳ Ｐゴシック" charset="-128"/>
          <a:cs typeface="+mn-cs"/>
        </a:defRPr>
      </a:lvl1pPr>
      <a:lvl2pPr marL="541338" indent="-184150" algn="l" rtl="0" eaLnBrk="0" fontAlgn="base" hangingPunct="0">
        <a:spcBef>
          <a:spcPct val="50000"/>
        </a:spcBef>
        <a:spcAft>
          <a:spcPct val="0"/>
        </a:spcAft>
        <a:buClr>
          <a:schemeClr val="bg1"/>
        </a:buClr>
        <a:buFont typeface="Arial" charset="0"/>
        <a:buChar char="–"/>
        <a:defRPr sz="1600">
          <a:solidFill>
            <a:schemeClr val="bg1"/>
          </a:solidFill>
          <a:latin typeface="+mn-lt"/>
          <a:ea typeface="ＭＳ Ｐゴシック" charset="-128"/>
        </a:defRPr>
      </a:lvl2pPr>
      <a:lvl3pPr marL="896938" indent="-176213" algn="l" rtl="0" eaLnBrk="0" fontAlgn="base" hangingPunct="0">
        <a:spcBef>
          <a:spcPct val="50000"/>
        </a:spcBef>
        <a:spcAft>
          <a:spcPct val="0"/>
        </a:spcAft>
        <a:buClr>
          <a:schemeClr val="bg1"/>
        </a:buClr>
        <a:buFont typeface="Arial" charset="0"/>
        <a:buChar char="–"/>
        <a:defRPr sz="1400">
          <a:solidFill>
            <a:schemeClr val="bg1"/>
          </a:solidFill>
          <a:latin typeface="+mn-lt"/>
          <a:ea typeface="ＭＳ Ｐゴシック" charset="-128"/>
        </a:defRPr>
      </a:lvl3pPr>
      <a:lvl4pPr marL="1252538" indent="-176213"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4pPr>
      <a:lvl5pPr marL="1616075" indent="-184150"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5pPr>
      <a:lvl6pPr marL="2073275" indent="-184150" algn="l" rtl="0" fontAlgn="base">
        <a:spcBef>
          <a:spcPct val="50000"/>
        </a:spcBef>
        <a:spcAft>
          <a:spcPct val="0"/>
        </a:spcAft>
        <a:buClr>
          <a:schemeClr val="bg1"/>
        </a:buClr>
        <a:buFont typeface="Arial" charset="0"/>
        <a:buChar char="–"/>
        <a:defRPr sz="1200">
          <a:solidFill>
            <a:schemeClr val="bg1"/>
          </a:solidFill>
          <a:latin typeface="+mn-lt"/>
        </a:defRPr>
      </a:lvl6pPr>
      <a:lvl7pPr marL="2530475" indent="-184150" algn="l" rtl="0" fontAlgn="base">
        <a:spcBef>
          <a:spcPct val="50000"/>
        </a:spcBef>
        <a:spcAft>
          <a:spcPct val="0"/>
        </a:spcAft>
        <a:buClr>
          <a:schemeClr val="bg1"/>
        </a:buClr>
        <a:buFont typeface="Arial" charset="0"/>
        <a:buChar char="–"/>
        <a:defRPr sz="1200">
          <a:solidFill>
            <a:schemeClr val="bg1"/>
          </a:solidFill>
          <a:latin typeface="+mn-lt"/>
        </a:defRPr>
      </a:lvl7pPr>
      <a:lvl8pPr marL="2987675" indent="-184150" algn="l" rtl="0" fontAlgn="base">
        <a:spcBef>
          <a:spcPct val="50000"/>
        </a:spcBef>
        <a:spcAft>
          <a:spcPct val="0"/>
        </a:spcAft>
        <a:buClr>
          <a:schemeClr val="bg1"/>
        </a:buClr>
        <a:buFont typeface="Arial" charset="0"/>
        <a:buChar char="–"/>
        <a:defRPr sz="1200">
          <a:solidFill>
            <a:schemeClr val="bg1"/>
          </a:solidFill>
          <a:latin typeface="+mn-lt"/>
        </a:defRPr>
      </a:lvl8pPr>
      <a:lvl9pPr marL="3444875" indent="-184150" algn="l" rtl="0" fontAlgn="base">
        <a:spcBef>
          <a:spcPct val="50000"/>
        </a:spcBef>
        <a:spcAft>
          <a:spcPct val="0"/>
        </a:spcAft>
        <a:buClr>
          <a:schemeClr val="bg1"/>
        </a:buClr>
        <a:buFont typeface="Arial" charset="0"/>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3076"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fld id="{1928E5B5-37C9-4077-AFF6-AF9900F431E7}" type="datetime1">
              <a:rPr lang="en-GB"/>
              <a:pPr>
                <a:defRPr/>
              </a:pPr>
              <a:t>07/11/2016</a:t>
            </a:fld>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B2B15B7A-0E20-4EDB-972B-F191B9EA75EA}" type="slidenum">
              <a:rPr lang="en-GB"/>
              <a:pPr>
                <a:defRPr/>
              </a:pPr>
              <a:t>‹#›</a:t>
            </a:fld>
            <a:endParaRPr lang="en-GB"/>
          </a:p>
        </p:txBody>
      </p:sp>
      <p:sp>
        <p:nvSpPr>
          <p:cNvPr id="3080"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319" r:id="rId1"/>
    <p:sldLayoutId id="2147489320" r:id="rId2"/>
    <p:sldLayoutId id="2147489321" r:id="rId3"/>
    <p:sldLayoutId id="2147489322" r:id="rId4"/>
    <p:sldLayoutId id="2147489323" r:id="rId5"/>
    <p:sldLayoutId id="2147489324" r:id="rId6"/>
    <p:sldLayoutId id="2147489325" r:id="rId7"/>
    <p:sldLayoutId id="2147489326" r:id="rId8"/>
    <p:sldLayoutId id="2147489327" r:id="rId9"/>
    <p:sldLayoutId id="2147489328" r:id="rId10"/>
    <p:sldLayoutId id="2147489329"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4099"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4100"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4101" name="Picture 10" descr="KANTAR_WP_S_RGB.png"/>
          <p:cNvPicPr>
            <a:picLocks noChangeAspect="1"/>
          </p:cNvPicPr>
          <p:nvPr/>
        </p:nvPicPr>
        <p:blipFill>
          <a:blip r:embed="rId14">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4103"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4104"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4105"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30" r:id="rId1"/>
    <p:sldLayoutId id="2147489331" r:id="rId2"/>
    <p:sldLayoutId id="2147489332" r:id="rId3"/>
    <p:sldLayoutId id="2147489333" r:id="rId4"/>
    <p:sldLayoutId id="2147489334" r:id="rId5"/>
    <p:sldLayoutId id="2147489335" r:id="rId6"/>
    <p:sldLayoutId id="2147489336" r:id="rId7"/>
    <p:sldLayoutId id="2147489337" r:id="rId8"/>
    <p:sldLayoutId id="2147489338" r:id="rId9"/>
    <p:sldLayoutId id="2147489339" r:id="rId10"/>
    <p:sldLayoutId id="2147489340" r:id="rId11"/>
    <p:sldLayoutId id="2147489341" r:id="rId12"/>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122"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123"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5124"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5125"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5127"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128"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5129"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42" r:id="rId1"/>
    <p:sldLayoutId id="2147489343" r:id="rId2"/>
    <p:sldLayoutId id="2147489344" r:id="rId3"/>
    <p:sldLayoutId id="2147489345" r:id="rId4"/>
    <p:sldLayoutId id="2147489346" r:id="rId5"/>
    <p:sldLayoutId id="2147489347" r:id="rId6"/>
    <p:sldLayoutId id="2147489348" r:id="rId7"/>
    <p:sldLayoutId id="2147489349" r:id="rId8"/>
    <p:sldLayoutId id="2147489350" r:id="rId9"/>
    <p:sldLayoutId id="2147489351" r:id="rId10"/>
    <p:sldLayoutId id="2147489352"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146"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6147"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6148"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6149"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6151"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52"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6153"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53" r:id="rId1"/>
    <p:sldLayoutId id="2147489354" r:id="rId2"/>
    <p:sldLayoutId id="2147489355" r:id="rId3"/>
    <p:sldLayoutId id="2147489356" r:id="rId4"/>
    <p:sldLayoutId id="2147489357" r:id="rId5"/>
    <p:sldLayoutId id="2147489358" r:id="rId6"/>
    <p:sldLayoutId id="2147489359" r:id="rId7"/>
    <p:sldLayoutId id="2147489360" r:id="rId8"/>
    <p:sldLayoutId id="2147489361" r:id="rId9"/>
    <p:sldLayoutId id="2147489362" r:id="rId10"/>
    <p:sldLayoutId id="2147489363"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170"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7171"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7172"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7173"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7175"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76"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7177"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64" r:id="rId1"/>
    <p:sldLayoutId id="2147489365" r:id="rId2"/>
    <p:sldLayoutId id="2147489366" r:id="rId3"/>
    <p:sldLayoutId id="2147489367" r:id="rId4"/>
    <p:sldLayoutId id="2147489368" r:id="rId5"/>
    <p:sldLayoutId id="2147489369" r:id="rId6"/>
    <p:sldLayoutId id="2147489370" r:id="rId7"/>
    <p:sldLayoutId id="2147489371" r:id="rId8"/>
    <p:sldLayoutId id="2147489372" r:id="rId9"/>
    <p:sldLayoutId id="2147489373" r:id="rId10"/>
    <p:sldLayoutId id="2147489374"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194" name="Rectangle 9"/>
          <p:cNvSpPr>
            <a:spLocks noChangeArrowheads="1"/>
          </p:cNvSpPr>
          <p:nvPr/>
        </p:nvSpPr>
        <p:spPr bwMode="auto">
          <a:xfrm>
            <a:off x="0" y="6211888"/>
            <a:ext cx="9144000" cy="6461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8195" name="Rectangle 2"/>
          <p:cNvSpPr>
            <a:spLocks noGrp="1" noChangeArrowheads="1"/>
          </p:cNvSpPr>
          <p:nvPr>
            <p:ph type="title"/>
          </p:nvPr>
        </p:nvSpPr>
        <p:spPr bwMode="auto">
          <a:xfrm>
            <a:off x="485775" y="446088"/>
            <a:ext cx="81549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8196" name="Rectangle 3"/>
          <p:cNvSpPr>
            <a:spLocks noGrp="1" noChangeArrowheads="1"/>
          </p:cNvSpPr>
          <p:nvPr>
            <p:ph type="body" idx="1"/>
          </p:nvPr>
        </p:nvSpPr>
        <p:spPr bwMode="auto">
          <a:xfrm>
            <a:off x="485775" y="1449388"/>
            <a:ext cx="815498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8197" name="Picture 10" descr="KANTAR_WP_S_RGB.png"/>
          <p:cNvPicPr>
            <a:picLocks noChangeAspect="1"/>
          </p:cNvPicPr>
          <p:nvPr/>
        </p:nvPicPr>
        <p:blipFill>
          <a:blip r:embed="rId13">
            <a:extLst>
              <a:ext uri="{28A0092B-C50C-407E-A947-70E740481C1C}">
                <a14:useLocalDpi xmlns:a14="http://schemas.microsoft.com/office/drawing/2010/main" val="0"/>
              </a:ext>
            </a:extLst>
          </a:blip>
          <a:srcRect t="43182"/>
          <a:stretch>
            <a:fillRect/>
          </a:stretch>
        </p:blipFill>
        <p:spPr bwMode="auto">
          <a:xfrm>
            <a:off x="381000" y="6418263"/>
            <a:ext cx="4073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Footer Placeholder 4"/>
          <p:cNvSpPr txBox="1">
            <a:spLocks noGrp="1"/>
          </p:cNvSpPr>
          <p:nvPr/>
        </p:nvSpPr>
        <p:spPr bwMode="auto">
          <a:xfrm>
            <a:off x="8066088" y="6767513"/>
            <a:ext cx="104298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C0C0C0"/>
                </a:solidFill>
                <a:ea typeface="ヒラギノ角ゴ Pro W3"/>
                <a:cs typeface="ヒラギノ角ゴ Pro W3"/>
              </a:rPr>
              <a:t>© Kantar Worldpanel</a:t>
            </a:r>
          </a:p>
        </p:txBody>
      </p:sp>
      <p:sp>
        <p:nvSpPr>
          <p:cNvPr id="8199" name="Line 10"/>
          <p:cNvSpPr>
            <a:spLocks noChangeShapeType="1"/>
          </p:cNvSpPr>
          <p:nvPr/>
        </p:nvSpPr>
        <p:spPr bwMode="auto">
          <a:xfrm>
            <a:off x="0" y="873125"/>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200" name="Line 11"/>
          <p:cNvSpPr>
            <a:spLocks noChangeShapeType="1"/>
          </p:cNvSpPr>
          <p:nvPr/>
        </p:nvSpPr>
        <p:spPr bwMode="auto">
          <a:xfrm>
            <a:off x="0" y="946150"/>
            <a:ext cx="9144000" cy="0"/>
          </a:xfrm>
          <a:prstGeom prst="line">
            <a:avLst/>
          </a:prstGeom>
          <a:noFill/>
          <a:ln w="19050">
            <a:solidFill>
              <a:srgbClr val="C0C0C0"/>
            </a:solidFill>
            <a:round/>
            <a:headEnd/>
            <a:tailEnd/>
          </a:ln>
          <a:extLst>
            <a:ext uri="{909E8E84-426E-40DD-AFC4-6F175D3DCCD1}">
              <a14:hiddenFill xmlns:a14="http://schemas.microsoft.com/office/drawing/2010/main">
                <a:noFill/>
              </a14:hiddenFill>
            </a:ext>
          </a:extLst>
        </p:spPr>
        <p:txBody>
          <a:bodyPr lIns="0" tIns="0" rIns="0" bIns="0" anchor="ctr"/>
          <a:lstStyle/>
          <a:p>
            <a:endParaRPr lang="en-GB"/>
          </a:p>
        </p:txBody>
      </p:sp>
      <p:sp>
        <p:nvSpPr>
          <p:cNvPr id="8201" name="Text Box 51"/>
          <p:cNvSpPr txBox="1">
            <a:spLocks noChangeArrowheads="1"/>
          </p:cNvSpPr>
          <p:nvPr/>
        </p:nvSpPr>
        <p:spPr bwMode="auto">
          <a:xfrm>
            <a:off x="5357813" y="6438900"/>
            <a:ext cx="3814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GB" sz="1200" b="1" dirty="0" smtClean="0">
                <a:solidFill>
                  <a:srgbClr val="FFFFFF"/>
                </a:solidFill>
                <a:latin typeface="Calibri" pitchFamily="34" charset="0"/>
              </a:rPr>
              <a:t>KANTAR WORLDPANEL: DATA TO 17th of February 2013</a:t>
            </a:r>
          </a:p>
        </p:txBody>
      </p:sp>
    </p:spTree>
  </p:cSld>
  <p:clrMap bg1="lt1" tx1="dk1" bg2="lt2" tx2="dk2" accent1="accent1" accent2="accent2" accent3="accent3" accent4="accent4" accent5="accent5" accent6="accent6" hlink="hlink" folHlink="folHlink"/>
  <p:sldLayoutIdLst>
    <p:sldLayoutId id="2147489375" r:id="rId1"/>
    <p:sldLayoutId id="2147489376" r:id="rId2"/>
    <p:sldLayoutId id="2147489377" r:id="rId3"/>
    <p:sldLayoutId id="2147489378" r:id="rId4"/>
    <p:sldLayoutId id="2147489379" r:id="rId5"/>
    <p:sldLayoutId id="2147489380" r:id="rId6"/>
    <p:sldLayoutId id="2147489381" r:id="rId7"/>
    <p:sldLayoutId id="2147489382" r:id="rId8"/>
    <p:sldLayoutId id="2147489383" r:id="rId9"/>
    <p:sldLayoutId id="2147489384" r:id="rId10"/>
    <p:sldLayoutId id="2147489385" r:id="rId11"/>
  </p:sldLayoutIdLst>
  <p:hf hdr="0" ftr="0" dt="0"/>
  <p:txStyles>
    <p:titleStyle>
      <a:lvl1pPr algn="l" rtl="0" eaLnBrk="0" fontAlgn="base" hangingPunct="0">
        <a:spcBef>
          <a:spcPct val="0"/>
        </a:spcBef>
        <a:spcAft>
          <a:spcPct val="0"/>
        </a:spcAft>
        <a:defRPr sz="2000">
          <a:solidFill>
            <a:schemeClr val="tx1"/>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tx1"/>
          </a:solidFill>
          <a:latin typeface="Arial" pitchFamily="34" charset="0"/>
          <a:ea typeface="ＭＳ Ｐゴシック"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accent1"/>
        </a:buClr>
        <a:buFont typeface="Arial" pitchFamily="34" charset="0"/>
        <a:buChar char="–"/>
        <a:defRPr sz="3200">
          <a:solidFill>
            <a:schemeClr val="bg2"/>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accent1"/>
        </a:buClr>
        <a:buFont typeface="Arial" pitchFamily="34" charset="0"/>
        <a:buChar char="–"/>
        <a:defRPr sz="1600">
          <a:solidFill>
            <a:schemeClr val="bg2"/>
          </a:solidFill>
          <a:latin typeface="+mn-lt"/>
          <a:ea typeface="ＭＳ Ｐゴシック" pitchFamily="34" charset="-128"/>
        </a:defRPr>
      </a:lvl2pPr>
      <a:lvl3pPr marL="896938" indent="-176213" algn="l" rtl="0" eaLnBrk="0" fontAlgn="base" hangingPunct="0">
        <a:spcBef>
          <a:spcPct val="50000"/>
        </a:spcBef>
        <a:spcAft>
          <a:spcPct val="0"/>
        </a:spcAft>
        <a:buClr>
          <a:schemeClr val="accent1"/>
        </a:buClr>
        <a:buFont typeface="Arial" pitchFamily="34" charset="0"/>
        <a:buChar char="–"/>
        <a:defRPr sz="1400">
          <a:solidFill>
            <a:schemeClr val="bg2"/>
          </a:solidFill>
          <a:latin typeface="+mn-lt"/>
          <a:ea typeface="ＭＳ Ｐゴシック" pitchFamily="34" charset="-128"/>
        </a:defRPr>
      </a:lvl3pPr>
      <a:lvl4pPr marL="1252538" indent="-176213"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4pPr>
      <a:lvl5pPr marL="1616075" indent="-184150" algn="l" rtl="0" eaLnBrk="0" fontAlgn="base" hangingPunct="0">
        <a:spcBef>
          <a:spcPct val="50000"/>
        </a:spcBef>
        <a:spcAft>
          <a:spcPct val="0"/>
        </a:spcAft>
        <a:buClr>
          <a:schemeClr val="accent1"/>
        </a:buClr>
        <a:buFont typeface="Arial" pitchFamily="34" charset="0"/>
        <a:buChar char="–"/>
        <a:defRPr sz="1200">
          <a:solidFill>
            <a:schemeClr val="bg2"/>
          </a:solidFill>
          <a:latin typeface="+mn-lt"/>
          <a:ea typeface="ＭＳ Ｐゴシック" pitchFamily="34" charset="-128"/>
        </a:defRPr>
      </a:lvl5pPr>
      <a:lvl6pPr marL="20732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6pPr>
      <a:lvl7pPr marL="25304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7pPr>
      <a:lvl8pPr marL="29876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8pPr>
      <a:lvl9pPr marL="3444875" indent="-184150" algn="l" rtl="0" fontAlgn="base">
        <a:spcBef>
          <a:spcPct val="50000"/>
        </a:spcBef>
        <a:spcAft>
          <a:spcPct val="0"/>
        </a:spcAft>
        <a:buClr>
          <a:schemeClr val="accent1"/>
        </a:buClr>
        <a:buFont typeface="Arial" pitchFamily="34" charset="0"/>
        <a:buChar char="–"/>
        <a:defRPr sz="12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0" descr="logo_strip"/>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1030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bwMode="auto">
          <a:xfrm>
            <a:off x="485775" y="2582863"/>
            <a:ext cx="5757863"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9220" name="Rectangle 3"/>
          <p:cNvSpPr>
            <a:spLocks noGrp="1" noChangeArrowheads="1"/>
          </p:cNvSpPr>
          <p:nvPr>
            <p:ph type="body" idx="1"/>
          </p:nvPr>
        </p:nvSpPr>
        <p:spPr bwMode="auto">
          <a:xfrm>
            <a:off x="485775" y="4797425"/>
            <a:ext cx="815498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3" name="Rectangle 5"/>
          <p:cNvSpPr>
            <a:spLocks noGrp="1" noChangeArrowheads="1"/>
          </p:cNvSpPr>
          <p:nvPr>
            <p:ph type="dt" sz="half" idx="2"/>
          </p:nvPr>
        </p:nvSpPr>
        <p:spPr bwMode="auto">
          <a:xfrm>
            <a:off x="400050" y="62071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89898"/>
                </a:solidFill>
                <a:latin typeface="+mn-lt"/>
                <a:ea typeface="ヒラギノ角ゴ Pro W3" charset="-128"/>
                <a:cs typeface="+mn-cs"/>
              </a:defRPr>
            </a:lvl1pPr>
          </a:lstStyle>
          <a:p>
            <a:pPr>
              <a:defRPr/>
            </a:pPr>
            <a:endParaRPr lang="en-GB"/>
          </a:p>
        </p:txBody>
      </p:sp>
      <p:sp>
        <p:nvSpPr>
          <p:cNvPr id="7174" name="Rectangle 6"/>
          <p:cNvSpPr>
            <a:spLocks noGrp="1" noChangeArrowheads="1"/>
          </p:cNvSpPr>
          <p:nvPr>
            <p:ph type="ftr" sz="quarter" idx="3"/>
          </p:nvPr>
        </p:nvSpPr>
        <p:spPr bwMode="auto">
          <a:xfrm>
            <a:off x="4411663" y="6448425"/>
            <a:ext cx="39782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ヒラギノ角ゴ Pro W3" charset="-128"/>
              </a:defRPr>
            </a:lvl1pPr>
          </a:lstStyle>
          <a:p>
            <a:pPr>
              <a:defRPr/>
            </a:pPr>
            <a:endParaRPr lang="en-GB"/>
          </a:p>
        </p:txBody>
      </p:sp>
      <p:sp>
        <p:nvSpPr>
          <p:cNvPr id="7175" name="Rectangle 7"/>
          <p:cNvSpPr>
            <a:spLocks noGrp="1" noChangeArrowheads="1"/>
          </p:cNvSpPr>
          <p:nvPr>
            <p:ph type="sldNum" sz="quarter" idx="4"/>
          </p:nvPr>
        </p:nvSpPr>
        <p:spPr bwMode="auto">
          <a:xfrm>
            <a:off x="8434388" y="6440488"/>
            <a:ext cx="687387" cy="28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89898"/>
                </a:solidFill>
                <a:latin typeface="+mn-lt"/>
                <a:ea typeface="ヒラギノ角ゴ Pro W3" charset="-128"/>
                <a:cs typeface="+mn-cs"/>
              </a:defRPr>
            </a:lvl1pPr>
          </a:lstStyle>
          <a:p>
            <a:pPr>
              <a:defRPr/>
            </a:pPr>
            <a:fld id="{445D311C-96E0-47AC-B880-7C9B12488295}" type="slidenum">
              <a:rPr lang="en-GB"/>
              <a:pPr>
                <a:defRPr/>
              </a:pPr>
              <a:t>‹#›</a:t>
            </a:fld>
            <a:endParaRPr lang="en-GB"/>
          </a:p>
        </p:txBody>
      </p:sp>
      <p:sp>
        <p:nvSpPr>
          <p:cNvPr id="9224" name="Footer Placeholder 4"/>
          <p:cNvSpPr txBox="1">
            <a:spLocks noGrp="1"/>
          </p:cNvSpPr>
          <p:nvPr/>
        </p:nvSpPr>
        <p:spPr bwMode="auto">
          <a:xfrm>
            <a:off x="8004175" y="6688138"/>
            <a:ext cx="1042988"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defRPr/>
            </a:pPr>
            <a:r>
              <a:rPr lang="en-GB" sz="600" smtClean="0">
                <a:solidFill>
                  <a:srgbClr val="989898"/>
                </a:solidFill>
                <a:ea typeface="ヒラギノ角ゴ Pro W3"/>
                <a:cs typeface="ヒラギノ角ゴ Pro W3"/>
              </a:rPr>
              <a:t>© Kantar Worldpanel</a:t>
            </a:r>
          </a:p>
        </p:txBody>
      </p:sp>
    </p:spTree>
  </p:cSld>
  <p:clrMap bg1="dk2" tx1="lt1" bg2="dk1" tx2="lt2" accent1="accent1" accent2="accent2" accent3="accent3" accent4="accent4" accent5="accent5" accent6="accent6" hlink="hlink" folHlink="folHlink"/>
  <p:sldLayoutIdLst>
    <p:sldLayoutId id="2147489386" r:id="rId1"/>
    <p:sldLayoutId id="2147489387" r:id="rId2"/>
    <p:sldLayoutId id="2147489388" r:id="rId3"/>
    <p:sldLayoutId id="2147489389" r:id="rId4"/>
    <p:sldLayoutId id="2147489390" r:id="rId5"/>
    <p:sldLayoutId id="2147489391" r:id="rId6"/>
    <p:sldLayoutId id="2147489392" r:id="rId7"/>
    <p:sldLayoutId id="2147489393" r:id="rId8"/>
    <p:sldLayoutId id="2147489394" r:id="rId9"/>
    <p:sldLayoutId id="2147489395" r:id="rId10"/>
    <p:sldLayoutId id="2147489396" r:id="rId11"/>
  </p:sldLayoutIdLst>
  <p:hf hdr="0" ftr="0" dt="0"/>
  <p:txStyles>
    <p:titleStyle>
      <a:lvl1pPr algn="l" rtl="0" eaLnBrk="0" fontAlgn="base" hangingPunct="0">
        <a:spcBef>
          <a:spcPct val="0"/>
        </a:spcBef>
        <a:spcAft>
          <a:spcPct val="0"/>
        </a:spcAft>
        <a:defRPr sz="2000">
          <a:solidFill>
            <a:schemeClr val="bg2"/>
          </a:solidFill>
          <a:latin typeface="+mj-lt"/>
          <a:ea typeface="ＭＳ Ｐゴシック" pitchFamily="34" charset="-128"/>
          <a:cs typeface="+mj-cs"/>
        </a:defRPr>
      </a:lvl1pPr>
      <a:lvl2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2pPr>
      <a:lvl3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3pPr>
      <a:lvl4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4pPr>
      <a:lvl5pPr algn="l" rtl="0" eaLnBrk="0" fontAlgn="base" hangingPunct="0">
        <a:spcBef>
          <a:spcPct val="0"/>
        </a:spcBef>
        <a:spcAft>
          <a:spcPct val="0"/>
        </a:spcAft>
        <a:defRPr sz="2000">
          <a:solidFill>
            <a:schemeClr val="bg2"/>
          </a:solidFill>
          <a:latin typeface="Arial" pitchFamily="34" charset="0"/>
          <a:ea typeface="ＭＳ Ｐゴシック" pitchFamily="34" charset="-128"/>
        </a:defRPr>
      </a:lvl5pPr>
      <a:lvl6pPr marL="457200" algn="l" rtl="0" fontAlgn="base">
        <a:spcBef>
          <a:spcPct val="0"/>
        </a:spcBef>
        <a:spcAft>
          <a:spcPct val="0"/>
        </a:spcAft>
        <a:defRPr sz="2000">
          <a:solidFill>
            <a:schemeClr val="bg2"/>
          </a:solidFill>
          <a:latin typeface="Arial" pitchFamily="34" charset="0"/>
          <a:ea typeface="ＭＳ Ｐゴシック" pitchFamily="34" charset="-128"/>
        </a:defRPr>
      </a:lvl6pPr>
      <a:lvl7pPr marL="914400" algn="l" rtl="0" fontAlgn="base">
        <a:spcBef>
          <a:spcPct val="0"/>
        </a:spcBef>
        <a:spcAft>
          <a:spcPct val="0"/>
        </a:spcAft>
        <a:defRPr sz="2000">
          <a:solidFill>
            <a:schemeClr val="bg2"/>
          </a:solidFill>
          <a:latin typeface="Arial" pitchFamily="34" charset="0"/>
          <a:ea typeface="ＭＳ Ｐゴシック" pitchFamily="34" charset="-128"/>
        </a:defRPr>
      </a:lvl7pPr>
      <a:lvl8pPr marL="1371600" algn="l" rtl="0" fontAlgn="base">
        <a:spcBef>
          <a:spcPct val="0"/>
        </a:spcBef>
        <a:spcAft>
          <a:spcPct val="0"/>
        </a:spcAft>
        <a:defRPr sz="2000">
          <a:solidFill>
            <a:schemeClr val="bg2"/>
          </a:solidFill>
          <a:latin typeface="Arial" pitchFamily="34" charset="0"/>
          <a:ea typeface="ＭＳ Ｐゴシック" pitchFamily="34" charset="-128"/>
        </a:defRPr>
      </a:lvl8pPr>
      <a:lvl9pPr marL="1828800" algn="l" rtl="0" fontAlgn="base">
        <a:spcBef>
          <a:spcPct val="0"/>
        </a:spcBef>
        <a:spcAft>
          <a:spcPct val="0"/>
        </a:spcAft>
        <a:defRPr sz="2000">
          <a:solidFill>
            <a:schemeClr val="bg2"/>
          </a:solidFill>
          <a:latin typeface="Arial" pitchFamily="34" charset="0"/>
          <a:ea typeface="ＭＳ Ｐゴシック" pitchFamily="34" charset="-128"/>
        </a:defRPr>
      </a:lvl9pPr>
    </p:titleStyle>
    <p:bodyStyle>
      <a:lvl1pPr marL="177800" indent="-177800" algn="l" rtl="0" eaLnBrk="0" fontAlgn="base" hangingPunct="0">
        <a:spcBef>
          <a:spcPct val="50000"/>
        </a:spcBef>
        <a:spcAft>
          <a:spcPct val="0"/>
        </a:spcAft>
        <a:buClr>
          <a:schemeClr val="bg1"/>
        </a:buClr>
        <a:buFont typeface="Arial" pitchFamily="34" charset="0"/>
        <a:buChar char="–"/>
        <a:defRPr sz="3200">
          <a:solidFill>
            <a:schemeClr val="bg1"/>
          </a:solidFill>
          <a:latin typeface="+mn-lt"/>
          <a:ea typeface="ＭＳ Ｐゴシック" pitchFamily="34" charset="-128"/>
          <a:cs typeface="+mn-cs"/>
        </a:defRPr>
      </a:lvl1pPr>
      <a:lvl2pPr marL="541338" indent="-184150" algn="l" rtl="0" eaLnBrk="0" fontAlgn="base" hangingPunct="0">
        <a:spcBef>
          <a:spcPct val="50000"/>
        </a:spcBef>
        <a:spcAft>
          <a:spcPct val="0"/>
        </a:spcAft>
        <a:buClr>
          <a:schemeClr val="bg1"/>
        </a:buClr>
        <a:buFont typeface="Arial" pitchFamily="34" charset="0"/>
        <a:buChar char="–"/>
        <a:defRPr sz="1600">
          <a:solidFill>
            <a:schemeClr val="bg1"/>
          </a:solidFill>
          <a:latin typeface="+mn-lt"/>
          <a:ea typeface="ＭＳ Ｐゴシック" pitchFamily="34" charset="-128"/>
        </a:defRPr>
      </a:lvl2pPr>
      <a:lvl3pPr marL="896938" indent="-176213" algn="l" rtl="0" eaLnBrk="0" fontAlgn="base" hangingPunct="0">
        <a:spcBef>
          <a:spcPct val="50000"/>
        </a:spcBef>
        <a:spcAft>
          <a:spcPct val="0"/>
        </a:spcAft>
        <a:buClr>
          <a:schemeClr val="bg1"/>
        </a:buClr>
        <a:buFont typeface="Arial" pitchFamily="34" charset="0"/>
        <a:buChar char="–"/>
        <a:defRPr sz="1400">
          <a:solidFill>
            <a:schemeClr val="bg1"/>
          </a:solidFill>
          <a:latin typeface="+mn-lt"/>
          <a:ea typeface="ＭＳ Ｐゴシック" pitchFamily="34" charset="-128"/>
        </a:defRPr>
      </a:lvl3pPr>
      <a:lvl4pPr marL="1252538" indent="-176213"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4pPr>
      <a:lvl5pPr marL="1616075" indent="-184150" algn="l" rtl="0" eaLnBrk="0" fontAlgn="base" hangingPunct="0">
        <a:spcBef>
          <a:spcPct val="50000"/>
        </a:spcBef>
        <a:spcAft>
          <a:spcPct val="0"/>
        </a:spcAft>
        <a:buClr>
          <a:schemeClr val="bg1"/>
        </a:buClr>
        <a:buFont typeface="Arial" pitchFamily="34" charset="0"/>
        <a:buChar char="–"/>
        <a:defRPr sz="1200">
          <a:solidFill>
            <a:schemeClr val="bg1"/>
          </a:solidFill>
          <a:latin typeface="+mn-lt"/>
          <a:ea typeface="ＭＳ Ｐゴシック" pitchFamily="34" charset="-128"/>
        </a:defRPr>
      </a:lvl5pPr>
      <a:lvl6pPr marL="20732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6pPr>
      <a:lvl7pPr marL="25304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7pPr>
      <a:lvl8pPr marL="29876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8pPr>
      <a:lvl9pPr marL="3444875" indent="-184150" algn="l" rtl="0" fontAlgn="base">
        <a:spcBef>
          <a:spcPct val="50000"/>
        </a:spcBef>
        <a:spcAft>
          <a:spcPct val="0"/>
        </a:spcAft>
        <a:buClr>
          <a:schemeClr val="bg1"/>
        </a:buClr>
        <a:buFont typeface="Arial" pitchFamily="34" charset="0"/>
        <a:buChar char="–"/>
        <a:defRPr sz="12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4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3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236.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Microsoft_Excel_97-2003_Worksheet8.xls"/><Relationship Id="rId7" Type="http://schemas.openxmlformats.org/officeDocument/2006/relationships/oleObject" Target="../embeddings/Microsoft_Excel_97-2003_Worksheet10.xls"/><Relationship Id="rId2" Type="http://schemas.openxmlformats.org/officeDocument/2006/relationships/slideLayout" Target="../slideLayouts/slideLayout236.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oleObject" Target="../embeddings/Microsoft_Excel_97-2003_Worksheet9.xls"/><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236.xml"/><Relationship Id="rId1" Type="http://schemas.openxmlformats.org/officeDocument/2006/relationships/vmlDrawing" Target="../drawings/vmlDrawing9.v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12.xls"/><Relationship Id="rId2" Type="http://schemas.openxmlformats.org/officeDocument/2006/relationships/slideLayout" Target="../slideLayouts/slideLayout236.xml"/><Relationship Id="rId1" Type="http://schemas.openxmlformats.org/officeDocument/2006/relationships/vmlDrawing" Target="../drawings/vmlDrawing10.v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3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3.xls"/><Relationship Id="rId2" Type="http://schemas.openxmlformats.org/officeDocument/2006/relationships/slideLayout" Target="../slideLayouts/slideLayout236.xml"/><Relationship Id="rId1" Type="http://schemas.openxmlformats.org/officeDocument/2006/relationships/vmlDrawing" Target="../drawings/vmlDrawing11.vml"/><Relationship Id="rId4" Type="http://schemas.openxmlformats.org/officeDocument/2006/relationships/image" Target="../media/image2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236.xml"/><Relationship Id="rId1" Type="http://schemas.openxmlformats.org/officeDocument/2006/relationships/vmlDrawing" Target="../drawings/vmlDrawing12.vml"/><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36.xml"/><Relationship Id="rId1" Type="http://schemas.openxmlformats.org/officeDocument/2006/relationships/vmlDrawing" Target="../drawings/vmlDrawing13.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5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31.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31.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3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236.xml"/><Relationship Id="rId1" Type="http://schemas.openxmlformats.org/officeDocument/2006/relationships/vmlDrawing" Target="../drawings/vmlDrawing14.v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43.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3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1.xml"/><Relationship Id="rId1" Type="http://schemas.openxmlformats.org/officeDocument/2006/relationships/vmlDrawing" Target="../drawings/vmlDrawing15.vml"/><Relationship Id="rId5" Type="http://schemas.openxmlformats.org/officeDocument/2006/relationships/image" Target="../media/image34.png"/><Relationship Id="rId4" Type="http://schemas.openxmlformats.org/officeDocument/2006/relationships/oleObject" Target="../embeddings/Microsoft_Excel_97-2003_Worksheet16.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2.xml"/><Relationship Id="rId1" Type="http://schemas.openxmlformats.org/officeDocument/2006/relationships/vmlDrawing" Target="../drawings/vmlDrawing16.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3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36.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57.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36.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36.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36.xml"/><Relationship Id="rId1" Type="http://schemas.openxmlformats.org/officeDocument/2006/relationships/vmlDrawing" Target="../drawings/vmlDrawing4.vml"/><Relationship Id="rId5" Type="http://schemas.openxmlformats.org/officeDocument/2006/relationships/image" Target="../media/image13.png"/><Relationship Id="rId4" Type="http://schemas.openxmlformats.org/officeDocument/2006/relationships/oleObject" Target="../embeddings/Microsoft_Excel_97-2003_Worksheet4.xls"/></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5.xls"/><Relationship Id="rId2" Type="http://schemas.openxmlformats.org/officeDocument/2006/relationships/slideLayout" Target="../slideLayouts/slideLayout236.xml"/><Relationship Id="rId1" Type="http://schemas.openxmlformats.org/officeDocument/2006/relationships/vmlDrawing" Target="../drawings/vmlDrawing5.v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6.xls"/><Relationship Id="rId2" Type="http://schemas.openxmlformats.org/officeDocument/2006/relationships/slideLayout" Target="../slideLayouts/slideLayout236.xml"/><Relationship Id="rId1" Type="http://schemas.openxmlformats.org/officeDocument/2006/relationships/vmlDrawing" Target="../drawings/vmlDrawing6.v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a:xfrm>
            <a:off x="438150" y="4941888"/>
            <a:ext cx="8123238" cy="566737"/>
          </a:xfrm>
        </p:spPr>
        <p:txBody>
          <a:bodyPr anchor="b"/>
          <a:lstStyle/>
          <a:p>
            <a:pPr eaLnBrk="1" hangingPunct="1"/>
            <a:r>
              <a:rPr lang="es-ES_tradnl" b="1" dirty="0" smtClean="0">
                <a:latin typeface="Calibri" pitchFamily="34" charset="0"/>
                <a:ea typeface="ＭＳ Ｐゴシック" pitchFamily="34" charset="-128"/>
              </a:rPr>
              <a:t>ROI GROCERY MARKET REVIEW</a:t>
            </a:r>
            <a:endParaRPr lang="en-GB" b="1" dirty="0" smtClean="0">
              <a:latin typeface="Calibri" pitchFamily="34" charset="0"/>
              <a:ea typeface="ＭＳ Ｐゴシック" pitchFamily="34" charset="-128"/>
            </a:endParaRPr>
          </a:p>
        </p:txBody>
      </p:sp>
      <p:sp>
        <p:nvSpPr>
          <p:cNvPr id="31747" name="Rectangle 5"/>
          <p:cNvSpPr>
            <a:spLocks noGrp="1" noChangeArrowheads="1"/>
          </p:cNvSpPr>
          <p:nvPr>
            <p:ph type="body" sz="half" idx="4294967295"/>
          </p:nvPr>
        </p:nvSpPr>
        <p:spPr>
          <a:xfrm>
            <a:off x="468313" y="5589588"/>
            <a:ext cx="8123237" cy="804862"/>
          </a:xfrm>
        </p:spPr>
        <p:txBody>
          <a:bodyPr/>
          <a:lstStyle/>
          <a:p>
            <a:pPr marL="0" indent="0" eaLnBrk="1" hangingPunct="1"/>
            <a:r>
              <a:rPr lang="en-GB" b="1" dirty="0" smtClean="0">
                <a:latin typeface="Calibri" pitchFamily="34" charset="0"/>
                <a:ea typeface="ＭＳ Ｐゴシック" pitchFamily="34" charset="-128"/>
                <a:cs typeface="ＭＳ Ｐゴシック" pitchFamily="34" charset="-128"/>
              </a:rPr>
              <a:t>Data to 5th January 2014</a:t>
            </a:r>
          </a:p>
        </p:txBody>
      </p:sp>
      <p:sp>
        <p:nvSpPr>
          <p:cNvPr id="31748"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1DBE620C-3E80-4F7B-A5D1-8F4A6EA64E70}" type="slidenum">
              <a:rPr lang="en-GB" smtClean="0">
                <a:solidFill>
                  <a:srgbClr val="989898"/>
                </a:solidFill>
                <a:ea typeface="ヒラギノ角ゴ Pro W3" charset="-128"/>
              </a:rPr>
              <a:pPr/>
              <a:t>1</a:t>
            </a:fld>
            <a:endParaRPr lang="en-GB" smtClean="0">
              <a:solidFill>
                <a:srgbClr val="989898"/>
              </a:solidFill>
              <a:ea typeface="ヒラギノ角ゴ Pro W3" charset="-128"/>
            </a:endParaRPr>
          </a:p>
        </p:txBody>
      </p:sp>
      <p:grpSp>
        <p:nvGrpSpPr>
          <p:cNvPr id="31749" name="Group 1"/>
          <p:cNvGrpSpPr>
            <a:grpSpLocks/>
          </p:cNvGrpSpPr>
          <p:nvPr/>
        </p:nvGrpSpPr>
        <p:grpSpPr bwMode="auto">
          <a:xfrm>
            <a:off x="195263" y="231775"/>
            <a:ext cx="8769350" cy="4759325"/>
            <a:chOff x="95533" y="230996"/>
            <a:chExt cx="8769350" cy="4760295"/>
          </a:xfrm>
        </p:grpSpPr>
        <p:pic>
          <p:nvPicPr>
            <p:cNvPr id="35842" name="Picture 2" descr="http://www.trionz.co.uk/blog/wp-content/uploads/2012/12/Christmas-Dinner-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30996"/>
              <a:ext cx="8457377" cy="47602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751" name="Rectangle 16"/>
            <p:cNvSpPr>
              <a:spLocks noChangeArrowheads="1"/>
            </p:cNvSpPr>
            <p:nvPr/>
          </p:nvSpPr>
          <p:spPr bwMode="auto">
            <a:xfrm>
              <a:off x="95533" y="230996"/>
              <a:ext cx="8769350" cy="4760295"/>
            </a:xfrm>
            <a:prstGeom prst="rect">
              <a:avLst/>
            </a:prstGeom>
            <a:solidFill>
              <a:schemeClr val="bg2">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pic>
          <p:nvPicPr>
            <p:cNvPr id="317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772816"/>
              <a:ext cx="2670380" cy="1852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3" name="Freeform 25"/>
            <p:cNvSpPr>
              <a:spLocks/>
            </p:cNvSpPr>
            <p:nvPr/>
          </p:nvSpPr>
          <p:spPr bwMode="auto">
            <a:xfrm rot="5400000" flipV="1">
              <a:off x="5298008" y="2987875"/>
              <a:ext cx="633412" cy="650875"/>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endParaRPr lang="en-IE"/>
            </a:p>
          </p:txBody>
        </p:sp>
        <p:sp>
          <p:nvSpPr>
            <p:cNvPr id="31754" name="Freeform 24"/>
            <p:cNvSpPr>
              <a:spLocks/>
            </p:cNvSpPr>
            <p:nvPr/>
          </p:nvSpPr>
          <p:spPr bwMode="auto">
            <a:xfrm>
              <a:off x="7329048" y="1773939"/>
              <a:ext cx="633412" cy="649287"/>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IE"/>
            </a:p>
          </p:txBody>
        </p:sp>
      </p:grpSp>
    </p:spTree>
    <p:extLst>
      <p:ext uri="{BB962C8B-B14F-4D97-AF65-F5344CB8AC3E}">
        <p14:creationId xmlns:p14="http://schemas.microsoft.com/office/powerpoint/2010/main" val="3554401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499992" y="2239789"/>
            <a:ext cx="3816424" cy="2485355"/>
            <a:chOff x="4427984" y="2239789"/>
            <a:chExt cx="3816424" cy="2485355"/>
          </a:xfrm>
          <a:effectLst/>
        </p:grpSpPr>
        <p:pic>
          <p:nvPicPr>
            <p:cNvPr id="264202" name="Picture 10" descr="http://www.thedigeratilife.com/images/savingmoneyban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2996951"/>
              <a:ext cx="1996544" cy="1295535"/>
            </a:xfrm>
            <a:prstGeom prst="roundRect">
              <a:avLst>
                <a:gd name="adj" fmla="val 8594"/>
              </a:avLst>
            </a:prstGeom>
            <a:solidFill>
              <a:srgbClr val="FFFFFF">
                <a:shade val="85000"/>
              </a:srgbClr>
            </a:solidFill>
            <a:ln>
              <a:noFill/>
            </a:ln>
            <a:effectLst/>
            <a:extLst/>
          </p:spPr>
        </p:pic>
        <p:sp>
          <p:nvSpPr>
            <p:cNvPr id="16" name="TextBox 15"/>
            <p:cNvSpPr txBox="1"/>
            <p:nvPr/>
          </p:nvSpPr>
          <p:spPr>
            <a:xfrm>
              <a:off x="5940152" y="4263479"/>
              <a:ext cx="2304256" cy="461665"/>
            </a:xfrm>
            <a:prstGeom prst="rect">
              <a:avLst/>
            </a:prstGeom>
            <a:noFill/>
          </p:spPr>
          <p:txBody>
            <a:bodyPr wrap="square" rtlCol="0">
              <a:spAutoFit/>
            </a:bodyPr>
            <a:lstStyle/>
            <a:p>
              <a:pPr algn="ctr"/>
              <a:r>
                <a:rPr lang="en-GB" sz="2400" dirty="0" smtClean="0">
                  <a:solidFill>
                    <a:srgbClr val="989898"/>
                  </a:solidFill>
                  <a:latin typeface="Calibri" pitchFamily="34" charset="0"/>
                  <a:cs typeface="Calibri" pitchFamily="34" charset="0"/>
                </a:rPr>
                <a:t>Spend less</a:t>
              </a:r>
              <a:endParaRPr lang="en-GB" sz="2400" dirty="0">
                <a:solidFill>
                  <a:srgbClr val="989898"/>
                </a:solidFill>
                <a:latin typeface="Calibri" pitchFamily="34" charset="0"/>
                <a:cs typeface="Calibri" pitchFamily="34" charset="0"/>
              </a:endParaRPr>
            </a:p>
          </p:txBody>
        </p:sp>
        <p:cxnSp>
          <p:nvCxnSpPr>
            <p:cNvPr id="22" name="Straight Connector 21"/>
            <p:cNvCxnSpPr/>
            <p:nvPr/>
          </p:nvCxnSpPr>
          <p:spPr>
            <a:xfrm>
              <a:off x="4427984" y="2239789"/>
              <a:ext cx="2510441" cy="7571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4294967295"/>
          </p:nvPr>
        </p:nvSpPr>
        <p:spPr>
          <a:xfrm>
            <a:off x="8456613" y="6199848"/>
            <a:ext cx="687387" cy="280987"/>
          </a:xfrm>
          <a:prstGeom prst="rect">
            <a:avLst/>
          </a:prstGeom>
        </p:spPr>
        <p:txBody>
          <a:bodyPr/>
          <a:lstStyle/>
          <a:p>
            <a:pPr>
              <a:defRPr/>
            </a:pPr>
            <a:fld id="{2BDC2D0A-CDAB-4F9F-B22B-CAFF8155D7FC}" type="slidenum">
              <a:rPr lang="en-GB" smtClean="0">
                <a:solidFill>
                  <a:srgbClr val="989898"/>
                </a:solidFill>
              </a:rPr>
              <a:pPr>
                <a:defRPr/>
              </a:pPr>
              <a:t>10</a:t>
            </a:fld>
            <a:endParaRPr lang="en-GB" dirty="0">
              <a:solidFill>
                <a:srgbClr val="989898"/>
              </a:solidFill>
            </a:endParaRPr>
          </a:p>
        </p:txBody>
      </p:sp>
      <p:pic>
        <p:nvPicPr>
          <p:cNvPr id="264196" name="Picture 4" descr="http://cdn.thenextweb.com/entrepreneur/files/2011/05/No-Money-520x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04664"/>
            <a:ext cx="3894960" cy="1835125"/>
          </a:xfrm>
          <a:prstGeom prst="roundRect">
            <a:avLst>
              <a:gd name="adj" fmla="val 8594"/>
            </a:avLst>
          </a:prstGeom>
          <a:solidFill>
            <a:srgbClr val="FFFFFF">
              <a:shade val="85000"/>
            </a:srgbClr>
          </a:solidFill>
          <a:ln>
            <a:noFill/>
          </a:ln>
          <a:effectLst/>
          <a:extLst/>
        </p:spPr>
      </p:pic>
      <p:sp>
        <p:nvSpPr>
          <p:cNvPr id="5" name="TextBox 4"/>
          <p:cNvSpPr txBox="1"/>
          <p:nvPr/>
        </p:nvSpPr>
        <p:spPr>
          <a:xfrm>
            <a:off x="6152357" y="629728"/>
            <a:ext cx="2304256" cy="1384995"/>
          </a:xfrm>
          <a:prstGeom prst="rect">
            <a:avLst/>
          </a:prstGeom>
          <a:noFill/>
        </p:spPr>
        <p:txBody>
          <a:bodyPr wrap="square" rtlCol="0">
            <a:spAutoFit/>
          </a:bodyPr>
          <a:lstStyle/>
          <a:p>
            <a:r>
              <a:rPr lang="en-GB" sz="2800" dirty="0" smtClean="0">
                <a:solidFill>
                  <a:srgbClr val="989898"/>
                </a:solidFill>
                <a:latin typeface="Calibri" pitchFamily="34" charset="0"/>
                <a:cs typeface="Calibri" pitchFamily="34" charset="0"/>
              </a:rPr>
              <a:t>How are shoppers coping?</a:t>
            </a:r>
            <a:endParaRPr lang="en-GB" sz="2800" dirty="0">
              <a:solidFill>
                <a:srgbClr val="989898"/>
              </a:solidFill>
              <a:latin typeface="Calibri" pitchFamily="34" charset="0"/>
              <a:cs typeface="Calibri" pitchFamily="34" charset="0"/>
            </a:endParaRPr>
          </a:p>
        </p:txBody>
      </p:sp>
      <p:grpSp>
        <p:nvGrpSpPr>
          <p:cNvPr id="21" name="Group 20"/>
          <p:cNvGrpSpPr/>
          <p:nvPr/>
        </p:nvGrpSpPr>
        <p:grpSpPr>
          <a:xfrm>
            <a:off x="4644008" y="4762050"/>
            <a:ext cx="4320480" cy="1536027"/>
            <a:chOff x="4644008" y="5002690"/>
            <a:chExt cx="4320480" cy="1536027"/>
          </a:xfrm>
          <a:effectLst/>
        </p:grpSpPr>
        <p:pic>
          <p:nvPicPr>
            <p:cNvPr id="264204" name="Picture 12" descr="http://static.guim.co.uk/sys-images/Guardian/Pix/pictures/2011/9/22/1316720647493/tesco-price-war-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8498" y="5002690"/>
              <a:ext cx="1830710" cy="1098426"/>
            </a:xfrm>
            <a:prstGeom prst="roundRect">
              <a:avLst>
                <a:gd name="adj" fmla="val 8594"/>
              </a:avLst>
            </a:prstGeom>
            <a:solidFill>
              <a:srgbClr val="FFFFFF">
                <a:shade val="85000"/>
              </a:srgbClr>
            </a:solidFill>
            <a:ln>
              <a:noFill/>
            </a:ln>
            <a:effectLst/>
            <a:extLst/>
          </p:spPr>
        </p:pic>
        <p:pic>
          <p:nvPicPr>
            <p:cNvPr id="264206" name="Picture 14" descr="http://i.telegraph.co.uk/multimedia/archive/02185/Tesco_s_value_rang_2185231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5002690"/>
              <a:ext cx="1755217" cy="1098426"/>
            </a:xfrm>
            <a:prstGeom prst="roundRect">
              <a:avLst>
                <a:gd name="adj" fmla="val 8594"/>
              </a:avLst>
            </a:prstGeom>
            <a:solidFill>
              <a:srgbClr val="FFFFFF">
                <a:shade val="85000"/>
              </a:srgbClr>
            </a:solidFill>
            <a:ln>
              <a:noFill/>
            </a:ln>
            <a:effectLst/>
            <a:extLst/>
          </p:spPr>
        </p:pic>
        <p:sp>
          <p:nvSpPr>
            <p:cNvPr id="17" name="TextBox 16"/>
            <p:cNvSpPr txBox="1"/>
            <p:nvPr/>
          </p:nvSpPr>
          <p:spPr>
            <a:xfrm>
              <a:off x="4644008" y="6077052"/>
              <a:ext cx="2304256" cy="461665"/>
            </a:xfrm>
            <a:prstGeom prst="rect">
              <a:avLst/>
            </a:prstGeom>
            <a:noFill/>
          </p:spPr>
          <p:txBody>
            <a:bodyPr wrap="square" rtlCol="0">
              <a:spAutoFit/>
            </a:bodyPr>
            <a:lstStyle/>
            <a:p>
              <a:pPr algn="ctr"/>
              <a:r>
                <a:rPr lang="en-GB" sz="2400" dirty="0" smtClean="0">
                  <a:solidFill>
                    <a:srgbClr val="989898"/>
                  </a:solidFill>
                  <a:latin typeface="Calibri" pitchFamily="34" charset="0"/>
                  <a:cs typeface="Calibri" pitchFamily="34" charset="0"/>
                </a:rPr>
                <a:t>Buy on deal</a:t>
              </a:r>
              <a:endParaRPr lang="en-GB" sz="2400" dirty="0">
                <a:solidFill>
                  <a:srgbClr val="989898"/>
                </a:solidFill>
                <a:latin typeface="Calibri" pitchFamily="34" charset="0"/>
                <a:cs typeface="Calibri" pitchFamily="34" charset="0"/>
              </a:endParaRPr>
            </a:p>
          </p:txBody>
        </p:sp>
        <p:sp>
          <p:nvSpPr>
            <p:cNvPr id="18" name="TextBox 17"/>
            <p:cNvSpPr txBox="1"/>
            <p:nvPr/>
          </p:nvSpPr>
          <p:spPr>
            <a:xfrm>
              <a:off x="6660232" y="6063679"/>
              <a:ext cx="2304256" cy="461665"/>
            </a:xfrm>
            <a:prstGeom prst="rect">
              <a:avLst/>
            </a:prstGeom>
            <a:noFill/>
          </p:spPr>
          <p:txBody>
            <a:bodyPr wrap="square" rtlCol="0">
              <a:spAutoFit/>
            </a:bodyPr>
            <a:lstStyle/>
            <a:p>
              <a:pPr algn="ctr"/>
              <a:r>
                <a:rPr lang="en-GB" sz="2400" dirty="0" smtClean="0">
                  <a:solidFill>
                    <a:srgbClr val="989898"/>
                  </a:solidFill>
                  <a:latin typeface="Calibri" pitchFamily="34" charset="0"/>
                  <a:cs typeface="Calibri" pitchFamily="34" charset="0"/>
                </a:rPr>
                <a:t>Trade down</a:t>
              </a:r>
              <a:endParaRPr lang="en-GB" sz="2400" dirty="0">
                <a:solidFill>
                  <a:srgbClr val="989898"/>
                </a:solidFill>
                <a:latin typeface="Calibri" pitchFamily="34" charset="0"/>
                <a:cs typeface="Calibri" pitchFamily="34" charset="0"/>
              </a:endParaRPr>
            </a:p>
          </p:txBody>
        </p:sp>
      </p:grpSp>
      <p:grpSp>
        <p:nvGrpSpPr>
          <p:cNvPr id="19" name="Group 18"/>
          <p:cNvGrpSpPr/>
          <p:nvPr/>
        </p:nvGrpSpPr>
        <p:grpSpPr>
          <a:xfrm>
            <a:off x="899592" y="2231281"/>
            <a:ext cx="2304256" cy="2476971"/>
            <a:chOff x="3203848" y="2248173"/>
            <a:chExt cx="2304256" cy="2476971"/>
          </a:xfrm>
          <a:effectLst/>
        </p:grpSpPr>
        <p:pic>
          <p:nvPicPr>
            <p:cNvPr id="264200" name="Picture 8" descr="http://www.hiltonvillage.co.uk/attachment.php?attachmentid=47&amp;d=13413091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2996343"/>
              <a:ext cx="1944216" cy="1296144"/>
            </a:xfrm>
            <a:prstGeom prst="roundRect">
              <a:avLst>
                <a:gd name="adj" fmla="val 8594"/>
              </a:avLst>
            </a:prstGeom>
            <a:solidFill>
              <a:srgbClr val="FFFFFF">
                <a:shade val="85000"/>
              </a:srgbClr>
            </a:solidFill>
            <a:ln>
              <a:noFill/>
            </a:ln>
            <a:effectLst/>
            <a:extLst/>
          </p:spPr>
        </p:pic>
        <p:sp>
          <p:nvSpPr>
            <p:cNvPr id="15" name="TextBox 14"/>
            <p:cNvSpPr txBox="1"/>
            <p:nvPr/>
          </p:nvSpPr>
          <p:spPr>
            <a:xfrm>
              <a:off x="3203848" y="4263479"/>
              <a:ext cx="2304256" cy="461665"/>
            </a:xfrm>
            <a:prstGeom prst="rect">
              <a:avLst/>
            </a:prstGeom>
            <a:noFill/>
          </p:spPr>
          <p:txBody>
            <a:bodyPr wrap="square" rtlCol="0">
              <a:spAutoFit/>
            </a:bodyPr>
            <a:lstStyle/>
            <a:p>
              <a:pPr algn="ctr"/>
              <a:r>
                <a:rPr lang="en-GB" sz="2400" dirty="0" smtClean="0">
                  <a:solidFill>
                    <a:srgbClr val="989898"/>
                  </a:solidFill>
                  <a:latin typeface="Calibri" pitchFamily="34" charset="0"/>
                  <a:cs typeface="Calibri" pitchFamily="34" charset="0"/>
                </a:rPr>
                <a:t>Store choice</a:t>
              </a:r>
              <a:endParaRPr lang="en-GB" sz="2400" dirty="0">
                <a:solidFill>
                  <a:srgbClr val="989898"/>
                </a:solidFill>
                <a:latin typeface="Calibri" pitchFamily="34" charset="0"/>
                <a:cs typeface="Calibri" pitchFamily="34" charset="0"/>
              </a:endParaRPr>
            </a:p>
          </p:txBody>
        </p:sp>
        <p:cxnSp>
          <p:nvCxnSpPr>
            <p:cNvPr id="25" name="Straight Connector 24"/>
            <p:cNvCxnSpPr/>
            <p:nvPr/>
          </p:nvCxnSpPr>
          <p:spPr>
            <a:xfrm>
              <a:off x="4427984" y="2248173"/>
              <a:ext cx="0" cy="8927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flipH="1">
            <a:off x="2267744" y="2329612"/>
            <a:ext cx="2232248" cy="5820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16116" y="2329612"/>
            <a:ext cx="2394317" cy="5820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7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8"/>
          <p:cNvSpPr txBox="1">
            <a:spLocks noChangeArrowheads="1"/>
          </p:cNvSpPr>
          <p:nvPr/>
        </p:nvSpPr>
        <p:spPr bwMode="auto">
          <a:xfrm>
            <a:off x="107504" y="719465"/>
            <a:ext cx="7573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dirty="0">
                <a:solidFill>
                  <a:schemeClr val="bg2"/>
                </a:solidFill>
                <a:latin typeface="Calibri" pitchFamily="34" charset="0"/>
              </a:rPr>
              <a:t>Trading down product or price tier still remains the key method of dealing with inflation while shoppers are back to buying more volume </a:t>
            </a:r>
          </a:p>
        </p:txBody>
      </p:sp>
      <p:sp>
        <p:nvSpPr>
          <p:cNvPr id="45059" name="Rectangle 2"/>
          <p:cNvSpPr>
            <a:spLocks noChangeArrowheads="1"/>
          </p:cNvSpPr>
          <p:nvPr/>
        </p:nvSpPr>
        <p:spPr bwMode="auto">
          <a:xfrm>
            <a:off x="214313" y="115888"/>
            <a:ext cx="8750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rgbClr val="000000"/>
                </a:solidFill>
                <a:latin typeface="Calibri" panose="020F0502020204030204" pitchFamily="34" charset="0"/>
              </a:rPr>
              <a:t>Trended View of Consumer Coping Strategies </a:t>
            </a:r>
          </a:p>
        </p:txBody>
      </p:sp>
      <p:sp>
        <p:nvSpPr>
          <p:cNvPr id="4506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AC062B24-20F4-4847-85D4-B027CDB2D07C}" type="slidenum">
              <a:rPr lang="en-GB" sz="1000">
                <a:solidFill>
                  <a:srgbClr val="989898"/>
                </a:solidFill>
                <a:ea typeface="ヒラギノ角ゴ Pro W3" charset="-128"/>
              </a:rPr>
              <a:pPr algn="r"/>
              <a:t>11</a:t>
            </a:fld>
            <a:endParaRPr lang="en-GB" sz="1000">
              <a:solidFill>
                <a:srgbClr val="989898"/>
              </a:solidFill>
              <a:ea typeface="ヒラギノ角ゴ Pro W3" charset="-128"/>
            </a:endParaRPr>
          </a:p>
        </p:txBody>
      </p:sp>
      <p:graphicFrame>
        <p:nvGraphicFramePr>
          <p:cNvPr id="45061" name="Object 1"/>
          <p:cNvGraphicFramePr>
            <a:graphicFrameLocks/>
          </p:cNvGraphicFramePr>
          <p:nvPr/>
        </p:nvGraphicFramePr>
        <p:xfrm>
          <a:off x="214313" y="1412875"/>
          <a:ext cx="8678862" cy="4622800"/>
        </p:xfrm>
        <a:graphic>
          <a:graphicData uri="http://schemas.openxmlformats.org/presentationml/2006/ole">
            <mc:AlternateContent xmlns:mc="http://schemas.openxmlformats.org/markup-compatibility/2006">
              <mc:Choice xmlns:v="urn:schemas-microsoft-com:vml" Requires="v">
                <p:oleObj spid="_x0000_s306234" name="Worksheet" r:id="rId3" imgW="8820150" imgH="4876800" progId="Excel.Sheet.8">
                  <p:embed/>
                </p:oleObj>
              </mc:Choice>
              <mc:Fallback>
                <p:oleObj name="Worksheet" r:id="rId3" imgW="8820150" imgH="4876800"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412875"/>
                        <a:ext cx="8678862"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1095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ounded Rectangle 9"/>
          <p:cNvSpPr>
            <a:spLocks noChangeArrowheads="1"/>
          </p:cNvSpPr>
          <p:nvPr/>
        </p:nvSpPr>
        <p:spPr bwMode="auto">
          <a:xfrm>
            <a:off x="7092950" y="1600200"/>
            <a:ext cx="1871663" cy="792163"/>
          </a:xfrm>
          <a:prstGeom prst="roundRect">
            <a:avLst>
              <a:gd name="adj" fmla="val 16667"/>
            </a:avLst>
          </a:prstGeom>
          <a:solidFill>
            <a:schemeClr val="tx2">
              <a:lumMod val="20000"/>
              <a:lumOff val="80000"/>
            </a:schemeClr>
          </a:solidFill>
          <a:ln w="25400" algn="ctr">
            <a:solidFill>
              <a:srgbClr val="336699"/>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ea typeface="MS PGothic" pitchFamily="34" charset="-128"/>
              </a:rPr>
              <a:t>Average frequency </a:t>
            </a:r>
            <a:r>
              <a:rPr lang="en-GB" sz="1600" b="1" dirty="0" smtClean="0">
                <a:solidFill>
                  <a:srgbClr val="000000"/>
                </a:solidFill>
                <a:latin typeface="Calibri" pitchFamily="34" charset="0"/>
                <a:ea typeface="MS PGothic" pitchFamily="34" charset="-128"/>
              </a:rPr>
              <a:t>increased </a:t>
            </a:r>
            <a:r>
              <a:rPr lang="en-GB" sz="1600" b="1" dirty="0">
                <a:solidFill>
                  <a:srgbClr val="000000"/>
                </a:solidFill>
                <a:latin typeface="Calibri" pitchFamily="34" charset="0"/>
                <a:ea typeface="MS PGothic" pitchFamily="34" charset="-128"/>
              </a:rPr>
              <a:t>by</a:t>
            </a:r>
          </a:p>
          <a:p>
            <a:pPr algn="ctr">
              <a:defRPr/>
            </a:pPr>
            <a:r>
              <a:rPr lang="en-GB" sz="1600" b="1" dirty="0">
                <a:solidFill>
                  <a:srgbClr val="000000"/>
                </a:solidFill>
                <a:latin typeface="Calibri" pitchFamily="34" charset="0"/>
                <a:ea typeface="MS PGothic" pitchFamily="34" charset="-128"/>
              </a:rPr>
              <a:t>+0.8%</a:t>
            </a:r>
          </a:p>
        </p:txBody>
      </p:sp>
      <p:sp>
        <p:nvSpPr>
          <p:cNvPr id="33798" name="Rounded Rectangle 10"/>
          <p:cNvSpPr>
            <a:spLocks noChangeArrowheads="1"/>
          </p:cNvSpPr>
          <p:nvPr/>
        </p:nvSpPr>
        <p:spPr bwMode="auto">
          <a:xfrm>
            <a:off x="7088980" y="5056188"/>
            <a:ext cx="1871663" cy="965200"/>
          </a:xfrm>
          <a:prstGeom prst="roundRect">
            <a:avLst>
              <a:gd name="adj" fmla="val 16667"/>
            </a:avLst>
          </a:prstGeom>
          <a:solidFill>
            <a:schemeClr val="tx2">
              <a:lumMod val="20000"/>
              <a:lumOff val="80000"/>
            </a:schemeClr>
          </a:solidFill>
          <a:ln w="25400" algn="ctr">
            <a:solidFill>
              <a:srgbClr val="FF9900"/>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ea typeface="MS PGothic" pitchFamily="34" charset="-128"/>
              </a:rPr>
              <a:t>Average basket spend is </a:t>
            </a:r>
            <a:r>
              <a:rPr lang="en-GB" sz="1600" b="1" dirty="0" smtClean="0">
                <a:solidFill>
                  <a:srgbClr val="000000"/>
                </a:solidFill>
                <a:latin typeface="Calibri" pitchFamily="34" charset="0"/>
                <a:ea typeface="MS PGothic" pitchFamily="34" charset="-128"/>
              </a:rPr>
              <a:t>at</a:t>
            </a:r>
            <a:endParaRPr lang="en-GB" sz="1600" b="1" dirty="0">
              <a:solidFill>
                <a:srgbClr val="000000"/>
              </a:solidFill>
              <a:latin typeface="Calibri" pitchFamily="34" charset="0"/>
              <a:ea typeface="MS PGothic" pitchFamily="34" charset="-128"/>
            </a:endParaRPr>
          </a:p>
          <a:p>
            <a:pPr algn="ctr">
              <a:defRPr/>
            </a:pPr>
            <a:r>
              <a:rPr lang="en-GB" sz="1600" b="1" dirty="0">
                <a:solidFill>
                  <a:srgbClr val="000000"/>
                </a:solidFill>
                <a:latin typeface="Calibri" pitchFamily="34" charset="0"/>
                <a:ea typeface="MS PGothic" pitchFamily="34" charset="-128"/>
              </a:rPr>
              <a:t>-0.1%</a:t>
            </a:r>
          </a:p>
        </p:txBody>
      </p:sp>
      <p:sp>
        <p:nvSpPr>
          <p:cNvPr id="33799" name="Rounded Rectangle 11"/>
          <p:cNvSpPr>
            <a:spLocks noChangeArrowheads="1"/>
          </p:cNvSpPr>
          <p:nvPr/>
        </p:nvSpPr>
        <p:spPr bwMode="auto">
          <a:xfrm>
            <a:off x="7092950" y="3328988"/>
            <a:ext cx="1871663" cy="790575"/>
          </a:xfrm>
          <a:prstGeom prst="roundRect">
            <a:avLst>
              <a:gd name="adj" fmla="val 16667"/>
            </a:avLst>
          </a:prstGeom>
          <a:solidFill>
            <a:schemeClr val="tx2">
              <a:lumMod val="20000"/>
              <a:lumOff val="80000"/>
            </a:schemeClr>
          </a:solidFill>
          <a:ln w="25400" algn="ctr">
            <a:solidFill>
              <a:srgbClr val="000000"/>
            </a:solidFill>
            <a:round/>
            <a:headEnd/>
            <a:tailEnd/>
          </a:ln>
          <a:effectLst>
            <a:outerShdw dist="38100" dir="2700000" algn="tl" rotWithShape="0">
              <a:srgbClr val="000000">
                <a:alpha val="39998"/>
              </a:srgbClr>
            </a:outerShdw>
          </a:effectLst>
        </p:spPr>
        <p:txBody>
          <a:bodyPr anchor="ctr"/>
          <a:lstStyle/>
          <a:p>
            <a:pPr algn="ctr">
              <a:defRPr/>
            </a:pPr>
            <a:r>
              <a:rPr lang="en-GB" sz="1600" b="1" dirty="0">
                <a:solidFill>
                  <a:srgbClr val="000000"/>
                </a:solidFill>
                <a:latin typeface="Calibri" pitchFamily="34" charset="0"/>
                <a:ea typeface="MS PGothic" pitchFamily="34" charset="-128"/>
              </a:rPr>
              <a:t>Increase in 12w spend per HH </a:t>
            </a:r>
          </a:p>
          <a:p>
            <a:pPr algn="ctr">
              <a:defRPr/>
            </a:pPr>
            <a:r>
              <a:rPr lang="en-GB" sz="1600" b="1" dirty="0">
                <a:solidFill>
                  <a:srgbClr val="000000"/>
                </a:solidFill>
                <a:latin typeface="Calibri" pitchFamily="34" charset="0"/>
                <a:ea typeface="MS PGothic" pitchFamily="34" charset="-128"/>
              </a:rPr>
              <a:t>(+0.7%)</a:t>
            </a:r>
          </a:p>
        </p:txBody>
      </p:sp>
      <p:sp>
        <p:nvSpPr>
          <p:cNvPr id="46086" name="Right Arrow 12"/>
          <p:cNvSpPr>
            <a:spLocks noChangeArrowheads="1"/>
          </p:cNvSpPr>
          <p:nvPr/>
        </p:nvSpPr>
        <p:spPr bwMode="auto">
          <a:xfrm rot="5400000">
            <a:off x="7664450" y="2592388"/>
            <a:ext cx="720725" cy="431800"/>
          </a:xfrm>
          <a:prstGeom prst="rightArrow">
            <a:avLst>
              <a:gd name="adj1" fmla="val 62639"/>
              <a:gd name="adj2" fmla="val 50074"/>
            </a:avLst>
          </a:prstGeom>
          <a:solidFill>
            <a:srgbClr val="C0C0C0"/>
          </a:solidFill>
          <a:ln>
            <a:noFill/>
          </a:ln>
          <a:effectLst>
            <a:outerShdw dist="38100" dir="2700000" algn="tl" rotWithShape="0">
              <a:srgbClr val="000000">
                <a:alpha val="39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rot="10800000" vert="eaVert" anchor="ctr"/>
          <a:lstStyle/>
          <a:p>
            <a:pPr algn="ctr"/>
            <a:endParaRPr lang="en-US">
              <a:solidFill>
                <a:srgbClr val="FFFFFF"/>
              </a:solidFill>
            </a:endParaRPr>
          </a:p>
        </p:txBody>
      </p:sp>
      <p:sp>
        <p:nvSpPr>
          <p:cNvPr id="46087" name="Right Arrow 16"/>
          <p:cNvSpPr>
            <a:spLocks noChangeArrowheads="1"/>
          </p:cNvSpPr>
          <p:nvPr/>
        </p:nvSpPr>
        <p:spPr bwMode="auto">
          <a:xfrm rot="-5400000">
            <a:off x="7667625" y="4437063"/>
            <a:ext cx="720725" cy="431800"/>
          </a:xfrm>
          <a:prstGeom prst="rightArrow">
            <a:avLst>
              <a:gd name="adj1" fmla="val 62639"/>
              <a:gd name="adj2" fmla="val 50074"/>
            </a:avLst>
          </a:prstGeom>
          <a:solidFill>
            <a:srgbClr val="C0C0C0"/>
          </a:solidFill>
          <a:ln>
            <a:noFill/>
          </a:ln>
          <a:effectLst>
            <a:outerShdw dist="38100" dir="2700000" algn="tl" rotWithShape="0">
              <a:srgbClr val="000000">
                <a:alpha val="39998"/>
              </a:srgbClr>
            </a:outerShdw>
          </a:effectLst>
          <a:extLst>
            <a:ext uri="{91240B29-F687-4F45-9708-019B960494DF}">
              <a14:hiddenLine xmlns:a14="http://schemas.microsoft.com/office/drawing/2010/main" w="25400" algn="ctr">
                <a:solidFill>
                  <a:srgbClr val="000000"/>
                </a:solidFill>
                <a:miter lim="800000"/>
                <a:headEnd/>
                <a:tailEnd/>
              </a14:hiddenLine>
            </a:ext>
          </a:extLst>
        </p:spPr>
        <p:txBody>
          <a:bodyPr vert="eaVert" anchor="ctr"/>
          <a:lstStyle/>
          <a:p>
            <a:pPr algn="ctr"/>
            <a:endParaRPr lang="en-US">
              <a:solidFill>
                <a:srgbClr val="FFFFFF"/>
              </a:solidFill>
            </a:endParaRPr>
          </a:p>
        </p:txBody>
      </p:sp>
      <p:sp>
        <p:nvSpPr>
          <p:cNvPr id="46088" name="Rectangle 2"/>
          <p:cNvSpPr>
            <a:spLocks noChangeArrowheads="1"/>
          </p:cNvSpPr>
          <p:nvPr/>
        </p:nvSpPr>
        <p:spPr bwMode="auto">
          <a:xfrm>
            <a:off x="214313" y="115888"/>
            <a:ext cx="8750300" cy="936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rgbClr val="000000"/>
                </a:solidFill>
                <a:latin typeface="Calibri" panose="020F0502020204030204" pitchFamily="34" charset="0"/>
              </a:rPr>
              <a:t>Changes </a:t>
            </a:r>
            <a:r>
              <a:rPr lang="en-GB" b="1" dirty="0">
                <a:solidFill>
                  <a:srgbClr val="000000"/>
                </a:solidFill>
                <a:latin typeface="Calibri" panose="020F0502020204030204" pitchFamily="34" charset="0"/>
              </a:rPr>
              <a:t>in </a:t>
            </a:r>
            <a:r>
              <a:rPr lang="en-GB" b="1" dirty="0" smtClean="0">
                <a:solidFill>
                  <a:srgbClr val="000000"/>
                </a:solidFill>
                <a:latin typeface="Calibri" panose="020F0502020204030204" pitchFamily="34" charset="0"/>
              </a:rPr>
              <a:t>Consumer </a:t>
            </a:r>
            <a:r>
              <a:rPr lang="en-GB" b="1" dirty="0">
                <a:solidFill>
                  <a:srgbClr val="000000"/>
                </a:solidFill>
                <a:latin typeface="Calibri" panose="020F0502020204030204" pitchFamily="34" charset="0"/>
              </a:rPr>
              <a:t>S</a:t>
            </a:r>
            <a:r>
              <a:rPr lang="en-GB" b="1" dirty="0" smtClean="0">
                <a:solidFill>
                  <a:srgbClr val="000000"/>
                </a:solidFill>
                <a:latin typeface="Calibri" panose="020F0502020204030204" pitchFamily="34" charset="0"/>
              </a:rPr>
              <a:t>hopping </a:t>
            </a:r>
            <a:r>
              <a:rPr lang="en-GB" b="1" dirty="0">
                <a:solidFill>
                  <a:srgbClr val="000000"/>
                </a:solidFill>
                <a:latin typeface="Calibri" panose="020F0502020204030204" pitchFamily="34" charset="0"/>
              </a:rPr>
              <a:t>B</a:t>
            </a:r>
            <a:r>
              <a:rPr lang="en-GB" b="1" dirty="0" smtClean="0">
                <a:solidFill>
                  <a:srgbClr val="000000"/>
                </a:solidFill>
                <a:latin typeface="Calibri" panose="020F0502020204030204" pitchFamily="34" charset="0"/>
              </a:rPr>
              <a:t>ehaviour - 12w/e</a:t>
            </a:r>
            <a:endParaRPr lang="en-GB" b="1" dirty="0">
              <a:solidFill>
                <a:srgbClr val="000000"/>
              </a:solidFill>
              <a:latin typeface="Calibri" panose="020F0502020204030204" pitchFamily="34" charset="0"/>
            </a:endParaRPr>
          </a:p>
          <a:p>
            <a:r>
              <a:rPr lang="en-GB" sz="1600" dirty="0" smtClean="0">
                <a:solidFill>
                  <a:srgbClr val="000000"/>
                </a:solidFill>
                <a:latin typeface="Calibri" pitchFamily="34" charset="0"/>
              </a:rPr>
              <a:t>Shoppers </a:t>
            </a:r>
            <a:r>
              <a:rPr lang="en-GB" sz="1600" dirty="0">
                <a:solidFill>
                  <a:srgbClr val="000000"/>
                </a:solidFill>
                <a:latin typeface="Calibri" pitchFamily="34" charset="0"/>
              </a:rPr>
              <a:t>are buying more often with frequency increasing by </a:t>
            </a:r>
            <a:r>
              <a:rPr lang="en-GB" sz="1600" b="1" dirty="0">
                <a:solidFill>
                  <a:schemeClr val="bg2"/>
                </a:solidFill>
                <a:latin typeface="Calibri" pitchFamily="34" charset="0"/>
              </a:rPr>
              <a:t>+0.8%. </a:t>
            </a:r>
            <a:r>
              <a:rPr lang="en-GB" sz="1600" dirty="0">
                <a:solidFill>
                  <a:srgbClr val="000000"/>
                </a:solidFill>
                <a:latin typeface="Calibri" pitchFamily="34" charset="0"/>
              </a:rPr>
              <a:t>While spend per trip has remained steady, spend per Household has increased by </a:t>
            </a:r>
            <a:r>
              <a:rPr lang="en-GB" sz="1600" b="1" dirty="0">
                <a:solidFill>
                  <a:schemeClr val="bg2"/>
                </a:solidFill>
                <a:latin typeface="Calibri" pitchFamily="34" charset="0"/>
              </a:rPr>
              <a:t>€9</a:t>
            </a:r>
            <a:r>
              <a:rPr lang="en-GB" sz="1600" dirty="0">
                <a:solidFill>
                  <a:srgbClr val="000000"/>
                </a:solidFill>
                <a:latin typeface="Calibri" pitchFamily="34" charset="0"/>
              </a:rPr>
              <a:t>.</a:t>
            </a:r>
            <a:endParaRPr lang="en-GB" sz="1600" b="1" dirty="0">
              <a:solidFill>
                <a:srgbClr val="92D400"/>
              </a:solidFill>
              <a:latin typeface="Calibri" pitchFamily="34" charset="0"/>
            </a:endParaRPr>
          </a:p>
        </p:txBody>
      </p:sp>
      <p:graphicFrame>
        <p:nvGraphicFramePr>
          <p:cNvPr id="46089" name="Object 12"/>
          <p:cNvGraphicFramePr>
            <a:graphicFrameLocks noChangeAspect="1"/>
          </p:cNvGraphicFramePr>
          <p:nvPr/>
        </p:nvGraphicFramePr>
        <p:xfrm>
          <a:off x="273050" y="1146175"/>
          <a:ext cx="6775450" cy="1712913"/>
        </p:xfrm>
        <a:graphic>
          <a:graphicData uri="http://schemas.openxmlformats.org/presentationml/2006/ole">
            <mc:AlternateContent xmlns:mc="http://schemas.openxmlformats.org/markup-compatibility/2006">
              <mc:Choice xmlns:v="urn:schemas-microsoft-com:vml" Requires="v">
                <p:oleObj spid="_x0000_s307375" r:id="rId3" imgW="6773243" imgH="1713124" progId="Excel.Chart.8">
                  <p:embed/>
                </p:oleObj>
              </mc:Choice>
              <mc:Fallback>
                <p:oleObj r:id="rId3" imgW="6773243" imgH="171312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14617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90" name="Object 13"/>
          <p:cNvGraphicFramePr>
            <a:graphicFrameLocks noChangeAspect="1"/>
          </p:cNvGraphicFramePr>
          <p:nvPr/>
        </p:nvGraphicFramePr>
        <p:xfrm>
          <a:off x="214313" y="2808288"/>
          <a:ext cx="6775450" cy="1712912"/>
        </p:xfrm>
        <a:graphic>
          <a:graphicData uri="http://schemas.openxmlformats.org/presentationml/2006/ole">
            <mc:AlternateContent xmlns:mc="http://schemas.openxmlformats.org/markup-compatibility/2006">
              <mc:Choice xmlns:v="urn:schemas-microsoft-com:vml" Requires="v">
                <p:oleObj spid="_x0000_s307376" r:id="rId5" imgW="6779340" imgH="1713124" progId="Excel.Chart.8">
                  <p:embed/>
                </p:oleObj>
              </mc:Choice>
              <mc:Fallback>
                <p:oleObj r:id="rId5" imgW="6779340" imgH="1713124"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808288"/>
                        <a:ext cx="677545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91"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3AB064BA-B770-4C2A-90D0-110BDA42FC36}" type="slidenum">
              <a:rPr lang="en-GB" sz="1000">
                <a:solidFill>
                  <a:srgbClr val="989898"/>
                </a:solidFill>
                <a:ea typeface="ヒラギノ角ゴ Pro W3" charset="-128"/>
              </a:rPr>
              <a:pPr algn="r"/>
              <a:t>12</a:t>
            </a:fld>
            <a:endParaRPr lang="en-GB" sz="1000">
              <a:solidFill>
                <a:srgbClr val="989898"/>
              </a:solidFill>
              <a:ea typeface="ヒラギノ角ゴ Pro W3" charset="-128"/>
            </a:endParaRPr>
          </a:p>
        </p:txBody>
      </p:sp>
      <p:graphicFrame>
        <p:nvGraphicFramePr>
          <p:cNvPr id="46092" name="Object 4"/>
          <p:cNvGraphicFramePr>
            <a:graphicFrameLocks noChangeAspect="1"/>
          </p:cNvGraphicFramePr>
          <p:nvPr/>
        </p:nvGraphicFramePr>
        <p:xfrm>
          <a:off x="214313" y="4581525"/>
          <a:ext cx="6775450" cy="1712913"/>
        </p:xfrm>
        <a:graphic>
          <a:graphicData uri="http://schemas.openxmlformats.org/presentationml/2006/ole">
            <mc:AlternateContent xmlns:mc="http://schemas.openxmlformats.org/markup-compatibility/2006">
              <mc:Choice xmlns:v="urn:schemas-microsoft-com:vml" Requires="v">
                <p:oleObj spid="_x0000_s307377" r:id="rId7" imgW="6779340" imgH="1713124" progId="Excel.Chart.8">
                  <p:embed/>
                </p:oleObj>
              </mc:Choice>
              <mc:Fallback>
                <p:oleObj r:id="rId7" imgW="6779340" imgH="1713124"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313" y="4581525"/>
                        <a:ext cx="677545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35849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Chart Placeholder 4"/>
          <p:cNvGraphicFramePr>
            <a:graphicFrameLocks/>
          </p:cNvGraphicFramePr>
          <p:nvPr/>
        </p:nvGraphicFramePr>
        <p:xfrm>
          <a:off x="-34925" y="-387350"/>
          <a:ext cx="9148763" cy="6480175"/>
        </p:xfrm>
        <a:graphic>
          <a:graphicData uri="http://schemas.openxmlformats.org/presentationml/2006/ole">
            <mc:AlternateContent xmlns:mc="http://schemas.openxmlformats.org/markup-compatibility/2006">
              <mc:Choice xmlns:v="urn:schemas-microsoft-com:vml" Requires="v">
                <p:oleObj spid="_x0000_s308283" r:id="rId3" imgW="9150889" imgH="6480610" progId="Excel.Chart.8">
                  <p:embed/>
                </p:oleObj>
              </mc:Choice>
              <mc:Fallback>
                <p:oleObj r:id="rId3" imgW="9150889" imgH="648061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387350"/>
                        <a:ext cx="9148763"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7"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57348" name="TextBox 8"/>
          <p:cNvSpPr txBox="1">
            <a:spLocks noChangeArrowheads="1"/>
          </p:cNvSpPr>
          <p:nvPr/>
        </p:nvSpPr>
        <p:spPr bwMode="auto">
          <a:xfrm>
            <a:off x="85725" y="1071563"/>
            <a:ext cx="22729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dirty="0">
                <a:solidFill>
                  <a:srgbClr val="000000"/>
                </a:solidFill>
                <a:latin typeface="Calibri" panose="020F0502020204030204" pitchFamily="34" charset="0"/>
              </a:rPr>
              <a:t>12w Total Grocery </a:t>
            </a:r>
            <a:r>
              <a:rPr lang="en-GB" sz="1400" b="1" dirty="0" smtClean="0">
                <a:solidFill>
                  <a:srgbClr val="000000"/>
                </a:solidFill>
                <a:latin typeface="Calibri" panose="020F0502020204030204" pitchFamily="34" charset="0"/>
              </a:rPr>
              <a:t>– value %</a:t>
            </a:r>
            <a:endParaRPr lang="en-GB" sz="1400" b="1" dirty="0">
              <a:solidFill>
                <a:srgbClr val="000000"/>
              </a:solidFill>
              <a:latin typeface="Calibri" panose="020F0502020204030204" pitchFamily="34" charset="0"/>
            </a:endParaRPr>
          </a:p>
        </p:txBody>
      </p:sp>
      <p:sp>
        <p:nvSpPr>
          <p:cNvPr id="57349"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altLang="en-US" b="1" dirty="0" smtClean="0">
                <a:solidFill>
                  <a:schemeClr val="bg2"/>
                </a:solidFill>
                <a:latin typeface="Calibri" pitchFamily="34" charset="0"/>
              </a:rPr>
              <a:t>Share of Market - </a:t>
            </a:r>
            <a:r>
              <a:rPr lang="en-GB" altLang="en-US" b="1" dirty="0">
                <a:solidFill>
                  <a:schemeClr val="bg2"/>
                </a:solidFill>
                <a:latin typeface="Calibri" pitchFamily="34" charset="0"/>
              </a:rPr>
              <a:t>B</a:t>
            </a:r>
            <a:r>
              <a:rPr lang="en-GB" altLang="en-US" b="1" dirty="0" smtClean="0">
                <a:solidFill>
                  <a:schemeClr val="bg2"/>
                </a:solidFill>
                <a:latin typeface="Calibri" pitchFamily="34" charset="0"/>
              </a:rPr>
              <a:t>randed, Private Label and No </a:t>
            </a:r>
            <a:r>
              <a:rPr lang="en-GB" altLang="en-US" b="1" dirty="0">
                <a:solidFill>
                  <a:schemeClr val="bg2"/>
                </a:solidFill>
                <a:latin typeface="Calibri" pitchFamily="34" charset="0"/>
              </a:rPr>
              <a:t>B</a:t>
            </a:r>
            <a:r>
              <a:rPr lang="en-GB" altLang="en-US" b="1" dirty="0" smtClean="0">
                <a:solidFill>
                  <a:schemeClr val="bg2"/>
                </a:solidFill>
                <a:latin typeface="Calibri" pitchFamily="34" charset="0"/>
              </a:rPr>
              <a:t>rand </a:t>
            </a:r>
            <a:r>
              <a:rPr lang="en-GB" altLang="en-US" b="1" dirty="0">
                <a:solidFill>
                  <a:schemeClr val="bg2"/>
                </a:solidFill>
                <a:latin typeface="Calibri" pitchFamily="34" charset="0"/>
              </a:rPr>
              <a:t>N</a:t>
            </a:r>
            <a:r>
              <a:rPr lang="en-GB" altLang="en-US" b="1" dirty="0" smtClean="0">
                <a:solidFill>
                  <a:schemeClr val="bg2"/>
                </a:solidFill>
                <a:latin typeface="Calibri" pitchFamily="34" charset="0"/>
              </a:rPr>
              <a:t>ame</a:t>
            </a:r>
          </a:p>
          <a:p>
            <a:pPr>
              <a:tabLst>
                <a:tab pos="6729413" algn="l"/>
              </a:tabLst>
            </a:pPr>
            <a:r>
              <a:rPr lang="en-GB" sz="1600" dirty="0" smtClean="0">
                <a:solidFill>
                  <a:schemeClr val="bg2"/>
                </a:solidFill>
                <a:latin typeface="Calibri" pitchFamily="34" charset="0"/>
              </a:rPr>
              <a:t>While </a:t>
            </a:r>
            <a:r>
              <a:rPr lang="en-GB" sz="1600" dirty="0">
                <a:solidFill>
                  <a:schemeClr val="bg2"/>
                </a:solidFill>
                <a:latin typeface="Calibri" pitchFamily="34" charset="0"/>
              </a:rPr>
              <a:t>Branded share </a:t>
            </a:r>
            <a:r>
              <a:rPr lang="en-GB" sz="1600" dirty="0">
                <a:solidFill>
                  <a:srgbClr val="000000"/>
                </a:solidFill>
                <a:latin typeface="Calibri" pitchFamily="34" charset="0"/>
              </a:rPr>
              <a:t>had seen some share growth in the run up to Christmas, branded sales are down compared to last year.</a:t>
            </a:r>
          </a:p>
        </p:txBody>
      </p:sp>
      <p:sp>
        <p:nvSpPr>
          <p:cNvPr id="5735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B1D36D55-0373-4A5B-8150-65944801E493}" type="slidenum">
              <a:rPr lang="en-GB" sz="1000">
                <a:solidFill>
                  <a:srgbClr val="989898"/>
                </a:solidFill>
                <a:ea typeface="ヒラギノ角ゴ Pro W3" charset="-128"/>
              </a:rPr>
              <a:pPr algn="r"/>
              <a:t>13</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2580712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Chart Placeholder 4"/>
          <p:cNvGraphicFramePr>
            <a:graphicFrameLocks/>
          </p:cNvGraphicFramePr>
          <p:nvPr>
            <p:extLst>
              <p:ext uri="{D42A27DB-BD31-4B8C-83A1-F6EECF244321}">
                <p14:modId xmlns:p14="http://schemas.microsoft.com/office/powerpoint/2010/main" val="2184367452"/>
              </p:ext>
            </p:extLst>
          </p:nvPr>
        </p:nvGraphicFramePr>
        <p:xfrm>
          <a:off x="-36513" y="-388938"/>
          <a:ext cx="9234488" cy="6092826"/>
        </p:xfrm>
        <a:graphic>
          <a:graphicData uri="http://schemas.openxmlformats.org/presentationml/2006/ole">
            <mc:AlternateContent xmlns:mc="http://schemas.openxmlformats.org/markup-compatibility/2006">
              <mc:Choice xmlns:v="urn:schemas-microsoft-com:vml" Requires="v">
                <p:oleObj spid="_x0000_s324664" name="Chart" r:id="rId3" imgW="9248714" imgH="6105628" progId="Excel.Chart.8">
                  <p:embed/>
                </p:oleObj>
              </mc:Choice>
              <mc:Fallback>
                <p:oleObj name="Chart" r:id="rId3" imgW="9248714" imgH="6105628" progId="Excel.Chart.8">
                  <p:embed/>
                  <p:pic>
                    <p:nvPicPr>
                      <p:cNvPr id="0" name=""/>
                      <p:cNvPicPr>
                        <a:picLocks noChangeArrowheads="1"/>
                      </p:cNvPicPr>
                      <p:nvPr/>
                    </p:nvPicPr>
                    <p:blipFill>
                      <a:blip r:embed="rId4"/>
                      <a:srcRect/>
                      <a:stretch>
                        <a:fillRect/>
                      </a:stretch>
                    </p:blipFill>
                    <p:spPr bwMode="auto">
                      <a:xfrm>
                        <a:off x="-36513" y="-388938"/>
                        <a:ext cx="9234488" cy="60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47"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57348" name="TextBox 8"/>
          <p:cNvSpPr txBox="1">
            <a:spLocks noChangeArrowheads="1"/>
          </p:cNvSpPr>
          <p:nvPr/>
        </p:nvSpPr>
        <p:spPr bwMode="auto">
          <a:xfrm>
            <a:off x="85725" y="1071563"/>
            <a:ext cx="3271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dirty="0">
                <a:solidFill>
                  <a:srgbClr val="000000"/>
                </a:solidFill>
                <a:latin typeface="Calibri" panose="020F0502020204030204" pitchFamily="34" charset="0"/>
              </a:rPr>
              <a:t>12w Total Grocery – </a:t>
            </a:r>
            <a:r>
              <a:rPr lang="en-GB" sz="1400" b="1" dirty="0" smtClean="0">
                <a:solidFill>
                  <a:srgbClr val="000000"/>
                </a:solidFill>
                <a:latin typeface="Calibri" panose="020F0502020204030204" pitchFamily="34" charset="0"/>
              </a:rPr>
              <a:t>Private Label value %</a:t>
            </a:r>
            <a:endParaRPr lang="en-GB" sz="1400" b="1" dirty="0">
              <a:solidFill>
                <a:srgbClr val="000000"/>
              </a:solidFill>
              <a:latin typeface="Calibri" panose="020F0502020204030204" pitchFamily="34" charset="0"/>
            </a:endParaRPr>
          </a:p>
        </p:txBody>
      </p:sp>
      <p:sp>
        <p:nvSpPr>
          <p:cNvPr id="57349"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altLang="en-US" b="1" dirty="0" smtClean="0">
                <a:solidFill>
                  <a:schemeClr val="bg2"/>
                </a:solidFill>
                <a:latin typeface="Calibri" pitchFamily="34" charset="0"/>
              </a:rPr>
              <a:t>Private Label Value </a:t>
            </a:r>
            <a:r>
              <a:rPr lang="en-GB" altLang="en-US" b="1" dirty="0">
                <a:solidFill>
                  <a:schemeClr val="bg2"/>
                </a:solidFill>
                <a:latin typeface="Calibri" pitchFamily="34" charset="0"/>
              </a:rPr>
              <a:t>S</a:t>
            </a:r>
            <a:r>
              <a:rPr lang="en-GB" altLang="en-US" b="1" dirty="0" smtClean="0">
                <a:solidFill>
                  <a:schemeClr val="bg2"/>
                </a:solidFill>
                <a:latin typeface="Calibri" pitchFamily="34" charset="0"/>
              </a:rPr>
              <a:t>hare of Total Irish Grocery Market</a:t>
            </a:r>
          </a:p>
          <a:p>
            <a:pPr>
              <a:tabLst>
                <a:tab pos="6729413" algn="l"/>
              </a:tabLst>
            </a:pPr>
            <a:r>
              <a:rPr lang="en-GB" sz="1600" dirty="0" smtClean="0">
                <a:solidFill>
                  <a:schemeClr val="bg2"/>
                </a:solidFill>
                <a:latin typeface="Calibri" pitchFamily="34" charset="0"/>
              </a:rPr>
              <a:t>Private Label share of the grocery market slowed as we moved towards Christmas however still performed well ahead of last year</a:t>
            </a:r>
            <a:endParaRPr lang="en-GB" sz="1600" dirty="0">
              <a:solidFill>
                <a:schemeClr val="bg2"/>
              </a:solidFill>
              <a:latin typeface="Calibri" pitchFamily="34" charset="0"/>
            </a:endParaRPr>
          </a:p>
        </p:txBody>
      </p:sp>
      <p:sp>
        <p:nvSpPr>
          <p:cNvPr id="57350"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B1D36D55-0373-4A5B-8150-65944801E493}" type="slidenum">
              <a:rPr lang="en-GB" sz="1000">
                <a:solidFill>
                  <a:srgbClr val="989898"/>
                </a:solidFill>
                <a:ea typeface="ヒラギノ角ゴ Pro W3" charset="-128"/>
              </a:rPr>
              <a:pPr algn="r"/>
              <a:t>14</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3108884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E83B97-E299-46D7-A7A1-294A361AD5A6}" type="slidenum">
              <a:rPr lang="en-US" smtClean="0">
                <a:solidFill>
                  <a:srgbClr val="989898"/>
                </a:solidFill>
              </a:rPr>
              <a:pPr/>
              <a:t>15</a:t>
            </a:fld>
            <a:endParaRPr lang="en-US">
              <a:solidFill>
                <a:srgbClr val="989898"/>
              </a:solidFill>
            </a:endParaRPr>
          </a:p>
        </p:txBody>
      </p:sp>
      <p:graphicFrame>
        <p:nvGraphicFramePr>
          <p:cNvPr id="3" name="Chart 2"/>
          <p:cNvGraphicFramePr>
            <a:graphicFrameLocks/>
          </p:cNvGraphicFramePr>
          <p:nvPr>
            <p:extLst>
              <p:ext uri="{D42A27DB-BD31-4B8C-83A1-F6EECF244321}">
                <p14:modId xmlns:p14="http://schemas.microsoft.com/office/powerpoint/2010/main" val="887981519"/>
              </p:ext>
            </p:extLst>
          </p:nvPr>
        </p:nvGraphicFramePr>
        <p:xfrm>
          <a:off x="161928" y="2057400"/>
          <a:ext cx="8802560" cy="353184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3"/>
          <p:cNvSpPr txBox="1">
            <a:spLocks/>
          </p:cNvSpPr>
          <p:nvPr/>
        </p:nvSpPr>
        <p:spPr bwMode="auto">
          <a:xfrm>
            <a:off x="262450" y="116632"/>
            <a:ext cx="8561381" cy="8640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1000" kern="1200">
                <a:solidFill>
                  <a:schemeClr val="tx2"/>
                </a:solidFill>
                <a:latin typeface="Arial"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sz="1800" b="1" dirty="0" smtClean="0">
                <a:solidFill>
                  <a:schemeClr val="bg2"/>
                </a:solidFill>
                <a:latin typeface="Calibri" pitchFamily="34" charset="0"/>
              </a:rPr>
              <a:t>Branded and Private Label Inflation – 12w/e </a:t>
            </a:r>
          </a:p>
          <a:p>
            <a:endParaRPr lang="en-US" sz="1600" dirty="0" smtClean="0">
              <a:solidFill>
                <a:schemeClr val="bg2"/>
              </a:solidFill>
              <a:latin typeface="Calibri" pitchFamily="34" charset="0"/>
            </a:endParaRPr>
          </a:p>
          <a:p>
            <a:r>
              <a:rPr lang="en-US" sz="1600" dirty="0" smtClean="0">
                <a:solidFill>
                  <a:schemeClr val="bg2"/>
                </a:solidFill>
                <a:latin typeface="Calibri" pitchFamily="34" charset="0"/>
              </a:rPr>
              <a:t>Inflation in Private Label goods beginning to drop back</a:t>
            </a:r>
            <a:endParaRPr lang="en-US" sz="1600" dirty="0">
              <a:solidFill>
                <a:schemeClr val="bg2"/>
              </a:solidFill>
              <a:latin typeface="Calibri" pitchFamily="34" charset="0"/>
            </a:endParaRPr>
          </a:p>
        </p:txBody>
      </p:sp>
    </p:spTree>
    <p:extLst>
      <p:ext uri="{BB962C8B-B14F-4D97-AF65-F5344CB8AC3E}">
        <p14:creationId xmlns:p14="http://schemas.microsoft.com/office/powerpoint/2010/main" val="180666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1534887382"/>
              </p:ext>
            </p:extLst>
          </p:nvPr>
        </p:nvGraphicFramePr>
        <p:xfrm>
          <a:off x="319088" y="1177925"/>
          <a:ext cx="8539162" cy="5365750"/>
        </p:xfrm>
        <a:graphic>
          <a:graphicData uri="http://schemas.openxmlformats.org/presentationml/2006/ole">
            <mc:AlternateContent xmlns:mc="http://schemas.openxmlformats.org/markup-compatibility/2006">
              <mc:Choice xmlns:v="urn:schemas-microsoft-com:vml" Requires="v">
                <p:oleObj spid="_x0000_s239751" name="Worksheet" r:id="rId3" imgW="8505837" imgH="5343605" progId="Excel.Sheet.8">
                  <p:embed/>
                </p:oleObj>
              </mc:Choice>
              <mc:Fallback>
                <p:oleObj name="Worksheet" r:id="rId3" imgW="8505837" imgH="5343605" progId="Excel.Sheet.8">
                  <p:embed/>
                  <p:pic>
                    <p:nvPicPr>
                      <p:cNvPr id="0" name=""/>
                      <p:cNvPicPr>
                        <a:picLocks noChangeAspect="1" noChangeArrowheads="1"/>
                      </p:cNvPicPr>
                      <p:nvPr/>
                    </p:nvPicPr>
                    <p:blipFill>
                      <a:blip r:embed="rId4"/>
                      <a:srcRect/>
                      <a:stretch>
                        <a:fillRect/>
                      </a:stretch>
                    </p:blipFill>
                    <p:spPr bwMode="auto">
                      <a:xfrm>
                        <a:off x="319088" y="1177925"/>
                        <a:ext cx="8539162"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2" name="TextBox 8"/>
          <p:cNvSpPr txBox="1">
            <a:spLocks noChangeArrowheads="1"/>
          </p:cNvSpPr>
          <p:nvPr/>
        </p:nvSpPr>
        <p:spPr bwMode="auto">
          <a:xfrm>
            <a:off x="85725" y="917674"/>
            <a:ext cx="47255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latin typeface="Calibri" panose="020F0502020204030204" pitchFamily="34" charset="0"/>
              </a:rPr>
              <a:t>12w Total Grocery -</a:t>
            </a:r>
            <a:r>
              <a:rPr lang="en-GB" sz="1400" b="1" dirty="0" smtClean="0">
                <a:solidFill>
                  <a:srgbClr val="000000"/>
                </a:solidFill>
                <a:latin typeface="Calibri" panose="020F0502020204030204" pitchFamily="34" charset="0"/>
              </a:rPr>
              <a:t> </a:t>
            </a:r>
            <a:r>
              <a:rPr lang="en-GB" sz="1400" b="1" dirty="0">
                <a:solidFill>
                  <a:srgbClr val="000000"/>
                </a:solidFill>
                <a:latin typeface="Calibri" panose="020F0502020204030204" pitchFamily="34" charset="0"/>
              </a:rPr>
              <a:t>C</a:t>
            </a:r>
            <a:r>
              <a:rPr lang="en-GB" sz="1400" b="1" dirty="0" smtClean="0">
                <a:solidFill>
                  <a:srgbClr val="000000"/>
                </a:solidFill>
                <a:latin typeface="Calibri" panose="020F0502020204030204" pitchFamily="34" charset="0"/>
              </a:rPr>
              <a:t>ategories where Private Label overtrade</a:t>
            </a:r>
            <a:endParaRPr lang="en-GB" sz="1400" b="1" dirty="0">
              <a:solidFill>
                <a:srgbClr val="000000"/>
              </a:solidFill>
              <a:latin typeface="Calibri" panose="020F0502020204030204" pitchFamily="34" charset="0"/>
            </a:endParaRP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chemeClr val="bg2"/>
                </a:solidFill>
                <a:latin typeface="Calibri" pitchFamily="34" charset="0"/>
              </a:rPr>
              <a:t>Private Label % Value Share by Category</a:t>
            </a:r>
          </a:p>
          <a:p>
            <a:r>
              <a:rPr lang="en-GB" sz="1600" dirty="0" smtClean="0">
                <a:solidFill>
                  <a:schemeClr val="bg2"/>
                </a:solidFill>
                <a:latin typeface="Calibri" pitchFamily="34" charset="0"/>
              </a:rPr>
              <a:t>Where is Private Label Strong? – Meats and staples are key for Private Label </a:t>
            </a:r>
            <a:endParaRPr lang="en-GB" sz="1600" dirty="0">
              <a:solidFill>
                <a:schemeClr val="bg2"/>
              </a:solidFill>
              <a:latin typeface="Calibri" pitchFamily="34" charset="0"/>
            </a:endParaRPr>
          </a:p>
        </p:txBody>
      </p:sp>
      <p:sp>
        <p:nvSpPr>
          <p:cNvPr id="32774" name="Rectangle 11"/>
          <p:cNvSpPr>
            <a:spLocks noChangeArrowheads="1"/>
          </p:cNvSpPr>
          <p:nvPr/>
        </p:nvSpPr>
        <p:spPr bwMode="auto">
          <a:xfrm rot="17937502">
            <a:off x="7848229" y="5003178"/>
            <a:ext cx="1112802" cy="251183"/>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16</a:t>
            </a:fld>
            <a:endParaRPr lang="en-GB" sz="1000">
              <a:solidFill>
                <a:srgbClr val="989898"/>
              </a:solidFill>
              <a:ea typeface="ヒラギノ角ゴ Pro W3"/>
              <a:cs typeface="ヒラギノ角ゴ Pro W3"/>
            </a:endParaRPr>
          </a:p>
        </p:txBody>
      </p:sp>
    </p:spTree>
    <p:extLst>
      <p:ext uri="{BB962C8B-B14F-4D97-AF65-F5344CB8AC3E}">
        <p14:creationId xmlns:p14="http://schemas.microsoft.com/office/powerpoint/2010/main" val="186327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p:cNvGraphicFramePr>
            <a:graphicFrameLocks noChangeAspect="1"/>
          </p:cNvGraphicFramePr>
          <p:nvPr>
            <p:extLst>
              <p:ext uri="{D42A27DB-BD31-4B8C-83A1-F6EECF244321}">
                <p14:modId xmlns:p14="http://schemas.microsoft.com/office/powerpoint/2010/main" val="3284532119"/>
              </p:ext>
            </p:extLst>
          </p:nvPr>
        </p:nvGraphicFramePr>
        <p:xfrm>
          <a:off x="319088" y="1177925"/>
          <a:ext cx="8534400" cy="4224338"/>
        </p:xfrm>
        <a:graphic>
          <a:graphicData uri="http://schemas.openxmlformats.org/presentationml/2006/ole">
            <mc:AlternateContent xmlns:mc="http://schemas.openxmlformats.org/markup-compatibility/2006">
              <mc:Choice xmlns:v="urn:schemas-microsoft-com:vml" Requires="v">
                <p:oleObj spid="_x0000_s240775" name="Worksheet" r:id="rId3" imgW="8505837" imgH="4210154" progId="Excel.Sheet.8">
                  <p:embed/>
                </p:oleObj>
              </mc:Choice>
              <mc:Fallback>
                <p:oleObj name="Worksheet" r:id="rId3" imgW="8505837" imgH="4210154" progId="Excel.Sheet.8">
                  <p:embed/>
                  <p:pic>
                    <p:nvPicPr>
                      <p:cNvPr id="0" name=""/>
                      <p:cNvPicPr>
                        <a:picLocks noChangeAspect="1" noChangeArrowheads="1"/>
                      </p:cNvPicPr>
                      <p:nvPr/>
                    </p:nvPicPr>
                    <p:blipFill>
                      <a:blip r:embed="rId4"/>
                      <a:srcRect/>
                      <a:stretch>
                        <a:fillRect/>
                      </a:stretch>
                    </p:blipFill>
                    <p:spPr bwMode="auto">
                      <a:xfrm>
                        <a:off x="319088" y="1177925"/>
                        <a:ext cx="8534400" cy="422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1"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2773"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a:solidFill>
                  <a:schemeClr val="bg2"/>
                </a:solidFill>
                <a:latin typeface="Calibri" pitchFamily="34" charset="0"/>
              </a:rPr>
              <a:t>Private Label % Value Share by Category</a:t>
            </a:r>
          </a:p>
          <a:p>
            <a:r>
              <a:rPr lang="en-GB" sz="1600" dirty="0" smtClean="0">
                <a:solidFill>
                  <a:schemeClr val="bg2"/>
                </a:solidFill>
                <a:latin typeface="Calibri" pitchFamily="34" charset="0"/>
              </a:rPr>
              <a:t>Where </a:t>
            </a:r>
            <a:r>
              <a:rPr lang="en-GB" sz="1600" dirty="0">
                <a:solidFill>
                  <a:schemeClr val="bg2"/>
                </a:solidFill>
                <a:latin typeface="Calibri" pitchFamily="34" charset="0"/>
              </a:rPr>
              <a:t>is Private Label weaker? – Categories with multiple strong brands and toiletries perform well </a:t>
            </a:r>
          </a:p>
        </p:txBody>
      </p:sp>
      <p:sp>
        <p:nvSpPr>
          <p:cNvPr id="32774" name="Rectangle 11"/>
          <p:cNvSpPr>
            <a:spLocks noChangeArrowheads="1"/>
          </p:cNvSpPr>
          <p:nvPr/>
        </p:nvSpPr>
        <p:spPr bwMode="auto">
          <a:xfrm rot="17937502">
            <a:off x="169624" y="4181157"/>
            <a:ext cx="988498" cy="156400"/>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2775"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fld id="{680D5E83-BDCF-4D10-A178-EE7F311AE054}" type="slidenum">
              <a:rPr lang="en-GB" sz="1000">
                <a:solidFill>
                  <a:srgbClr val="989898"/>
                </a:solidFill>
                <a:ea typeface="ヒラギノ角ゴ Pro W3"/>
                <a:cs typeface="ヒラギノ角ゴ Pro W3"/>
              </a:rPr>
              <a:pPr algn="r"/>
              <a:t>17</a:t>
            </a:fld>
            <a:endParaRPr lang="en-GB" sz="1000">
              <a:solidFill>
                <a:srgbClr val="989898"/>
              </a:solidFill>
              <a:ea typeface="ヒラギノ角ゴ Pro W3"/>
              <a:cs typeface="ヒラギノ角ゴ Pro W3"/>
            </a:endParaRPr>
          </a:p>
        </p:txBody>
      </p:sp>
      <p:sp>
        <p:nvSpPr>
          <p:cNvPr id="8" name="TextBox 8"/>
          <p:cNvSpPr txBox="1">
            <a:spLocks noChangeArrowheads="1"/>
          </p:cNvSpPr>
          <p:nvPr/>
        </p:nvSpPr>
        <p:spPr bwMode="auto">
          <a:xfrm>
            <a:off x="73571" y="922437"/>
            <a:ext cx="48752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sz="1400" b="1" dirty="0">
                <a:solidFill>
                  <a:srgbClr val="000000"/>
                </a:solidFill>
                <a:latin typeface="Calibri" panose="020F0502020204030204" pitchFamily="34" charset="0"/>
              </a:rPr>
              <a:t>12w Total Grocery </a:t>
            </a:r>
            <a:r>
              <a:rPr lang="en-GB" sz="1400" b="1" dirty="0" smtClean="0">
                <a:solidFill>
                  <a:srgbClr val="000000"/>
                </a:solidFill>
                <a:latin typeface="Calibri" panose="020F0502020204030204" pitchFamily="34" charset="0"/>
              </a:rPr>
              <a:t>- </a:t>
            </a:r>
            <a:r>
              <a:rPr lang="en-GB" sz="1400" b="1" dirty="0">
                <a:solidFill>
                  <a:srgbClr val="000000"/>
                </a:solidFill>
                <a:latin typeface="Calibri" panose="020F0502020204030204" pitchFamily="34" charset="0"/>
              </a:rPr>
              <a:t>C</a:t>
            </a:r>
            <a:r>
              <a:rPr lang="en-GB" sz="1400" b="1" dirty="0" smtClean="0">
                <a:solidFill>
                  <a:srgbClr val="000000"/>
                </a:solidFill>
                <a:latin typeface="Calibri" panose="020F0502020204030204" pitchFamily="34" charset="0"/>
              </a:rPr>
              <a:t>ategories where Private Label </a:t>
            </a:r>
            <a:r>
              <a:rPr lang="en-GB" sz="1400" b="1" dirty="0" err="1" smtClean="0">
                <a:solidFill>
                  <a:srgbClr val="000000"/>
                </a:solidFill>
                <a:latin typeface="Calibri" panose="020F0502020204030204" pitchFamily="34" charset="0"/>
              </a:rPr>
              <a:t>undertrade</a:t>
            </a:r>
            <a:endParaRPr lang="en-GB" sz="14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634631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E83B97-E299-46D7-A7A1-294A361AD5A6}" type="slidenum">
              <a:rPr lang="en-US" smtClean="0">
                <a:solidFill>
                  <a:srgbClr val="989898"/>
                </a:solidFill>
              </a:rPr>
              <a:pPr/>
              <a:t>18</a:t>
            </a:fld>
            <a:endParaRPr lang="en-US">
              <a:solidFill>
                <a:srgbClr val="989898"/>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60811066"/>
              </p:ext>
            </p:extLst>
          </p:nvPr>
        </p:nvGraphicFramePr>
        <p:xfrm>
          <a:off x="479872" y="1340768"/>
          <a:ext cx="3754669"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29836367"/>
              </p:ext>
            </p:extLst>
          </p:nvPr>
        </p:nvGraphicFramePr>
        <p:xfrm>
          <a:off x="4283968" y="1700808"/>
          <a:ext cx="4665464" cy="3816424"/>
        </p:xfrm>
        <a:graphic>
          <a:graphicData uri="http://schemas.openxmlformats.org/presentationml/2006/ole">
            <mc:AlternateContent xmlns:mc="http://schemas.openxmlformats.org/markup-compatibility/2006">
              <mc:Choice xmlns:v="urn:schemas-microsoft-com:vml" Requires="v">
                <p:oleObj spid="_x0000_s243842" name="Chart" r:id="rId4" imgW="4810076" imgH="3628987" progId="MSGraph.Chart.8">
                  <p:embed followColorScheme="textAndBackground"/>
                </p:oleObj>
              </mc:Choice>
              <mc:Fallback>
                <p:oleObj name="Chart" r:id="rId4" imgW="4810076" imgH="3628987" progId="MSGraph.Chart.8">
                  <p:embed followColorScheme="textAndBackground"/>
                  <p:pic>
                    <p:nvPicPr>
                      <p:cNvPr id="0" name="Object 4"/>
                      <p:cNvPicPr>
                        <a:picLocks noChangeAspect="1" noChangeArrowheads="1"/>
                      </p:cNvPicPr>
                      <p:nvPr/>
                    </p:nvPicPr>
                    <p:blipFill>
                      <a:blip r:embed="rId5"/>
                      <a:srcRect/>
                      <a:stretch>
                        <a:fillRect/>
                      </a:stretch>
                    </p:blipFill>
                    <p:spPr bwMode="auto">
                      <a:xfrm>
                        <a:off x="4283968" y="1700808"/>
                        <a:ext cx="4665464" cy="3816424"/>
                      </a:xfrm>
                      <a:prstGeom prst="rect">
                        <a:avLst/>
                      </a:prstGeom>
                      <a:noFill/>
                      <a:ln>
                        <a:noFill/>
                      </a:ln>
                    </p:spPr>
                  </p:pic>
                </p:oleObj>
              </mc:Fallback>
            </mc:AlternateContent>
          </a:graphicData>
        </a:graphic>
      </p:graphicFrame>
      <p:sp>
        <p:nvSpPr>
          <p:cNvPr id="5" name="TextBox 4"/>
          <p:cNvSpPr txBox="1"/>
          <p:nvPr/>
        </p:nvSpPr>
        <p:spPr>
          <a:xfrm>
            <a:off x="1029172" y="995607"/>
            <a:ext cx="1296144"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rPr>
              <a:t>% Value Share </a:t>
            </a:r>
            <a:endParaRPr lang="en-GB" sz="1400" dirty="0">
              <a:solidFill>
                <a:schemeClr val="bg2"/>
              </a:solidFill>
              <a:latin typeface="Calibri" panose="020F0502020204030204" pitchFamily="34" charset="0"/>
            </a:endParaRPr>
          </a:p>
        </p:txBody>
      </p:sp>
      <p:sp>
        <p:nvSpPr>
          <p:cNvPr id="6" name="TextBox 5"/>
          <p:cNvSpPr txBox="1"/>
          <p:nvPr/>
        </p:nvSpPr>
        <p:spPr>
          <a:xfrm>
            <a:off x="5436096" y="1149496"/>
            <a:ext cx="1440160" cy="307777"/>
          </a:xfrm>
          <a:prstGeom prst="rect">
            <a:avLst/>
          </a:prstGeom>
          <a:noFill/>
        </p:spPr>
        <p:txBody>
          <a:bodyPr wrap="square" rtlCol="0">
            <a:spAutoFit/>
          </a:bodyPr>
          <a:lstStyle/>
          <a:p>
            <a:r>
              <a:rPr lang="en-GB" sz="1400" dirty="0" smtClean="0">
                <a:solidFill>
                  <a:schemeClr val="bg2"/>
                </a:solidFill>
                <a:latin typeface="Calibri" panose="020F0502020204030204" pitchFamily="34" charset="0"/>
              </a:rPr>
              <a:t>% Value Growth </a:t>
            </a:r>
            <a:endParaRPr lang="en-GB" sz="1400" dirty="0">
              <a:solidFill>
                <a:schemeClr val="bg2"/>
              </a:solidFill>
              <a:latin typeface="Calibri" panose="020F0502020204030204" pitchFamily="34" charset="0"/>
            </a:endParaRPr>
          </a:p>
        </p:txBody>
      </p:sp>
      <p:sp>
        <p:nvSpPr>
          <p:cNvPr id="7" name="TextBox 6"/>
          <p:cNvSpPr txBox="1"/>
          <p:nvPr/>
        </p:nvSpPr>
        <p:spPr>
          <a:xfrm>
            <a:off x="-992" y="175112"/>
            <a:ext cx="8928992" cy="861774"/>
          </a:xfrm>
          <a:prstGeom prst="rect">
            <a:avLst/>
          </a:prstGeom>
          <a:noFill/>
        </p:spPr>
        <p:txBody>
          <a:bodyPr wrap="square" rtlCol="0">
            <a:spAutoFit/>
          </a:bodyPr>
          <a:lstStyle/>
          <a:p>
            <a:r>
              <a:rPr lang="en-GB" b="1" dirty="0" smtClean="0">
                <a:solidFill>
                  <a:schemeClr val="bg2"/>
                </a:solidFill>
                <a:latin typeface="Calibri" pitchFamily="34" charset="0"/>
                <a:cs typeface="Calibri" pitchFamily="34" charset="0"/>
              </a:rPr>
              <a:t>Market Share and Growth by Branded and Private </a:t>
            </a:r>
            <a:r>
              <a:rPr lang="en-GB" b="1" dirty="0">
                <a:solidFill>
                  <a:schemeClr val="bg2"/>
                </a:solidFill>
                <a:latin typeface="Calibri" pitchFamily="34" charset="0"/>
                <a:cs typeface="Calibri" pitchFamily="34" charset="0"/>
              </a:rPr>
              <a:t>L</a:t>
            </a:r>
            <a:r>
              <a:rPr lang="en-GB" b="1" dirty="0" smtClean="0">
                <a:solidFill>
                  <a:schemeClr val="bg2"/>
                </a:solidFill>
                <a:latin typeface="Calibri" pitchFamily="34" charset="0"/>
                <a:cs typeface="Calibri" pitchFamily="34" charset="0"/>
              </a:rPr>
              <a:t>abel </a:t>
            </a:r>
            <a:r>
              <a:rPr lang="en-GB" b="1" dirty="0">
                <a:solidFill>
                  <a:schemeClr val="bg2"/>
                </a:solidFill>
                <a:latin typeface="Calibri" pitchFamily="34" charset="0"/>
                <a:cs typeface="Calibri" pitchFamily="34" charset="0"/>
              </a:rPr>
              <a:t>T</a:t>
            </a:r>
            <a:r>
              <a:rPr lang="en-GB" b="1" dirty="0" smtClean="0">
                <a:solidFill>
                  <a:schemeClr val="bg2"/>
                </a:solidFill>
                <a:latin typeface="Calibri" pitchFamily="34" charset="0"/>
                <a:cs typeface="Calibri" pitchFamily="34" charset="0"/>
              </a:rPr>
              <a:t>ier</a:t>
            </a:r>
          </a:p>
          <a:p>
            <a:r>
              <a:rPr lang="en-GB" sz="1600" dirty="0" smtClean="0">
                <a:solidFill>
                  <a:schemeClr val="bg2"/>
                </a:solidFill>
                <a:latin typeface="Calibri" pitchFamily="34" charset="0"/>
                <a:cs typeface="Calibri" pitchFamily="34" charset="0"/>
              </a:rPr>
              <a:t>Premium Private Label in growth</a:t>
            </a:r>
            <a:r>
              <a:rPr lang="en-GB" sz="1600" dirty="0">
                <a:solidFill>
                  <a:schemeClr val="bg2"/>
                </a:solidFill>
                <a:latin typeface="Calibri" pitchFamily="34" charset="0"/>
                <a:cs typeface="Calibri" pitchFamily="34" charset="0"/>
              </a:rPr>
              <a:t> </a:t>
            </a:r>
            <a:r>
              <a:rPr lang="en-GB" sz="1600" dirty="0" smtClean="0">
                <a:solidFill>
                  <a:schemeClr val="bg2"/>
                </a:solidFill>
                <a:latin typeface="Calibri" pitchFamily="34" charset="0"/>
                <a:cs typeface="Calibri" pitchFamily="34" charset="0"/>
              </a:rPr>
              <a:t>while Value Private Label declines with shoppers most likely to trade up around </a:t>
            </a:r>
            <a:r>
              <a:rPr lang="en-GB" sz="1600" dirty="0">
                <a:solidFill>
                  <a:schemeClr val="bg2"/>
                </a:solidFill>
                <a:latin typeface="Calibri" pitchFamily="34" charset="0"/>
                <a:cs typeface="Calibri" pitchFamily="34" charset="0"/>
              </a:rPr>
              <a:t>C</a:t>
            </a:r>
            <a:r>
              <a:rPr lang="en-GB" sz="1600" dirty="0" smtClean="0">
                <a:solidFill>
                  <a:schemeClr val="bg2"/>
                </a:solidFill>
                <a:latin typeface="Calibri" pitchFamily="34" charset="0"/>
                <a:cs typeface="Calibri" pitchFamily="34" charset="0"/>
              </a:rPr>
              <a:t>hristmas</a:t>
            </a:r>
            <a:endParaRPr lang="en-GB" sz="1600"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1622557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Line 20"/>
          <p:cNvSpPr>
            <a:spLocks noChangeShapeType="1"/>
          </p:cNvSpPr>
          <p:nvPr/>
        </p:nvSpPr>
        <p:spPr bwMode="auto">
          <a:xfrm>
            <a:off x="1503538" y="707504"/>
            <a:ext cx="581199" cy="1382961"/>
          </a:xfrm>
          <a:prstGeom prst="line">
            <a:avLst/>
          </a:prstGeom>
          <a:noFill/>
          <a:ln w="635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54" name="TextBox 53"/>
          <p:cNvSpPr txBox="1"/>
          <p:nvPr/>
        </p:nvSpPr>
        <p:spPr>
          <a:xfrm>
            <a:off x="1292947" y="1405982"/>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€1.5m</a:t>
            </a:r>
            <a:endParaRPr lang="en-GB" sz="1600" dirty="0">
              <a:solidFill>
                <a:srgbClr val="000000"/>
              </a:solidFill>
              <a:latin typeface="Calibri" pitchFamily="34" charset="0"/>
            </a:endParaRPr>
          </a:p>
        </p:txBody>
      </p:sp>
      <p:grpSp>
        <p:nvGrpSpPr>
          <p:cNvPr id="75" name="Group 74"/>
          <p:cNvGrpSpPr/>
          <p:nvPr/>
        </p:nvGrpSpPr>
        <p:grpSpPr>
          <a:xfrm>
            <a:off x="-36512" y="44624"/>
            <a:ext cx="2376264" cy="5574233"/>
            <a:chOff x="-36512" y="44624"/>
            <a:chExt cx="2376264" cy="5574233"/>
          </a:xfrm>
        </p:grpSpPr>
        <p:sp>
          <p:nvSpPr>
            <p:cNvPr id="68" name="TextBox 67"/>
            <p:cNvSpPr txBox="1"/>
            <p:nvPr/>
          </p:nvSpPr>
          <p:spPr>
            <a:xfrm>
              <a:off x="-36512" y="44624"/>
              <a:ext cx="2016224" cy="276999"/>
            </a:xfrm>
            <a:prstGeom prst="rect">
              <a:avLst/>
            </a:prstGeom>
            <a:noFill/>
          </p:spPr>
          <p:txBody>
            <a:bodyPr wrap="square" rtlCol="0">
              <a:spAutoFit/>
            </a:bodyPr>
            <a:lstStyle/>
            <a:p>
              <a:r>
                <a:rPr lang="en-GB" sz="1200" dirty="0" smtClean="0">
                  <a:solidFill>
                    <a:srgbClr val="000000"/>
                  </a:solidFill>
                  <a:latin typeface="Calibri" pitchFamily="34" charset="0"/>
                </a:rPr>
                <a:t>Average price per pack (€)</a:t>
              </a:r>
              <a:endParaRPr lang="en-GB" sz="1200" dirty="0">
                <a:solidFill>
                  <a:srgbClr val="000000"/>
                </a:solidFill>
                <a:latin typeface="Calibri" pitchFamily="34" charset="0"/>
              </a:endParaRPr>
            </a:p>
          </p:txBody>
        </p:sp>
        <p:sp>
          <p:nvSpPr>
            <p:cNvPr id="69" name="TextBox 68"/>
            <p:cNvSpPr txBox="1"/>
            <p:nvPr/>
          </p:nvSpPr>
          <p:spPr>
            <a:xfrm>
              <a:off x="323528" y="476672"/>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€3.09</a:t>
              </a:r>
              <a:endParaRPr lang="en-GB" sz="2400" dirty="0">
                <a:solidFill>
                  <a:srgbClr val="000000"/>
                </a:solidFill>
                <a:latin typeface="Calibri" pitchFamily="34" charset="0"/>
              </a:endParaRPr>
            </a:p>
          </p:txBody>
        </p:sp>
        <p:sp>
          <p:nvSpPr>
            <p:cNvPr id="70" name="TextBox 69"/>
            <p:cNvSpPr txBox="1"/>
            <p:nvPr/>
          </p:nvSpPr>
          <p:spPr>
            <a:xfrm>
              <a:off x="323528" y="2463279"/>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€2.61</a:t>
              </a:r>
              <a:endParaRPr lang="en-GB" sz="2400" dirty="0">
                <a:solidFill>
                  <a:srgbClr val="000000"/>
                </a:solidFill>
                <a:latin typeface="Calibri" pitchFamily="34" charset="0"/>
              </a:endParaRPr>
            </a:p>
          </p:txBody>
        </p:sp>
        <p:sp>
          <p:nvSpPr>
            <p:cNvPr id="73" name="TextBox 72"/>
            <p:cNvSpPr txBox="1"/>
            <p:nvPr/>
          </p:nvSpPr>
          <p:spPr>
            <a:xfrm>
              <a:off x="323528" y="4149080"/>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€1.75</a:t>
              </a:r>
              <a:endParaRPr lang="en-GB" sz="2400" dirty="0">
                <a:solidFill>
                  <a:srgbClr val="000000"/>
                </a:solidFill>
                <a:latin typeface="Calibri" pitchFamily="34" charset="0"/>
              </a:endParaRPr>
            </a:p>
          </p:txBody>
        </p:sp>
        <p:sp>
          <p:nvSpPr>
            <p:cNvPr id="74" name="TextBox 73"/>
            <p:cNvSpPr txBox="1"/>
            <p:nvPr/>
          </p:nvSpPr>
          <p:spPr>
            <a:xfrm>
              <a:off x="323528" y="5157192"/>
              <a:ext cx="2016224" cy="461665"/>
            </a:xfrm>
            <a:prstGeom prst="rect">
              <a:avLst/>
            </a:prstGeom>
            <a:noFill/>
          </p:spPr>
          <p:txBody>
            <a:bodyPr wrap="square" rtlCol="0">
              <a:spAutoFit/>
            </a:bodyPr>
            <a:lstStyle/>
            <a:p>
              <a:r>
                <a:rPr lang="en-GB" sz="2400" dirty="0" smtClean="0">
                  <a:solidFill>
                    <a:srgbClr val="000000"/>
                  </a:solidFill>
                  <a:latin typeface="Calibri" pitchFamily="34" charset="0"/>
                </a:rPr>
                <a:t>€1.05</a:t>
              </a:r>
              <a:endParaRPr lang="en-GB" sz="2400" dirty="0">
                <a:solidFill>
                  <a:srgbClr val="000000"/>
                </a:solidFill>
                <a:latin typeface="Calibri" pitchFamily="34" charset="0"/>
              </a:endParaRPr>
            </a:p>
          </p:txBody>
        </p:sp>
      </p:grpSp>
      <p:sp>
        <p:nvSpPr>
          <p:cNvPr id="2" name="Oval 1"/>
          <p:cNvSpPr/>
          <p:nvPr/>
        </p:nvSpPr>
        <p:spPr>
          <a:xfrm>
            <a:off x="1547664" y="2090465"/>
            <a:ext cx="1296144" cy="1194519"/>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3" name="TextBox 2"/>
          <p:cNvSpPr txBox="1"/>
          <p:nvPr/>
        </p:nvSpPr>
        <p:spPr>
          <a:xfrm>
            <a:off x="1691680" y="2492896"/>
            <a:ext cx="1152128" cy="369332"/>
          </a:xfrm>
          <a:prstGeom prst="rect">
            <a:avLst/>
          </a:prstGeom>
          <a:noFill/>
        </p:spPr>
        <p:txBody>
          <a:bodyPr wrap="square" rtlCol="0">
            <a:spAutoFit/>
          </a:bodyPr>
          <a:lstStyle/>
          <a:p>
            <a:r>
              <a:rPr lang="en-GB" dirty="0" smtClean="0">
                <a:solidFill>
                  <a:srgbClr val="FFFFFF"/>
                </a:solidFill>
                <a:latin typeface="Calibri" pitchFamily="34" charset="0"/>
                <a:cs typeface="Calibri" pitchFamily="34" charset="0"/>
              </a:rPr>
              <a:t>Branded</a:t>
            </a:r>
            <a:endParaRPr lang="en-GB" dirty="0">
              <a:solidFill>
                <a:srgbClr val="FFFFFF"/>
              </a:solidFill>
              <a:latin typeface="Calibri" pitchFamily="34" charset="0"/>
              <a:cs typeface="Calibri" pitchFamily="34" charset="0"/>
            </a:endParaRPr>
          </a:p>
        </p:txBody>
      </p:sp>
      <p:sp>
        <p:nvSpPr>
          <p:cNvPr id="38" name="Oval 37"/>
          <p:cNvSpPr/>
          <p:nvPr/>
        </p:nvSpPr>
        <p:spPr>
          <a:xfrm>
            <a:off x="2843808" y="4005064"/>
            <a:ext cx="747353" cy="762470"/>
          </a:xfrm>
          <a:prstGeom prst="ellipse">
            <a:avLst/>
          </a:prstGeom>
          <a:solidFill>
            <a:srgbClr val="99CC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39" name="TextBox 38"/>
          <p:cNvSpPr txBox="1"/>
          <p:nvPr/>
        </p:nvSpPr>
        <p:spPr>
          <a:xfrm>
            <a:off x="2699792" y="4191470"/>
            <a:ext cx="1152128" cy="307777"/>
          </a:xfrm>
          <a:prstGeom prst="rect">
            <a:avLst/>
          </a:prstGeom>
          <a:noFill/>
        </p:spPr>
        <p:txBody>
          <a:bodyPr wrap="square" rtlCol="0">
            <a:spAutoFit/>
          </a:bodyPr>
          <a:lstStyle/>
          <a:p>
            <a:pPr algn="ctr"/>
            <a:r>
              <a:rPr lang="en-GB" sz="1400" dirty="0" smtClean="0">
                <a:solidFill>
                  <a:srgbClr val="000000"/>
                </a:solidFill>
                <a:latin typeface="Calibri" pitchFamily="34" charset="0"/>
                <a:cs typeface="Calibri" pitchFamily="34" charset="0"/>
              </a:rPr>
              <a:t>Standard PL</a:t>
            </a:r>
            <a:endParaRPr lang="en-GB" sz="1400" dirty="0">
              <a:solidFill>
                <a:srgbClr val="000000"/>
              </a:solidFill>
              <a:latin typeface="Calibri" pitchFamily="34" charset="0"/>
              <a:cs typeface="Calibri" pitchFamily="34" charset="0"/>
            </a:endParaRPr>
          </a:p>
        </p:txBody>
      </p:sp>
      <p:sp>
        <p:nvSpPr>
          <p:cNvPr id="40" name="Oval 39"/>
          <p:cNvSpPr/>
          <p:nvPr/>
        </p:nvSpPr>
        <p:spPr>
          <a:xfrm>
            <a:off x="1315395" y="476673"/>
            <a:ext cx="376285" cy="360040"/>
          </a:xfrm>
          <a:prstGeom prst="ellipse">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42" name="TextBox 41"/>
          <p:cNvSpPr txBox="1"/>
          <p:nvPr/>
        </p:nvSpPr>
        <p:spPr>
          <a:xfrm>
            <a:off x="1763688" y="528935"/>
            <a:ext cx="1152128" cy="307777"/>
          </a:xfrm>
          <a:prstGeom prst="rect">
            <a:avLst/>
          </a:prstGeom>
          <a:noFill/>
        </p:spPr>
        <p:txBody>
          <a:bodyPr wrap="square" rtlCol="0">
            <a:spAutoFit/>
          </a:bodyPr>
          <a:lstStyle/>
          <a:p>
            <a:pPr algn="ctr"/>
            <a:r>
              <a:rPr lang="en-GB" sz="1400" dirty="0" smtClean="0">
                <a:solidFill>
                  <a:srgbClr val="000000"/>
                </a:solidFill>
                <a:latin typeface="Calibri" pitchFamily="34" charset="0"/>
                <a:cs typeface="Calibri" pitchFamily="34" charset="0"/>
              </a:rPr>
              <a:t>Premium PL</a:t>
            </a:r>
            <a:endParaRPr lang="en-GB" sz="1400" dirty="0">
              <a:solidFill>
                <a:srgbClr val="000000"/>
              </a:solidFill>
              <a:latin typeface="Calibri" pitchFamily="34" charset="0"/>
              <a:cs typeface="Calibri" pitchFamily="34" charset="0"/>
            </a:endParaRPr>
          </a:p>
        </p:txBody>
      </p:sp>
      <p:sp>
        <p:nvSpPr>
          <p:cNvPr id="47" name="Oval 46"/>
          <p:cNvSpPr/>
          <p:nvPr/>
        </p:nvSpPr>
        <p:spPr>
          <a:xfrm>
            <a:off x="4932040" y="4854351"/>
            <a:ext cx="864096" cy="950913"/>
          </a:xfrm>
          <a:prstGeom prst="ellipse">
            <a:avLst/>
          </a:prstGeom>
          <a:solidFill>
            <a:srgbClr val="99CC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rgbClr val="FFFFFF"/>
              </a:solidFill>
            </a:endParaRPr>
          </a:p>
        </p:txBody>
      </p:sp>
      <p:sp>
        <p:nvSpPr>
          <p:cNvPr id="48" name="TextBox 47"/>
          <p:cNvSpPr txBox="1"/>
          <p:nvPr/>
        </p:nvSpPr>
        <p:spPr>
          <a:xfrm>
            <a:off x="4788024" y="5137447"/>
            <a:ext cx="1152128" cy="307777"/>
          </a:xfrm>
          <a:prstGeom prst="rect">
            <a:avLst/>
          </a:prstGeom>
          <a:noFill/>
        </p:spPr>
        <p:txBody>
          <a:bodyPr wrap="square" rtlCol="0">
            <a:spAutoFit/>
          </a:bodyPr>
          <a:lstStyle/>
          <a:p>
            <a:pPr algn="ctr"/>
            <a:r>
              <a:rPr lang="en-GB" sz="1400" dirty="0" smtClean="0">
                <a:solidFill>
                  <a:srgbClr val="000000"/>
                </a:solidFill>
                <a:latin typeface="Calibri" pitchFamily="34" charset="0"/>
                <a:cs typeface="Calibri" pitchFamily="34" charset="0"/>
              </a:rPr>
              <a:t>Value PL</a:t>
            </a:r>
            <a:endParaRPr lang="en-GB" sz="1400" dirty="0">
              <a:solidFill>
                <a:srgbClr val="000000"/>
              </a:solidFill>
              <a:latin typeface="Calibri" pitchFamily="34" charset="0"/>
              <a:cs typeface="Calibri" pitchFamily="34" charset="0"/>
            </a:endParaRPr>
          </a:p>
        </p:txBody>
      </p:sp>
      <p:sp>
        <p:nvSpPr>
          <p:cNvPr id="67" name="Line 20"/>
          <p:cNvSpPr>
            <a:spLocks noChangeShapeType="1"/>
          </p:cNvSpPr>
          <p:nvPr/>
        </p:nvSpPr>
        <p:spPr bwMode="auto">
          <a:xfrm flipH="1" flipV="1">
            <a:off x="2310510" y="3274380"/>
            <a:ext cx="605306" cy="874700"/>
          </a:xfrm>
          <a:prstGeom prst="line">
            <a:avLst/>
          </a:prstGeom>
          <a:noFill/>
          <a:ln w="9525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29" name="TextBox 28"/>
          <p:cNvSpPr txBox="1"/>
          <p:nvPr/>
        </p:nvSpPr>
        <p:spPr>
          <a:xfrm>
            <a:off x="1871849" y="3429705"/>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€4.8m</a:t>
            </a:r>
            <a:endParaRPr lang="en-GB" sz="1600" dirty="0">
              <a:solidFill>
                <a:srgbClr val="000000"/>
              </a:solidFill>
              <a:latin typeface="Calibri" pitchFamily="34" charset="0"/>
            </a:endParaRPr>
          </a:p>
        </p:txBody>
      </p:sp>
      <p:sp>
        <p:nvSpPr>
          <p:cNvPr id="50" name="Line 20"/>
          <p:cNvSpPr>
            <a:spLocks noChangeShapeType="1"/>
          </p:cNvSpPr>
          <p:nvPr/>
        </p:nvSpPr>
        <p:spPr bwMode="auto">
          <a:xfrm>
            <a:off x="2781119" y="2976614"/>
            <a:ext cx="2519107" cy="1911547"/>
          </a:xfrm>
          <a:prstGeom prst="line">
            <a:avLst/>
          </a:prstGeom>
          <a:noFill/>
          <a:ln w="762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52" name="TextBox 51"/>
          <p:cNvSpPr txBox="1"/>
          <p:nvPr/>
        </p:nvSpPr>
        <p:spPr>
          <a:xfrm>
            <a:off x="3716831" y="4044505"/>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€503k</a:t>
            </a:r>
            <a:endParaRPr lang="en-GB" sz="1600" dirty="0">
              <a:solidFill>
                <a:srgbClr val="000000"/>
              </a:solidFill>
              <a:latin typeface="Calibri" pitchFamily="34" charset="0"/>
            </a:endParaRPr>
          </a:p>
        </p:txBody>
      </p:sp>
      <p:sp>
        <p:nvSpPr>
          <p:cNvPr id="4" name="TextBox 3"/>
          <p:cNvSpPr txBox="1"/>
          <p:nvPr/>
        </p:nvSpPr>
        <p:spPr>
          <a:xfrm>
            <a:off x="3275857" y="836713"/>
            <a:ext cx="5400600" cy="1200329"/>
          </a:xfrm>
          <a:prstGeom prst="rect">
            <a:avLst/>
          </a:prstGeom>
          <a:noFill/>
        </p:spPr>
        <p:txBody>
          <a:bodyPr wrap="square" rtlCol="0">
            <a:spAutoFit/>
          </a:bodyPr>
          <a:lstStyle/>
          <a:p>
            <a:pPr algn="ctr"/>
            <a:r>
              <a:rPr lang="en-GB" sz="2400" dirty="0" smtClean="0">
                <a:solidFill>
                  <a:schemeClr val="bg2"/>
                </a:solidFill>
                <a:latin typeface="Calibri" pitchFamily="34" charset="0"/>
                <a:cs typeface="Calibri" pitchFamily="34" charset="0"/>
              </a:rPr>
              <a:t>Shoppers trading up to Premium Private Label this period while Standard Private Label still gains from Branded </a:t>
            </a:r>
            <a:endParaRPr lang="en-GB" sz="2400" dirty="0">
              <a:solidFill>
                <a:schemeClr val="bg2"/>
              </a:solidFill>
              <a:latin typeface="Calibri" pitchFamily="34" charset="0"/>
              <a:cs typeface="Calibri" pitchFamily="34" charset="0"/>
            </a:endParaRPr>
          </a:p>
        </p:txBody>
      </p:sp>
      <p:sp>
        <p:nvSpPr>
          <p:cNvPr id="33" name="Line 20"/>
          <p:cNvSpPr>
            <a:spLocks noChangeShapeType="1"/>
          </p:cNvSpPr>
          <p:nvPr/>
        </p:nvSpPr>
        <p:spPr bwMode="auto">
          <a:xfrm>
            <a:off x="1763689" y="836712"/>
            <a:ext cx="3688938" cy="4203849"/>
          </a:xfrm>
          <a:prstGeom prst="line">
            <a:avLst/>
          </a:prstGeom>
          <a:noFill/>
          <a:ln w="76200">
            <a:solidFill>
              <a:srgbClr val="0070C0"/>
            </a:solidFill>
            <a:round/>
            <a:headEnd type="triangle" w="med" len="med"/>
            <a:tailEnd/>
          </a:ln>
          <a:effectLst/>
        </p:spPr>
        <p:txBody>
          <a:bodyPr wrap="none" anchor="ctr"/>
          <a:lstStyle/>
          <a:p>
            <a:endParaRPr lang="en-GB" dirty="0">
              <a:solidFill>
                <a:srgbClr val="000000"/>
              </a:solidFill>
              <a:latin typeface="Calibri" pitchFamily="34" charset="0"/>
            </a:endParaRPr>
          </a:p>
        </p:txBody>
      </p:sp>
      <p:sp>
        <p:nvSpPr>
          <p:cNvPr id="34" name="TextBox 33"/>
          <p:cNvSpPr txBox="1"/>
          <p:nvPr/>
        </p:nvSpPr>
        <p:spPr>
          <a:xfrm>
            <a:off x="3566419" y="2586390"/>
            <a:ext cx="791790" cy="338554"/>
          </a:xfrm>
          <a:prstGeom prst="rect">
            <a:avLst/>
          </a:prstGeom>
          <a:solidFill>
            <a:schemeClr val="bg1">
              <a:alpha val="68000"/>
            </a:schemeClr>
          </a:solidFill>
        </p:spPr>
        <p:txBody>
          <a:bodyPr wrap="square" rtlCol="0">
            <a:spAutoFit/>
          </a:bodyPr>
          <a:lstStyle/>
          <a:p>
            <a:pPr algn="ctr"/>
            <a:r>
              <a:rPr lang="en-GB" sz="1600" dirty="0" smtClean="0">
                <a:solidFill>
                  <a:srgbClr val="000000"/>
                </a:solidFill>
                <a:latin typeface="Calibri" pitchFamily="34" charset="0"/>
              </a:rPr>
              <a:t>€203k</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258890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0" name="Rectangle 4"/>
          <p:cNvSpPr>
            <a:spLocks noGrp="1" noChangeArrowheads="1"/>
          </p:cNvSpPr>
          <p:nvPr>
            <p:ph type="title" idx="4294967295"/>
          </p:nvPr>
        </p:nvSpPr>
        <p:spPr>
          <a:xfrm>
            <a:off x="6948488" y="133350"/>
            <a:ext cx="2046287" cy="487363"/>
          </a:xfrm>
        </p:spPr>
        <p:txBody>
          <a:bodyPr/>
          <a:lstStyle/>
          <a:p>
            <a:pPr algn="r" eaLnBrk="1" hangingPunct="1"/>
            <a:r>
              <a:rPr lang="en-GB" smtClean="0">
                <a:ea typeface="ＭＳ Ｐゴシック" pitchFamily="34" charset="-128"/>
              </a:rPr>
              <a:t>OVERVIEW</a:t>
            </a:r>
          </a:p>
        </p:txBody>
      </p:sp>
      <p:sp>
        <p:nvSpPr>
          <p:cNvPr id="32771" name="Rectangle 6"/>
          <p:cNvSpPr>
            <a:spLocks noChangeArrowheads="1"/>
          </p:cNvSpPr>
          <p:nvPr/>
        </p:nvSpPr>
        <p:spPr bwMode="auto">
          <a:xfrm>
            <a:off x="422275" y="1002150"/>
            <a:ext cx="602138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0" hangingPunct="0"/>
            <a:r>
              <a:rPr lang="en-GB" b="1" dirty="0" smtClean="0">
                <a:solidFill>
                  <a:schemeClr val="bg1"/>
                </a:solidFill>
                <a:latin typeface="Calibri" pitchFamily="34" charset="0"/>
                <a:cs typeface="Times New Roman" pitchFamily="18" charset="0"/>
              </a:rPr>
              <a:t>Market Overview</a:t>
            </a:r>
          </a:p>
          <a:p>
            <a:pPr marL="285750" indent="-285750" algn="just" eaLnBrk="0" hangingPunct="0">
              <a:buFont typeface="Arial" panose="020B0604020202020204" pitchFamily="34" charset="0"/>
              <a:buChar char="•"/>
            </a:pPr>
            <a:r>
              <a:rPr lang="en-GB" sz="1600" dirty="0" smtClean="0">
                <a:solidFill>
                  <a:schemeClr val="bg1"/>
                </a:solidFill>
                <a:latin typeface="Calibri" pitchFamily="34" charset="0"/>
                <a:cs typeface="Times New Roman" pitchFamily="18" charset="0"/>
              </a:rPr>
              <a:t>The market is seeing positive growth on an annual basis of +0.8% but the latest quarter has been more difficult with a -0.2% decline.</a:t>
            </a:r>
          </a:p>
          <a:p>
            <a:pPr marL="285750" indent="-285750" algn="just" eaLnBrk="0" hangingPunct="0">
              <a:buFont typeface="Arial" panose="020B0604020202020204" pitchFamily="34" charset="0"/>
              <a:buChar char="•"/>
            </a:pPr>
            <a:endParaRPr lang="en-GB" sz="1600" dirty="0" smtClean="0">
              <a:solidFill>
                <a:schemeClr val="bg1"/>
              </a:solidFill>
              <a:latin typeface="Calibri" pitchFamily="34" charset="0"/>
              <a:cs typeface="Times New Roman" pitchFamily="18" charset="0"/>
            </a:endParaRPr>
          </a:p>
          <a:p>
            <a:pPr marL="285750" indent="-285750" algn="just" eaLnBrk="0" hangingPunct="0">
              <a:buFont typeface="Arial" panose="020B0604020202020204" pitchFamily="34" charset="0"/>
              <a:buChar char="•"/>
            </a:pPr>
            <a:r>
              <a:rPr lang="en-GB" sz="1600" dirty="0" smtClean="0">
                <a:solidFill>
                  <a:schemeClr val="bg1"/>
                </a:solidFill>
                <a:latin typeface="Calibri" pitchFamily="34" charset="0"/>
                <a:cs typeface="Times New Roman" pitchFamily="18" charset="0"/>
              </a:rPr>
              <a:t>While there has been price inflation, shoppers continue to compensate for price increases by purchasing on offer and trading down to cheaper lines. However increased volume bought over the Christmas period together with price inflation has resulted in year on year household spend increasing by +0.7%.</a:t>
            </a:r>
          </a:p>
          <a:p>
            <a:pPr marL="285750" indent="-285750" algn="just" eaLnBrk="0" hangingPunct="0">
              <a:buFont typeface="Arial" panose="020B0604020202020204" pitchFamily="34" charset="0"/>
              <a:buChar char="•"/>
            </a:pPr>
            <a:endParaRPr lang="en-GB" sz="1600" b="1" dirty="0" smtClean="0">
              <a:solidFill>
                <a:schemeClr val="bg1"/>
              </a:solidFill>
              <a:latin typeface="Calibri" pitchFamily="34" charset="0"/>
              <a:cs typeface="Times New Roman" pitchFamily="18" charset="0"/>
            </a:endParaRPr>
          </a:p>
          <a:p>
            <a:pPr marL="285750" indent="-285750" algn="just" eaLnBrk="0" hangingPunct="0">
              <a:buFont typeface="Arial" panose="020B0604020202020204" pitchFamily="34" charset="0"/>
              <a:buChar char="•"/>
            </a:pPr>
            <a:r>
              <a:rPr lang="en-GB" sz="1600" dirty="0" smtClean="0">
                <a:solidFill>
                  <a:schemeClr val="bg1"/>
                </a:solidFill>
                <a:latin typeface="Calibri" pitchFamily="34" charset="0"/>
                <a:cs typeface="Times New Roman" pitchFamily="18" charset="0"/>
              </a:rPr>
              <a:t>Irish households are making more trips this period, with frequency up by +0.8%. </a:t>
            </a:r>
          </a:p>
          <a:p>
            <a:pPr marL="285750" indent="-285750" algn="just" eaLnBrk="0" hangingPunct="0">
              <a:buFont typeface="Arial" panose="020B0604020202020204" pitchFamily="34" charset="0"/>
              <a:buChar char="•"/>
            </a:pPr>
            <a:endParaRPr lang="en-GB" sz="1600" dirty="0">
              <a:solidFill>
                <a:schemeClr val="bg1"/>
              </a:solidFill>
              <a:latin typeface="Calibri" pitchFamily="34" charset="0"/>
              <a:cs typeface="Times New Roman" pitchFamily="18" charset="0"/>
            </a:endParaRPr>
          </a:p>
          <a:p>
            <a:pPr marL="285750" indent="-285750" algn="just" eaLnBrk="0" hangingPunct="0">
              <a:buFont typeface="Arial" panose="020B0604020202020204" pitchFamily="34" charset="0"/>
              <a:buChar char="•"/>
            </a:pPr>
            <a:r>
              <a:rPr lang="en-GB" sz="1600" dirty="0" smtClean="0">
                <a:solidFill>
                  <a:schemeClr val="bg1"/>
                </a:solidFill>
                <a:latin typeface="Calibri" pitchFamily="34" charset="0"/>
                <a:cs typeface="Times New Roman" pitchFamily="18" charset="0"/>
              </a:rPr>
              <a:t>Spend per trip has remained steady, spend per household has increased.</a:t>
            </a:r>
          </a:p>
          <a:p>
            <a:pPr marL="285750" indent="-285750" algn="just" eaLnBrk="0" hangingPunct="0">
              <a:buFont typeface="Arial" panose="020B0604020202020204" pitchFamily="34" charset="0"/>
              <a:buChar char="•"/>
            </a:pPr>
            <a:endParaRPr lang="en-GB" sz="1600" dirty="0" smtClean="0">
              <a:solidFill>
                <a:schemeClr val="bg1"/>
              </a:solidFill>
              <a:latin typeface="Calibri" pitchFamily="34" charset="0"/>
              <a:cs typeface="Times New Roman" pitchFamily="18" charset="0"/>
            </a:endParaRPr>
          </a:p>
          <a:p>
            <a:pPr marL="285750" indent="-285750" algn="just" eaLnBrk="0" hangingPunct="0">
              <a:buFont typeface="Arial" panose="020B0604020202020204" pitchFamily="34" charset="0"/>
              <a:buChar char="•"/>
            </a:pPr>
            <a:r>
              <a:rPr lang="en-GB" sz="1600" dirty="0" smtClean="0">
                <a:solidFill>
                  <a:schemeClr val="bg1"/>
                </a:solidFill>
                <a:latin typeface="Calibri" pitchFamily="34" charset="0"/>
                <a:cs typeface="Times New Roman" pitchFamily="18" charset="0"/>
              </a:rPr>
              <a:t>Although the private label share of the grocery </a:t>
            </a:r>
            <a:r>
              <a:rPr lang="en-GB" sz="1600" dirty="0">
                <a:solidFill>
                  <a:schemeClr val="bg1"/>
                </a:solidFill>
                <a:latin typeface="Calibri" pitchFamily="34" charset="0"/>
                <a:cs typeface="Times New Roman" pitchFamily="18" charset="0"/>
              </a:rPr>
              <a:t>m</a:t>
            </a:r>
            <a:r>
              <a:rPr lang="en-GB" sz="1600" dirty="0" smtClean="0">
                <a:solidFill>
                  <a:schemeClr val="bg1"/>
                </a:solidFill>
                <a:latin typeface="Calibri" pitchFamily="34" charset="0"/>
                <a:cs typeface="Times New Roman" pitchFamily="18" charset="0"/>
              </a:rPr>
              <a:t>arket slowed during the lead up to the Christmas period, it is still well ahead of last year.</a:t>
            </a:r>
          </a:p>
        </p:txBody>
      </p:sp>
      <p:pic>
        <p:nvPicPr>
          <p:cNvPr id="32772" name="Picture 12"/>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765175"/>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3"/>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2613025"/>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4"/>
          <p:cNvPicPr>
            <a:picLocks noChangeAspect="1" noChangeArrowheads="1"/>
          </p:cNvPicPr>
          <p:nvPr/>
        </p:nvPicPr>
        <p:blipFill>
          <a:blip r:embed="rId3">
            <a:extLst>
              <a:ext uri="{28A0092B-C50C-407E-A947-70E740481C1C}">
                <a14:useLocalDpi xmlns:a14="http://schemas.microsoft.com/office/drawing/2010/main" val="0"/>
              </a:ext>
            </a:extLst>
          </a:blip>
          <a:srcRect l="48232" t="909" r="128" b="5637"/>
          <a:stretch>
            <a:fillRect/>
          </a:stretch>
        </p:blipFill>
        <p:spPr bwMode="auto">
          <a:xfrm>
            <a:off x="6588125" y="4452938"/>
            <a:ext cx="24193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pPr>
              <a:defRPr/>
            </a:pPr>
            <a:fld id="{F6B40868-982B-4B23-98AE-8FB6219F7403}" type="slidenum">
              <a:rPr lang="en-GB" smtClean="0"/>
              <a:pPr>
                <a:defRPr/>
              </a:pPr>
              <a:t>2</a:t>
            </a:fld>
            <a:endParaRPr lang="en-GB"/>
          </a:p>
        </p:txBody>
      </p:sp>
    </p:spTree>
    <p:extLst>
      <p:ext uri="{BB962C8B-B14F-4D97-AF65-F5344CB8AC3E}">
        <p14:creationId xmlns:p14="http://schemas.microsoft.com/office/powerpoint/2010/main" val="72695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713"/>
            <a:ext cx="8154988" cy="965200"/>
          </a:xfrm>
        </p:spPr>
        <p:txBody>
          <a:bodyPr/>
          <a:lstStyle/>
          <a:p>
            <a:r>
              <a:rPr lang="en-GB" sz="1800" b="1" dirty="0" smtClean="0">
                <a:solidFill>
                  <a:schemeClr val="bg2"/>
                </a:solidFill>
                <a:latin typeface="Calibri" pitchFamily="34" charset="0"/>
                <a:cs typeface="Calibri" pitchFamily="34" charset="0"/>
              </a:rPr>
              <a:t>Total Grocery – % Packs Sold On Deal – 52 w/e</a:t>
            </a:r>
            <a:r>
              <a:rPr lang="en-GB" dirty="0">
                <a:solidFill>
                  <a:schemeClr val="bg2"/>
                </a:solidFill>
                <a:latin typeface="Calibri" pitchFamily="34" charset="0"/>
                <a:cs typeface="Calibri" pitchFamily="34" charset="0"/>
              </a:rPr>
              <a:t/>
            </a:r>
            <a:br>
              <a:rPr lang="en-GB" dirty="0">
                <a:solidFill>
                  <a:schemeClr val="bg2"/>
                </a:solidFill>
                <a:latin typeface="Calibri" pitchFamily="34" charset="0"/>
                <a:cs typeface="Calibri" pitchFamily="34" charset="0"/>
              </a:rPr>
            </a:br>
            <a:r>
              <a:rPr lang="en-GB" sz="1600" dirty="0">
                <a:solidFill>
                  <a:schemeClr val="bg2"/>
                </a:solidFill>
                <a:latin typeface="Calibri" pitchFamily="34" charset="0"/>
                <a:cs typeface="Calibri" pitchFamily="34" charset="0"/>
              </a:rPr>
              <a:t>Shoppers </a:t>
            </a:r>
            <a:r>
              <a:rPr lang="en-GB" sz="1600" dirty="0" smtClean="0">
                <a:solidFill>
                  <a:schemeClr val="bg2"/>
                </a:solidFill>
                <a:latin typeface="Calibri" pitchFamily="34" charset="0"/>
                <a:cs typeface="Calibri" pitchFamily="34" charset="0"/>
              </a:rPr>
              <a:t>perceive that </a:t>
            </a:r>
            <a:r>
              <a:rPr lang="en-GB" sz="1600" dirty="0">
                <a:solidFill>
                  <a:schemeClr val="bg2"/>
                </a:solidFill>
                <a:latin typeface="Calibri" pitchFamily="34" charset="0"/>
                <a:cs typeface="Calibri" pitchFamily="34" charset="0"/>
              </a:rPr>
              <a:t>the </a:t>
            </a:r>
            <a:r>
              <a:rPr lang="en-GB" sz="1600" dirty="0" smtClean="0">
                <a:solidFill>
                  <a:schemeClr val="bg2"/>
                </a:solidFill>
                <a:latin typeface="Calibri" pitchFamily="34" charset="0"/>
                <a:cs typeface="Calibri" pitchFamily="34" charset="0"/>
              </a:rPr>
              <a:t>% of packs </a:t>
            </a:r>
            <a:r>
              <a:rPr lang="en-GB" sz="1600" dirty="0">
                <a:solidFill>
                  <a:schemeClr val="bg2"/>
                </a:solidFill>
                <a:latin typeface="Calibri" pitchFamily="34" charset="0"/>
                <a:cs typeface="Calibri" pitchFamily="34" charset="0"/>
              </a:rPr>
              <a:t>sold on deal is consistent over time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0842666"/>
              </p:ext>
            </p:extLst>
          </p:nvPr>
        </p:nvGraphicFramePr>
        <p:xfrm>
          <a:off x="485775" y="1077914"/>
          <a:ext cx="8154988" cy="51371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3763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6" y="122239"/>
            <a:ext cx="8154988" cy="965200"/>
          </a:xfrm>
        </p:spPr>
        <p:txBody>
          <a:bodyPr/>
          <a:lstStyle/>
          <a:p>
            <a:r>
              <a:rPr lang="en-GB" sz="1800" b="1" dirty="0" smtClean="0">
                <a:solidFill>
                  <a:schemeClr val="bg2"/>
                </a:solidFill>
                <a:latin typeface="Calibri" pitchFamily="34" charset="0"/>
                <a:cs typeface="Calibri" pitchFamily="34" charset="0"/>
              </a:rPr>
              <a:t>Total Grocery - Sold on Deal Trended 12 w/e</a:t>
            </a:r>
            <a:r>
              <a:rPr lang="en-GB" dirty="0">
                <a:solidFill>
                  <a:schemeClr val="bg2"/>
                </a:solidFill>
                <a:latin typeface="Calibri" pitchFamily="34" charset="0"/>
                <a:cs typeface="Calibri" pitchFamily="34" charset="0"/>
              </a:rPr>
              <a:t/>
            </a:r>
            <a:br>
              <a:rPr lang="en-GB" dirty="0">
                <a:solidFill>
                  <a:schemeClr val="bg2"/>
                </a:solidFill>
                <a:latin typeface="Calibri" pitchFamily="34" charset="0"/>
                <a:cs typeface="Calibri" pitchFamily="34" charset="0"/>
              </a:rPr>
            </a:br>
            <a:r>
              <a:rPr lang="en-GB" sz="1600" dirty="0" smtClean="0">
                <a:solidFill>
                  <a:schemeClr val="bg2"/>
                </a:solidFill>
                <a:latin typeface="Calibri" pitchFamily="34" charset="0"/>
                <a:cs typeface="Calibri" pitchFamily="34" charset="0"/>
              </a:rPr>
              <a:t>Promotional activity still hovers around the 14% mark of grocery sales however promotional activity is higher than this time last year</a:t>
            </a:r>
            <a:endParaRPr lang="en-GB" sz="1600" dirty="0">
              <a:solidFill>
                <a:schemeClr val="bg2"/>
              </a:solidFill>
              <a:latin typeface="Calibri" pitchFamily="34" charset="0"/>
              <a:cs typeface="Calibri"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4210850"/>
              </p:ext>
            </p:extLst>
          </p:nvPr>
        </p:nvGraphicFramePr>
        <p:xfrm>
          <a:off x="85726" y="1449389"/>
          <a:ext cx="8982075" cy="4765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92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36" y="93664"/>
            <a:ext cx="8154988" cy="965200"/>
          </a:xfrm>
        </p:spPr>
        <p:txBody>
          <a:bodyPr/>
          <a:lstStyle/>
          <a:p>
            <a:r>
              <a:rPr lang="en-GB" sz="1800" b="1" dirty="0" smtClean="0">
                <a:solidFill>
                  <a:schemeClr val="bg2"/>
                </a:solidFill>
                <a:latin typeface="Calibri" pitchFamily="34" charset="0"/>
                <a:cs typeface="Calibri" pitchFamily="34" charset="0"/>
              </a:rPr>
              <a:t>Total Grocery - </a:t>
            </a:r>
            <a:r>
              <a:rPr lang="en-GB" sz="1800" b="1" dirty="0">
                <a:solidFill>
                  <a:schemeClr val="bg2"/>
                </a:solidFill>
                <a:latin typeface="Calibri" pitchFamily="34" charset="0"/>
                <a:cs typeface="Calibri" pitchFamily="34" charset="0"/>
              </a:rPr>
              <a:t>Sector Share S</a:t>
            </a:r>
            <a:r>
              <a:rPr lang="en-GB" sz="1800" b="1" dirty="0" smtClean="0">
                <a:solidFill>
                  <a:schemeClr val="bg2"/>
                </a:solidFill>
                <a:latin typeface="Calibri" pitchFamily="34" charset="0"/>
                <a:cs typeface="Calibri" pitchFamily="34" charset="0"/>
              </a:rPr>
              <a:t>old on </a:t>
            </a:r>
            <a:r>
              <a:rPr lang="en-GB" sz="1800" b="1" dirty="0">
                <a:solidFill>
                  <a:schemeClr val="bg2"/>
                </a:solidFill>
                <a:latin typeface="Calibri" pitchFamily="34" charset="0"/>
                <a:cs typeface="Calibri" pitchFamily="34" charset="0"/>
              </a:rPr>
              <a:t>Promotion – % Packs </a:t>
            </a:r>
            <a:r>
              <a:rPr lang="en-GB" sz="1800" b="1" dirty="0" smtClean="0">
                <a:latin typeface="Calibri" pitchFamily="34" charset="0"/>
                <a:cs typeface="Calibri" pitchFamily="34" charset="0"/>
              </a:rPr>
              <a:t/>
            </a:r>
            <a:br>
              <a:rPr lang="en-GB" sz="1800" b="1" dirty="0" smtClean="0">
                <a:latin typeface="Calibri" pitchFamily="34" charset="0"/>
                <a:cs typeface="Calibri" pitchFamily="34" charset="0"/>
              </a:rPr>
            </a:br>
            <a:r>
              <a:rPr lang="en-GB" sz="1600" dirty="0" smtClean="0">
                <a:solidFill>
                  <a:schemeClr val="bg2"/>
                </a:solidFill>
                <a:latin typeface="Calibri" pitchFamily="34" charset="0"/>
                <a:cs typeface="Calibri" pitchFamily="34" charset="0"/>
              </a:rPr>
              <a:t>Promotional activity on Alcohol is behind what we saw last year</a:t>
            </a:r>
            <a:endParaRPr lang="en-GB" sz="1600" dirty="0">
              <a:solidFill>
                <a:schemeClr val="bg2"/>
              </a:solidFill>
              <a:latin typeface="Gill San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037371"/>
              </p:ext>
            </p:extLst>
          </p:nvPr>
        </p:nvGraphicFramePr>
        <p:xfrm>
          <a:off x="179512" y="1412776"/>
          <a:ext cx="8782050" cy="5005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4933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5"/>
          <p:cNvGraphicFramePr>
            <a:graphicFrameLocks noChangeAspect="1"/>
          </p:cNvGraphicFramePr>
          <p:nvPr/>
        </p:nvGraphicFramePr>
        <p:xfrm>
          <a:off x="31750" y="1104900"/>
          <a:ext cx="9029700" cy="5286375"/>
        </p:xfrm>
        <a:graphic>
          <a:graphicData uri="http://schemas.openxmlformats.org/presentationml/2006/ole">
            <mc:AlternateContent xmlns:mc="http://schemas.openxmlformats.org/markup-compatibility/2006">
              <mc:Choice xmlns:v="urn:schemas-microsoft-com:vml" Requires="v">
                <p:oleObj spid="_x0000_s325674" r:id="rId3" imgW="9028959" imgH="5285690" progId="Excel.Chart.8">
                  <p:embed/>
                </p:oleObj>
              </mc:Choice>
              <mc:Fallback>
                <p:oleObj r:id="rId3" imgW="9028959" imgH="528569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 y="1104900"/>
                        <a:ext cx="90297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9940" name="TextBox 8"/>
          <p:cNvSpPr txBox="1">
            <a:spLocks noChangeArrowheads="1"/>
          </p:cNvSpPr>
          <p:nvPr/>
        </p:nvSpPr>
        <p:spPr bwMode="auto">
          <a:xfrm>
            <a:off x="85725" y="919163"/>
            <a:ext cx="4024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dirty="0">
                <a:solidFill>
                  <a:srgbClr val="000000"/>
                </a:solidFill>
                <a:latin typeface="Calibri" panose="020F0502020204030204" pitchFamily="34" charset="0"/>
              </a:rPr>
              <a:t>12w Total Grocery - pack % sold on deal by category</a:t>
            </a:r>
          </a:p>
        </p:txBody>
      </p:sp>
      <p:sp>
        <p:nvSpPr>
          <p:cNvPr id="39941" name="Rectangle 2"/>
          <p:cNvSpPr>
            <a:spLocks noChangeArrowheads="1"/>
          </p:cNvSpPr>
          <p:nvPr/>
        </p:nvSpPr>
        <p:spPr bwMode="auto">
          <a:xfrm>
            <a:off x="85725" y="115888"/>
            <a:ext cx="8750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a:solidFill>
                  <a:schemeClr val="bg2"/>
                </a:solidFill>
                <a:latin typeface="Calibri" pitchFamily="34" charset="0"/>
              </a:rPr>
              <a:t>Bathroom Toiletries &amp; Take Home Savouries </a:t>
            </a:r>
            <a:r>
              <a:rPr lang="en-GB" b="1" dirty="0" smtClean="0">
                <a:solidFill>
                  <a:schemeClr val="bg2"/>
                </a:solidFill>
                <a:latin typeface="Calibri" pitchFamily="34" charset="0"/>
              </a:rPr>
              <a:t>Have </a:t>
            </a:r>
            <a:r>
              <a:rPr lang="en-GB" b="1" dirty="0">
                <a:solidFill>
                  <a:schemeClr val="bg2"/>
                </a:solidFill>
                <a:latin typeface="Calibri" pitchFamily="34" charset="0"/>
              </a:rPr>
              <a:t>the </a:t>
            </a:r>
            <a:r>
              <a:rPr lang="en-GB" b="1" dirty="0" smtClean="0">
                <a:solidFill>
                  <a:schemeClr val="bg2"/>
                </a:solidFill>
                <a:latin typeface="Calibri" pitchFamily="34" charset="0"/>
              </a:rPr>
              <a:t>Highest </a:t>
            </a:r>
            <a:r>
              <a:rPr lang="en-GB" b="1" dirty="0">
                <a:solidFill>
                  <a:schemeClr val="bg2"/>
                </a:solidFill>
                <a:latin typeface="Calibri" pitchFamily="34" charset="0"/>
              </a:rPr>
              <a:t>% of </a:t>
            </a:r>
            <a:r>
              <a:rPr lang="en-GB" b="1" dirty="0" smtClean="0">
                <a:solidFill>
                  <a:schemeClr val="bg2"/>
                </a:solidFill>
                <a:latin typeface="Calibri" pitchFamily="34" charset="0"/>
              </a:rPr>
              <a:t>Packs Sold On Deal</a:t>
            </a:r>
            <a:r>
              <a:rPr lang="en-GB" b="1" dirty="0">
                <a:solidFill>
                  <a:schemeClr val="bg2"/>
                </a:solidFill>
                <a:latin typeface="Calibri" pitchFamily="34" charset="0"/>
              </a:rPr>
              <a:t>, </a:t>
            </a:r>
            <a:r>
              <a:rPr lang="en-GB" b="1" dirty="0" smtClean="0">
                <a:solidFill>
                  <a:schemeClr val="bg2"/>
                </a:solidFill>
                <a:latin typeface="Calibri" pitchFamily="34" charset="0"/>
              </a:rPr>
              <a:t>While Healthcare and Dairy Products Have the Lowest </a:t>
            </a:r>
            <a:r>
              <a:rPr lang="en-GB" b="1" dirty="0">
                <a:solidFill>
                  <a:schemeClr val="bg2"/>
                </a:solidFill>
                <a:latin typeface="Calibri" pitchFamily="34" charset="0"/>
              </a:rPr>
              <a:t>P</a:t>
            </a:r>
            <a:r>
              <a:rPr lang="en-GB" b="1" dirty="0" smtClean="0">
                <a:solidFill>
                  <a:schemeClr val="bg2"/>
                </a:solidFill>
                <a:latin typeface="Calibri" pitchFamily="34" charset="0"/>
              </a:rPr>
              <a:t>ercentages</a:t>
            </a:r>
            <a:r>
              <a:rPr lang="en-GB" b="1" dirty="0">
                <a:solidFill>
                  <a:schemeClr val="bg2"/>
                </a:solidFill>
                <a:latin typeface="Calibri" pitchFamily="34" charset="0"/>
              </a:rPr>
              <a:t>.</a:t>
            </a:r>
          </a:p>
        </p:txBody>
      </p:sp>
      <p:sp>
        <p:nvSpPr>
          <p:cNvPr id="39942" name="Rectangle 11"/>
          <p:cNvSpPr>
            <a:spLocks noChangeArrowheads="1"/>
          </p:cNvSpPr>
          <p:nvPr/>
        </p:nvSpPr>
        <p:spPr bwMode="auto">
          <a:xfrm rot="-3662498">
            <a:off x="4438650" y="4529138"/>
            <a:ext cx="1014413" cy="211137"/>
          </a:xfrm>
          <a:prstGeom prst="rect">
            <a:avLst/>
          </a:prstGeom>
          <a:solidFill>
            <a:schemeClr val="accent1">
              <a:alpha val="3294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9943"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73DF5E15-A678-427C-BDAB-5CEA5C1FF9F1}" type="slidenum">
              <a:rPr lang="en-GB" sz="1000">
                <a:solidFill>
                  <a:srgbClr val="989898"/>
                </a:solidFill>
                <a:ea typeface="ヒラギノ角ゴ Pro W3" charset="-128"/>
              </a:rPr>
              <a:pPr algn="r"/>
              <a:t>23</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2217383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434" name="Picture 11" descr="iStock_000011127113Medium"/>
          <p:cNvPicPr>
            <a:picLocks noChangeAspect="1" noChangeArrowheads="1"/>
          </p:cNvPicPr>
          <p:nvPr/>
        </p:nvPicPr>
        <p:blipFill>
          <a:blip r:embed="rId3">
            <a:extLst>
              <a:ext uri="{28A0092B-C50C-407E-A947-70E740481C1C}">
                <a14:useLocalDpi xmlns:a14="http://schemas.microsoft.com/office/drawing/2010/main" val="0"/>
              </a:ext>
            </a:extLst>
          </a:blip>
          <a:srcRect t="8092"/>
          <a:stretch>
            <a:fillRect/>
          </a:stretch>
        </p:blipFill>
        <p:spPr bwMode="auto">
          <a:xfrm>
            <a:off x="492125" y="373063"/>
            <a:ext cx="8143875"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435" name="Picture 12" descr="iStock_000008800156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913" y="2438400"/>
            <a:ext cx="28829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436" name="Freeform 24"/>
          <p:cNvSpPr>
            <a:spLocks/>
          </p:cNvSpPr>
          <p:nvPr/>
        </p:nvSpPr>
        <p:spPr bwMode="auto">
          <a:xfrm>
            <a:off x="7772400" y="2438400"/>
            <a:ext cx="633413" cy="649288"/>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eaLnBrk="0" hangingPunct="0"/>
            <a:endParaRPr lang="es-ES_tradnl" sz="2400">
              <a:ea typeface="ヒラギノ角ゴ Pro W3"/>
              <a:cs typeface="Arial" pitchFamily="34" charset="0"/>
            </a:endParaRPr>
          </a:p>
        </p:txBody>
      </p:sp>
      <p:sp>
        <p:nvSpPr>
          <p:cNvPr id="1042437" name="Freeform 25"/>
          <p:cNvSpPr>
            <a:spLocks/>
          </p:cNvSpPr>
          <p:nvPr/>
        </p:nvSpPr>
        <p:spPr bwMode="auto">
          <a:xfrm rot="5400000" flipV="1">
            <a:off x="5531644" y="3744119"/>
            <a:ext cx="633413" cy="650875"/>
          </a:xfrm>
          <a:custGeom>
            <a:avLst/>
            <a:gdLst>
              <a:gd name="T0" fmla="*/ 0 w 672"/>
              <a:gd name="T1" fmla="*/ 2147483647 h 691"/>
              <a:gd name="T2" fmla="*/ 2147483647 w 672"/>
              <a:gd name="T3" fmla="*/ 0 h 691"/>
              <a:gd name="T4" fmla="*/ 2147483647 w 672"/>
              <a:gd name="T5" fmla="*/ 0 h 691"/>
              <a:gd name="T6" fmla="*/ 2147483647 w 672"/>
              <a:gd name="T7" fmla="*/ 2147483647 h 691"/>
              <a:gd name="T8" fmla="*/ 2147483647 w 672"/>
              <a:gd name="T9" fmla="*/ 2147483647 h 691"/>
              <a:gd name="T10" fmla="*/ 2147483647 w 672"/>
              <a:gd name="T11" fmla="*/ 2147483647 h 691"/>
              <a:gd name="T12" fmla="*/ 0 w 672"/>
              <a:gd name="T13" fmla="*/ 2147483647 h 691"/>
              <a:gd name="T14" fmla="*/ 0 60000 65536"/>
              <a:gd name="T15" fmla="*/ 0 60000 65536"/>
              <a:gd name="T16" fmla="*/ 0 60000 65536"/>
              <a:gd name="T17" fmla="*/ 0 60000 65536"/>
              <a:gd name="T18" fmla="*/ 0 60000 65536"/>
              <a:gd name="T19" fmla="*/ 0 60000 65536"/>
              <a:gd name="T20" fmla="*/ 0 60000 65536"/>
              <a:gd name="T21" fmla="*/ 0 w 672"/>
              <a:gd name="T22" fmla="*/ 0 h 691"/>
              <a:gd name="T23" fmla="*/ 672 w 67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2" h="691">
                <a:moveTo>
                  <a:pt x="0" y="145"/>
                </a:moveTo>
                <a:lnTo>
                  <a:pt x="136" y="0"/>
                </a:lnTo>
                <a:lnTo>
                  <a:pt x="672" y="0"/>
                </a:lnTo>
                <a:lnTo>
                  <a:pt x="672" y="551"/>
                </a:lnTo>
                <a:lnTo>
                  <a:pt x="528" y="691"/>
                </a:lnTo>
                <a:lnTo>
                  <a:pt x="528" y="145"/>
                </a:lnTo>
                <a:lnTo>
                  <a:pt x="0" y="145"/>
                </a:lnTo>
                <a:close/>
              </a:path>
            </a:pathLst>
          </a:custGeom>
          <a:solidFill>
            <a:srgbClr val="92D400"/>
          </a:solidFill>
          <a:ln>
            <a:noFill/>
          </a:ln>
          <a:extLst>
            <a:ext uri="{91240B29-F687-4F45-9708-019B960494DF}">
              <a14:hiddenLine xmlns:a14="http://schemas.microsoft.com/office/drawing/2010/main" w="3175">
                <a:solidFill>
                  <a:srgbClr val="000000"/>
                </a:solidFill>
                <a:round/>
                <a:headEnd/>
                <a:tailEnd/>
              </a14:hiddenLine>
            </a:ext>
          </a:extLst>
        </p:spPr>
        <p:txBody>
          <a:bodyPr vert="eaVert"/>
          <a:lstStyle/>
          <a:p>
            <a:pPr eaLnBrk="0" hangingPunct="0"/>
            <a:endParaRPr lang="es-ES_tradnl" sz="2400">
              <a:ea typeface="ヒラギノ角ゴ Pro W3"/>
              <a:cs typeface="Arial" pitchFamily="34" charset="0"/>
            </a:endParaRPr>
          </a:p>
        </p:txBody>
      </p:sp>
      <p:sp>
        <p:nvSpPr>
          <p:cNvPr id="1042438" name="Rectangle 4"/>
          <p:cNvSpPr>
            <a:spLocks noGrp="1" noChangeArrowheads="1"/>
          </p:cNvSpPr>
          <p:nvPr>
            <p:ph type="title" idx="4294967295"/>
          </p:nvPr>
        </p:nvSpPr>
        <p:spPr>
          <a:xfrm>
            <a:off x="0" y="4995863"/>
            <a:ext cx="8123238" cy="566737"/>
          </a:xfrm>
          <a:prstGeom prst="rect">
            <a:avLst/>
          </a:prstGeom>
        </p:spPr>
        <p:txBody>
          <a:bodyPr anchor="b"/>
          <a:lstStyle/>
          <a:p>
            <a:r>
              <a:rPr lang="en-GB" sz="1800" dirty="0">
                <a:solidFill>
                  <a:schemeClr val="bg1"/>
                </a:solidFill>
              </a:rPr>
              <a:t>Cross Border </a:t>
            </a:r>
            <a:r>
              <a:rPr lang="en-GB" sz="1800" dirty="0" smtClean="0">
                <a:solidFill>
                  <a:schemeClr val="bg1"/>
                </a:solidFill>
              </a:rPr>
              <a:t>Grocery Trade </a:t>
            </a:r>
            <a:r>
              <a:rPr lang="en-GB" sz="1800" dirty="0">
                <a:solidFill>
                  <a:schemeClr val="bg1"/>
                </a:solidFill>
              </a:rPr>
              <a:t>Update</a:t>
            </a:r>
          </a:p>
        </p:txBody>
      </p:sp>
    </p:spTree>
    <p:extLst>
      <p:ext uri="{BB962C8B-B14F-4D97-AF65-F5344CB8AC3E}">
        <p14:creationId xmlns:p14="http://schemas.microsoft.com/office/powerpoint/2010/main" val="351083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260350"/>
            <a:ext cx="8086675" cy="965200"/>
          </a:xfrm>
        </p:spPr>
        <p:txBody>
          <a:bodyPr/>
          <a:lstStyle/>
          <a:p>
            <a:r>
              <a:rPr lang="en-GB" sz="1800" b="1" dirty="0" smtClean="0">
                <a:solidFill>
                  <a:schemeClr val="bg2"/>
                </a:solidFill>
                <a:latin typeface="Calibri" pitchFamily="34" charset="0"/>
                <a:cs typeface="Calibri" pitchFamily="34" charset="0"/>
              </a:rPr>
              <a:t>Total Cross Border Sales – Share of ROI Grocery Market – 52 w/e</a:t>
            </a:r>
            <a:r>
              <a:rPr lang="en-GB" b="1" dirty="0" smtClean="0">
                <a:solidFill>
                  <a:schemeClr val="bg2"/>
                </a:solidFill>
                <a:latin typeface="Calibri" pitchFamily="34" charset="0"/>
                <a:cs typeface="Calibri" pitchFamily="34" charset="0"/>
              </a:rPr>
              <a:t/>
            </a:r>
            <a:br>
              <a:rPr lang="en-GB" b="1" dirty="0" smtClean="0">
                <a:solidFill>
                  <a:schemeClr val="bg2"/>
                </a:solidFill>
                <a:latin typeface="Calibri" pitchFamily="34" charset="0"/>
                <a:cs typeface="Calibri" pitchFamily="34" charset="0"/>
              </a:rPr>
            </a:br>
            <a:r>
              <a:rPr lang="en-GB" sz="1600" dirty="0" smtClean="0">
                <a:solidFill>
                  <a:schemeClr val="bg2"/>
                </a:solidFill>
                <a:latin typeface="Calibri" pitchFamily="34" charset="0"/>
                <a:cs typeface="Calibri" pitchFamily="34" charset="0"/>
              </a:rPr>
              <a:t>Cross </a:t>
            </a:r>
            <a:r>
              <a:rPr lang="en-GB" sz="1600" dirty="0">
                <a:solidFill>
                  <a:schemeClr val="bg2"/>
                </a:solidFill>
                <a:latin typeface="Calibri" pitchFamily="34" charset="0"/>
                <a:cs typeface="Calibri" pitchFamily="34" charset="0"/>
              </a:rPr>
              <a:t>B</a:t>
            </a:r>
            <a:r>
              <a:rPr lang="en-GB" sz="1600" dirty="0" smtClean="0">
                <a:solidFill>
                  <a:schemeClr val="bg2"/>
                </a:solidFill>
                <a:latin typeface="Calibri" pitchFamily="34" charset="0"/>
                <a:cs typeface="Calibri" pitchFamily="34" charset="0"/>
              </a:rPr>
              <a:t>order Sales continue to decline now making up just under 2% of </a:t>
            </a:r>
            <a:r>
              <a:rPr lang="en-GB" sz="1600" dirty="0">
                <a:solidFill>
                  <a:schemeClr val="bg2"/>
                </a:solidFill>
                <a:latin typeface="Calibri" pitchFamily="34" charset="0"/>
                <a:cs typeface="Calibri" pitchFamily="34" charset="0"/>
              </a:rPr>
              <a:t>s</a:t>
            </a:r>
            <a:r>
              <a:rPr lang="en-GB" sz="1600" dirty="0" smtClean="0">
                <a:solidFill>
                  <a:schemeClr val="bg2"/>
                </a:solidFill>
                <a:latin typeface="Calibri" pitchFamily="34" charset="0"/>
                <a:cs typeface="Calibri" pitchFamily="34" charset="0"/>
              </a:rPr>
              <a:t>ales (€173m) down 6% on last year.</a:t>
            </a:r>
            <a:endParaRPr lang="en-GB" sz="1600" dirty="0">
              <a:latin typeface="Calibri" pitchFamily="34" charset="0"/>
              <a:cs typeface="Calibri"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180661"/>
              </p:ext>
            </p:extLst>
          </p:nvPr>
        </p:nvGraphicFramePr>
        <p:xfrm>
          <a:off x="485775" y="1449388"/>
          <a:ext cx="4171950"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267343351"/>
              </p:ext>
            </p:extLst>
          </p:nvPr>
        </p:nvGraphicFramePr>
        <p:xfrm>
          <a:off x="5229225" y="1411288"/>
          <a:ext cx="3619500" cy="4765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0541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8" name="Object 3"/>
          <p:cNvGraphicFramePr>
            <a:graphicFrameLocks noChangeAspect="1"/>
          </p:cNvGraphicFramePr>
          <p:nvPr/>
        </p:nvGraphicFramePr>
        <p:xfrm>
          <a:off x="34925" y="1793875"/>
          <a:ext cx="9005888" cy="4200525"/>
        </p:xfrm>
        <a:graphic>
          <a:graphicData uri="http://schemas.openxmlformats.org/presentationml/2006/ole">
            <mc:AlternateContent xmlns:mc="http://schemas.openxmlformats.org/markup-compatibility/2006">
              <mc:Choice xmlns:v="urn:schemas-microsoft-com:vml" Requires="v">
                <p:oleObj spid="_x0000_s318521" r:id="rId4" imgW="9004572" imgH="4200508" progId="Excel.Chart.8">
                  <p:embed/>
                </p:oleObj>
              </mc:Choice>
              <mc:Fallback>
                <p:oleObj r:id="rId4" imgW="9004572" imgH="420050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793875"/>
                        <a:ext cx="900588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39" name="TextBox 8"/>
          <p:cNvSpPr txBox="1">
            <a:spLocks noChangeArrowheads="1"/>
          </p:cNvSpPr>
          <p:nvPr/>
        </p:nvSpPr>
        <p:spPr bwMode="auto">
          <a:xfrm>
            <a:off x="85725" y="1071563"/>
            <a:ext cx="45373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dirty="0" smtClean="0">
                <a:solidFill>
                  <a:srgbClr val="000000"/>
                </a:solidFill>
                <a:latin typeface="Calibri" panose="020F0502020204030204" pitchFamily="34" charset="0"/>
              </a:rPr>
              <a:t>Cross </a:t>
            </a:r>
            <a:r>
              <a:rPr lang="en-GB" sz="1400" b="1" dirty="0">
                <a:solidFill>
                  <a:srgbClr val="000000"/>
                </a:solidFill>
                <a:latin typeface="Calibri" panose="020F0502020204030204" pitchFamily="34" charset="0"/>
              </a:rPr>
              <a:t>Border </a:t>
            </a:r>
            <a:r>
              <a:rPr lang="en-GB" sz="1400" b="1" dirty="0" smtClean="0">
                <a:solidFill>
                  <a:srgbClr val="000000"/>
                </a:solidFill>
                <a:latin typeface="Calibri" panose="020F0502020204030204" pitchFamily="34" charset="0"/>
              </a:rPr>
              <a:t>Value % Share of ROI Grocery Market – 12w/e</a:t>
            </a:r>
            <a:endParaRPr lang="en-GB" sz="1400" b="1" dirty="0">
              <a:solidFill>
                <a:srgbClr val="000000"/>
              </a:solidFill>
              <a:latin typeface="Calibri" panose="020F0502020204030204" pitchFamily="34" charset="0"/>
            </a:endParaRPr>
          </a:p>
        </p:txBody>
      </p:sp>
      <p:sp>
        <p:nvSpPr>
          <p:cNvPr id="65540" name="Rectangle 2"/>
          <p:cNvSpPr>
            <a:spLocks noChangeArrowheads="1"/>
          </p:cNvSpPr>
          <p:nvPr/>
        </p:nvSpPr>
        <p:spPr bwMode="auto">
          <a:xfrm>
            <a:off x="214313" y="106363"/>
            <a:ext cx="8750300" cy="73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tabLst>
                <a:tab pos="6729413" algn="l"/>
              </a:tabLst>
            </a:pPr>
            <a:r>
              <a:rPr lang="en-GB" b="1" dirty="0">
                <a:solidFill>
                  <a:schemeClr val="bg2"/>
                </a:solidFill>
                <a:latin typeface="Calibri" pitchFamily="34" charset="0"/>
                <a:cs typeface="Calibri" pitchFamily="34" charset="0"/>
              </a:rPr>
              <a:t>Total Cross Border Sales – Share of Irish Grocery Market </a:t>
            </a:r>
            <a:r>
              <a:rPr lang="en-GB" b="1" dirty="0" smtClean="0">
                <a:solidFill>
                  <a:schemeClr val="bg2"/>
                </a:solidFill>
                <a:latin typeface="Calibri" pitchFamily="34" charset="0"/>
                <a:cs typeface="Calibri" pitchFamily="34" charset="0"/>
              </a:rPr>
              <a:t>– 12 w/e</a:t>
            </a:r>
            <a:r>
              <a:rPr lang="en-GB" sz="2000" b="1" dirty="0">
                <a:solidFill>
                  <a:schemeClr val="bg2"/>
                </a:solidFill>
                <a:latin typeface="Calibri" pitchFamily="34" charset="0"/>
                <a:cs typeface="Calibri" pitchFamily="34" charset="0"/>
              </a:rPr>
              <a:t/>
            </a:r>
            <a:br>
              <a:rPr lang="en-GB" sz="2000" b="1" dirty="0">
                <a:solidFill>
                  <a:schemeClr val="bg2"/>
                </a:solidFill>
                <a:latin typeface="Calibri" pitchFamily="34" charset="0"/>
                <a:cs typeface="Calibri" pitchFamily="34" charset="0"/>
              </a:rPr>
            </a:br>
            <a:r>
              <a:rPr lang="en-GB" sz="1600" dirty="0" smtClean="0">
                <a:solidFill>
                  <a:schemeClr val="bg2"/>
                </a:solidFill>
                <a:latin typeface="Calibri" pitchFamily="34" charset="0"/>
              </a:rPr>
              <a:t>Cross </a:t>
            </a:r>
            <a:r>
              <a:rPr lang="en-GB" sz="1600" dirty="0">
                <a:solidFill>
                  <a:schemeClr val="bg2"/>
                </a:solidFill>
                <a:latin typeface="Calibri" pitchFamily="34" charset="0"/>
              </a:rPr>
              <a:t>border share declined over Christmas despite seeing an increase over the pervious periods. </a:t>
            </a:r>
          </a:p>
        </p:txBody>
      </p:sp>
      <p:sp>
        <p:nvSpPr>
          <p:cNvPr id="65541"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AD38AF49-148D-46E3-A549-F8CEEAEF2DB8}" type="slidenum">
              <a:rPr lang="en-GB" sz="1000">
                <a:solidFill>
                  <a:srgbClr val="989898"/>
                </a:solidFill>
                <a:ea typeface="ヒラギノ角ゴ Pro W3" charset="-128"/>
              </a:rPr>
              <a:pPr algn="r"/>
              <a:t>26</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511639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5506" name="Object 2"/>
          <p:cNvGraphicFramePr>
            <a:graphicFrameLocks noGrp="1" noChangeAspect="1"/>
          </p:cNvGraphicFramePr>
          <p:nvPr>
            <p:ph sz="quarter" idx="15"/>
            <p:extLst>
              <p:ext uri="{D42A27DB-BD31-4B8C-83A1-F6EECF244321}">
                <p14:modId xmlns:p14="http://schemas.microsoft.com/office/powerpoint/2010/main" val="808973093"/>
              </p:ext>
            </p:extLst>
          </p:nvPr>
        </p:nvGraphicFramePr>
        <p:xfrm>
          <a:off x="323528" y="1988840"/>
          <a:ext cx="7891462" cy="4159250"/>
        </p:xfrm>
        <a:graphic>
          <a:graphicData uri="http://schemas.openxmlformats.org/presentationml/2006/ole">
            <mc:AlternateContent xmlns:mc="http://schemas.openxmlformats.org/markup-compatibility/2006">
              <mc:Choice xmlns:v="urn:schemas-microsoft-com:vml" Requires="v">
                <p:oleObj spid="_x0000_s245884" name="Chart" r:id="rId4" imgW="10572774" imgH="5572239" progId="MSGraph.Chart.8">
                  <p:embed followColorScheme="textAndBackground"/>
                </p:oleObj>
              </mc:Choice>
              <mc:Fallback>
                <p:oleObj name="Chart" r:id="rId4" imgW="10572774" imgH="5572239" progId="MSGraph.Chart.8">
                  <p:embed followColorScheme="textAndBackground"/>
                  <p:pic>
                    <p:nvPicPr>
                      <p:cNvPr id="0" name=""/>
                      <p:cNvPicPr preferRelativeResize="0">
                        <a:picLocks noChangeAspect="1" noChangeArrowheads="1"/>
                      </p:cNvPicPr>
                      <p:nvPr/>
                    </p:nvPicPr>
                    <p:blipFill>
                      <a:blip r:embed="rId5"/>
                      <a:srcRect/>
                      <a:stretch>
                        <a:fillRect/>
                      </a:stretch>
                    </p:blipFill>
                    <p:spPr bwMode="auto">
                      <a:xfrm>
                        <a:off x="323528" y="1988840"/>
                        <a:ext cx="7891462" cy="415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5507" name="Title 1"/>
          <p:cNvSpPr>
            <a:spLocks/>
          </p:cNvSpPr>
          <p:nvPr/>
        </p:nvSpPr>
        <p:spPr bwMode="auto">
          <a:xfrm>
            <a:off x="85725" y="188640"/>
            <a:ext cx="864076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chemeClr val="bg2"/>
                </a:solidFill>
                <a:latin typeface="Calibri" pitchFamily="34" charset="0"/>
                <a:ea typeface="ＭＳ Ｐゴシック"/>
                <a:cs typeface="Calibri" pitchFamily="34" charset="0"/>
              </a:rPr>
              <a:t>Total Cross Border - % Penetration</a:t>
            </a:r>
          </a:p>
          <a:p>
            <a:r>
              <a:rPr lang="en-GB" sz="1600" dirty="0" smtClean="0">
                <a:solidFill>
                  <a:schemeClr val="bg2"/>
                </a:solidFill>
                <a:latin typeface="Calibri" pitchFamily="34" charset="0"/>
                <a:ea typeface="ＭＳ Ｐゴシック"/>
                <a:cs typeface="Calibri" pitchFamily="34" charset="0"/>
              </a:rPr>
              <a:t>16% of ROI shoppers have shopped across the border in the last 12 weeks</a:t>
            </a:r>
          </a:p>
        </p:txBody>
      </p:sp>
    </p:spTree>
    <p:extLst>
      <p:ext uri="{BB962C8B-B14F-4D97-AF65-F5344CB8AC3E}">
        <p14:creationId xmlns:p14="http://schemas.microsoft.com/office/powerpoint/2010/main" val="2571684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9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80" y="836712"/>
            <a:ext cx="8532440" cy="523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5780" y="116632"/>
            <a:ext cx="6786500" cy="523220"/>
          </a:xfrm>
          <a:prstGeom prst="rect">
            <a:avLst/>
          </a:prstGeom>
          <a:noFill/>
        </p:spPr>
        <p:txBody>
          <a:bodyPr wrap="square" rtlCol="0">
            <a:spAutoFit/>
          </a:bodyPr>
          <a:lstStyle/>
          <a:p>
            <a:r>
              <a:rPr lang="en-GB" sz="2800" dirty="0" smtClean="0">
                <a:solidFill>
                  <a:schemeClr val="tx2"/>
                </a:solidFill>
                <a:latin typeface="Calibri" pitchFamily="34" charset="0"/>
                <a:cs typeface="Calibri" pitchFamily="34" charset="0"/>
              </a:rPr>
              <a:t>UK GROCERY</a:t>
            </a:r>
            <a:endParaRPr lang="en-GB" sz="2800"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4195999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7983" y="116632"/>
            <a:ext cx="8154988" cy="965200"/>
          </a:xfrm>
        </p:spPr>
        <p:txBody>
          <a:bodyPr/>
          <a:lstStyle/>
          <a:p>
            <a:r>
              <a:rPr lang="en-GB" sz="1800" b="1" dirty="0" smtClean="0">
                <a:solidFill>
                  <a:schemeClr val="bg2"/>
                </a:solidFill>
                <a:latin typeface="Calibri" pitchFamily="34" charset="0"/>
                <a:cs typeface="Calibri" pitchFamily="34" charset="0"/>
              </a:rPr>
              <a:t>UK Grocery – Value Sales</a:t>
            </a:r>
            <a:r>
              <a:rPr lang="en-GB" dirty="0" smtClean="0">
                <a:solidFill>
                  <a:schemeClr val="bg2"/>
                </a:solidFill>
                <a:latin typeface="Calibri" pitchFamily="34" charset="0"/>
                <a:cs typeface="Calibri" pitchFamily="34" charset="0"/>
              </a:rPr>
              <a:t/>
            </a:r>
            <a:br>
              <a:rPr lang="en-GB" dirty="0" smtClean="0">
                <a:solidFill>
                  <a:schemeClr val="bg2"/>
                </a:solidFill>
                <a:latin typeface="Calibri" pitchFamily="34" charset="0"/>
                <a:cs typeface="Calibri" pitchFamily="34" charset="0"/>
              </a:rPr>
            </a:br>
            <a:r>
              <a:rPr lang="en-GB" sz="1600" dirty="0" smtClean="0">
                <a:solidFill>
                  <a:schemeClr val="bg2"/>
                </a:solidFill>
                <a:latin typeface="Calibri" pitchFamily="34" charset="0"/>
                <a:cs typeface="Calibri" pitchFamily="34" charset="0"/>
              </a:rPr>
              <a:t>UK market showing growth year on year as inflation plays a part</a:t>
            </a:r>
            <a:endParaRPr lang="en-GB" sz="1600" dirty="0">
              <a:solidFill>
                <a:schemeClr val="bg2"/>
              </a:solidFill>
              <a:latin typeface="Calibri" pitchFamily="34" charset="0"/>
              <a:cs typeface="Calibri" pitchFamily="34" charset="0"/>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061851224"/>
              </p:ext>
            </p:extLst>
          </p:nvPr>
        </p:nvGraphicFramePr>
        <p:xfrm>
          <a:off x="0" y="1449388"/>
          <a:ext cx="4716016" cy="4765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618964969"/>
              </p:ext>
            </p:extLst>
          </p:nvPr>
        </p:nvGraphicFramePr>
        <p:xfrm>
          <a:off x="4139952" y="1449388"/>
          <a:ext cx="4500811" cy="47656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97016" y="4653136"/>
            <a:ext cx="1440160" cy="369332"/>
          </a:xfrm>
          <a:prstGeom prst="rect">
            <a:avLst/>
          </a:prstGeom>
          <a:noFill/>
        </p:spPr>
        <p:txBody>
          <a:bodyPr wrap="square" rtlCol="0">
            <a:spAutoFit/>
          </a:bodyPr>
          <a:lstStyle/>
          <a:p>
            <a:r>
              <a:rPr lang="en-GB" dirty="0" smtClean="0">
                <a:solidFill>
                  <a:schemeClr val="bg1"/>
                </a:solidFill>
              </a:rPr>
              <a:t>+3.6%</a:t>
            </a:r>
            <a:endParaRPr lang="en-GB" dirty="0">
              <a:solidFill>
                <a:schemeClr val="bg1"/>
              </a:solidFill>
            </a:endParaRPr>
          </a:p>
        </p:txBody>
      </p:sp>
      <p:sp>
        <p:nvSpPr>
          <p:cNvPr id="10" name="TextBox 9"/>
          <p:cNvSpPr txBox="1"/>
          <p:nvPr/>
        </p:nvSpPr>
        <p:spPr>
          <a:xfrm>
            <a:off x="539552" y="2132856"/>
            <a:ext cx="1728192" cy="523220"/>
          </a:xfrm>
          <a:prstGeom prst="rect">
            <a:avLst/>
          </a:prstGeom>
          <a:noFill/>
        </p:spPr>
        <p:txBody>
          <a:bodyPr wrap="square" rtlCol="0">
            <a:spAutoFit/>
          </a:bodyPr>
          <a:lstStyle/>
          <a:p>
            <a:r>
              <a:rPr lang="en-GB" sz="1400" b="1" dirty="0" smtClean="0">
                <a:solidFill>
                  <a:schemeClr val="bg2"/>
                </a:solidFill>
                <a:latin typeface="Calibri" pitchFamily="34" charset="0"/>
                <a:cs typeface="Calibri" pitchFamily="34" charset="0"/>
              </a:rPr>
              <a:t>52w/e UK Grocery Value sales</a:t>
            </a:r>
            <a:endParaRPr lang="en-GB" sz="1400" b="1" dirty="0">
              <a:solidFill>
                <a:schemeClr val="bg2"/>
              </a:solidFill>
              <a:latin typeface="Calibri" pitchFamily="34" charset="0"/>
              <a:cs typeface="Calibri" pitchFamily="34" charset="0"/>
            </a:endParaRPr>
          </a:p>
        </p:txBody>
      </p:sp>
    </p:spTree>
    <p:extLst>
      <p:ext uri="{BB962C8B-B14F-4D97-AF65-F5344CB8AC3E}">
        <p14:creationId xmlns:p14="http://schemas.microsoft.com/office/powerpoint/2010/main" val="1558575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graphicFrame>
        <p:nvGraphicFramePr>
          <p:cNvPr id="35843" name="Object 18"/>
          <p:cNvGraphicFramePr>
            <a:graphicFrameLocks noChangeAspect="1"/>
          </p:cNvGraphicFramePr>
          <p:nvPr/>
        </p:nvGraphicFramePr>
        <p:xfrm>
          <a:off x="271463" y="1811338"/>
          <a:ext cx="8501062" cy="4090987"/>
        </p:xfrm>
        <a:graphic>
          <a:graphicData uri="http://schemas.openxmlformats.org/presentationml/2006/ole">
            <mc:AlternateContent xmlns:mc="http://schemas.openxmlformats.org/markup-compatibility/2006">
              <mc:Choice xmlns:v="urn:schemas-microsoft-com:vml" Requires="v">
                <p:oleObj spid="_x0000_s300093" r:id="rId3" imgW="8498561" imgH="4090771" progId="Excel.Chart.8">
                  <p:embed/>
                </p:oleObj>
              </mc:Choice>
              <mc:Fallback>
                <p:oleObj r:id="rId3" imgW="8498561" imgH="409077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1811338"/>
                        <a:ext cx="850106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4" name="Text Box 19"/>
          <p:cNvSpPr txBox="1">
            <a:spLocks noChangeArrowheads="1"/>
          </p:cNvSpPr>
          <p:nvPr/>
        </p:nvSpPr>
        <p:spPr bwMode="auto">
          <a:xfrm>
            <a:off x="2124075" y="465296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+0.6%</a:t>
            </a:r>
          </a:p>
        </p:txBody>
      </p:sp>
      <p:sp>
        <p:nvSpPr>
          <p:cNvPr id="35845" name="Text Box 20"/>
          <p:cNvSpPr txBox="1">
            <a:spLocks noChangeArrowheads="1"/>
          </p:cNvSpPr>
          <p:nvPr/>
        </p:nvSpPr>
        <p:spPr bwMode="auto">
          <a:xfrm>
            <a:off x="3276600" y="464978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+0.8%</a:t>
            </a:r>
          </a:p>
        </p:txBody>
      </p:sp>
      <p:sp>
        <p:nvSpPr>
          <p:cNvPr id="35846" name="Text Box 22"/>
          <p:cNvSpPr txBox="1">
            <a:spLocks noChangeArrowheads="1"/>
          </p:cNvSpPr>
          <p:nvPr/>
        </p:nvSpPr>
        <p:spPr bwMode="auto">
          <a:xfrm>
            <a:off x="6659563" y="4649788"/>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+1.4%</a:t>
            </a:r>
          </a:p>
        </p:txBody>
      </p:sp>
      <p:sp>
        <p:nvSpPr>
          <p:cNvPr id="35847" name="Text Box 23"/>
          <p:cNvSpPr txBox="1">
            <a:spLocks noChangeArrowheads="1"/>
          </p:cNvSpPr>
          <p:nvPr/>
        </p:nvSpPr>
        <p:spPr bwMode="auto">
          <a:xfrm>
            <a:off x="781208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-0.2%</a:t>
            </a:r>
          </a:p>
        </p:txBody>
      </p:sp>
      <p:sp>
        <p:nvSpPr>
          <p:cNvPr id="35848"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20B4FE92-CD24-403B-851F-5B4DCFD08DEC}" type="slidenum">
              <a:rPr lang="en-GB" sz="1000">
                <a:solidFill>
                  <a:srgbClr val="989898"/>
                </a:solidFill>
                <a:ea typeface="ヒラギノ角ゴ Pro W3" charset="-128"/>
              </a:rPr>
              <a:pPr algn="r"/>
              <a:t>3</a:t>
            </a:fld>
            <a:endParaRPr lang="en-GB" sz="1000">
              <a:solidFill>
                <a:srgbClr val="989898"/>
              </a:solidFill>
              <a:ea typeface="ヒラギノ角ゴ Pro W3" charset="-128"/>
            </a:endParaRPr>
          </a:p>
        </p:txBody>
      </p:sp>
      <p:sp>
        <p:nvSpPr>
          <p:cNvPr id="35849" name="TextBox 8"/>
          <p:cNvSpPr txBox="1">
            <a:spLocks noChangeArrowheads="1"/>
          </p:cNvSpPr>
          <p:nvPr/>
        </p:nvSpPr>
        <p:spPr bwMode="auto">
          <a:xfrm>
            <a:off x="128450" y="696152"/>
            <a:ext cx="63584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dirty="0" smtClean="0">
                <a:solidFill>
                  <a:srgbClr val="000000"/>
                </a:solidFill>
                <a:latin typeface="Calibri" panose="020F0502020204030204" pitchFamily="34" charset="0"/>
              </a:rPr>
              <a:t>Irish grocery market sales have grown over the 52 week period by 0.8%, but are down by 0.2% for the 12 week period</a:t>
            </a:r>
            <a:endParaRPr lang="en-GB" sz="1600" dirty="0">
              <a:solidFill>
                <a:srgbClr val="000000"/>
              </a:solidFill>
              <a:latin typeface="Calibri" panose="020F0502020204030204" pitchFamily="34" charset="0"/>
            </a:endParaRPr>
          </a:p>
        </p:txBody>
      </p:sp>
      <p:sp>
        <p:nvSpPr>
          <p:cNvPr id="13" name="Rectangle 2"/>
          <p:cNvSpPr txBox="1">
            <a:spLocks noChangeArrowheads="1"/>
          </p:cNvSpPr>
          <p:nvPr/>
        </p:nvSpPr>
        <p:spPr bwMode="auto">
          <a:xfrm>
            <a:off x="214313" y="115888"/>
            <a:ext cx="8750300" cy="57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rtl="0" eaLnBrk="0" fontAlgn="base" hangingPunct="0">
              <a:spcBef>
                <a:spcPct val="0"/>
              </a:spcBef>
              <a:spcAft>
                <a:spcPct val="0"/>
              </a:spcAft>
              <a:defRPr sz="2000">
                <a:solidFill>
                  <a:schemeClr val="tx1"/>
                </a:solidFill>
                <a:latin typeface="+mj-lt"/>
                <a:ea typeface="MS PGothic" pitchFamily="34" charset="-128"/>
                <a:cs typeface="+mj-cs"/>
              </a:defRPr>
            </a:lvl1pPr>
            <a:lvl2pPr algn="l" rtl="0" eaLnBrk="0" fontAlgn="base" hangingPunct="0">
              <a:spcBef>
                <a:spcPct val="0"/>
              </a:spcBef>
              <a:spcAft>
                <a:spcPct val="0"/>
              </a:spcAft>
              <a:defRPr sz="2000">
                <a:solidFill>
                  <a:schemeClr val="tx1"/>
                </a:solidFill>
                <a:latin typeface="Arial" pitchFamily="34" charset="0"/>
                <a:ea typeface="MS PGothic" pitchFamily="34" charset="-128"/>
              </a:defRPr>
            </a:lvl2pPr>
            <a:lvl3pPr algn="l" rtl="0" eaLnBrk="0" fontAlgn="base" hangingPunct="0">
              <a:spcBef>
                <a:spcPct val="0"/>
              </a:spcBef>
              <a:spcAft>
                <a:spcPct val="0"/>
              </a:spcAft>
              <a:defRPr sz="2000">
                <a:solidFill>
                  <a:schemeClr val="tx1"/>
                </a:solidFill>
                <a:latin typeface="Arial" pitchFamily="34" charset="0"/>
                <a:ea typeface="MS PGothic" pitchFamily="34" charset="-128"/>
              </a:defRPr>
            </a:lvl3pPr>
            <a:lvl4pPr algn="l" rtl="0" eaLnBrk="0" fontAlgn="base" hangingPunct="0">
              <a:spcBef>
                <a:spcPct val="0"/>
              </a:spcBef>
              <a:spcAft>
                <a:spcPct val="0"/>
              </a:spcAft>
              <a:defRPr sz="2000">
                <a:solidFill>
                  <a:schemeClr val="tx1"/>
                </a:solidFill>
                <a:latin typeface="Arial" pitchFamily="34" charset="0"/>
                <a:ea typeface="MS PGothic" pitchFamily="34" charset="-128"/>
              </a:defRPr>
            </a:lvl4pPr>
            <a:lvl5pPr algn="l" rtl="0" eaLnBrk="0" fontAlgn="base" hangingPunct="0">
              <a:spcBef>
                <a:spcPct val="0"/>
              </a:spcBef>
              <a:spcAft>
                <a:spcPct val="0"/>
              </a:spcAft>
              <a:defRPr sz="2000">
                <a:solidFill>
                  <a:schemeClr val="tx1"/>
                </a:solidFill>
                <a:latin typeface="Arial" pitchFamily="34" charset="0"/>
                <a:ea typeface="MS PGothic" pitchFamily="34" charset="-128"/>
              </a:defRPr>
            </a:lvl5pPr>
            <a:lvl6pPr marL="457200" algn="l" rtl="0" fontAlgn="base">
              <a:spcBef>
                <a:spcPct val="0"/>
              </a:spcBef>
              <a:spcAft>
                <a:spcPct val="0"/>
              </a:spcAft>
              <a:defRPr sz="2000">
                <a:solidFill>
                  <a:schemeClr val="tx1"/>
                </a:solidFill>
                <a:latin typeface="Arial" pitchFamily="34" charset="0"/>
                <a:ea typeface="ＭＳ Ｐゴシック" pitchFamily="34" charset="-128"/>
              </a:defRPr>
            </a:lvl6pPr>
            <a:lvl7pPr marL="914400" algn="l" rtl="0" fontAlgn="base">
              <a:spcBef>
                <a:spcPct val="0"/>
              </a:spcBef>
              <a:spcAft>
                <a:spcPct val="0"/>
              </a:spcAft>
              <a:defRPr sz="2000">
                <a:solidFill>
                  <a:schemeClr val="tx1"/>
                </a:solidFill>
                <a:latin typeface="Arial" pitchFamily="34" charset="0"/>
                <a:ea typeface="ＭＳ Ｐゴシック" pitchFamily="34" charset="-128"/>
              </a:defRPr>
            </a:lvl7pPr>
            <a:lvl8pPr marL="1371600" algn="l" rtl="0" fontAlgn="base">
              <a:spcBef>
                <a:spcPct val="0"/>
              </a:spcBef>
              <a:spcAft>
                <a:spcPct val="0"/>
              </a:spcAft>
              <a:defRPr sz="2000">
                <a:solidFill>
                  <a:schemeClr val="tx1"/>
                </a:solidFill>
                <a:latin typeface="Arial" pitchFamily="34" charset="0"/>
                <a:ea typeface="ＭＳ Ｐゴシック" pitchFamily="34" charset="-128"/>
              </a:defRPr>
            </a:lvl8pPr>
            <a:lvl9pPr marL="1828800" algn="l" rtl="0" fontAlgn="base">
              <a:spcBef>
                <a:spcPct val="0"/>
              </a:spcBef>
              <a:spcAft>
                <a:spcPct val="0"/>
              </a:spcAft>
              <a:defRPr sz="2000">
                <a:solidFill>
                  <a:schemeClr val="tx1"/>
                </a:solidFill>
                <a:latin typeface="Arial" pitchFamily="34" charset="0"/>
                <a:ea typeface="ＭＳ Ｐゴシック" pitchFamily="34" charset="-128"/>
              </a:defRPr>
            </a:lvl9pPr>
          </a:lstStyle>
          <a:p>
            <a:pPr eaLnBrk="1" hangingPunct="1">
              <a:defRPr/>
            </a:pPr>
            <a:r>
              <a:rPr lang="en-GB" sz="1800" b="1" dirty="0" smtClean="0">
                <a:solidFill>
                  <a:schemeClr val="bg2"/>
                </a:solidFill>
                <a:latin typeface="Calibri" pitchFamily="34" charset="0"/>
                <a:ea typeface="ＭＳ Ｐゴシック"/>
              </a:rPr>
              <a:t>Total </a:t>
            </a:r>
            <a:r>
              <a:rPr lang="en-GB" sz="1800" b="1" dirty="0">
                <a:solidFill>
                  <a:schemeClr val="bg2"/>
                </a:solidFill>
                <a:latin typeface="Calibri" pitchFamily="34" charset="0"/>
                <a:ea typeface="ＭＳ Ｐゴシック"/>
              </a:rPr>
              <a:t>I</a:t>
            </a:r>
            <a:r>
              <a:rPr lang="en-GB" sz="1800" b="1" dirty="0" smtClean="0">
                <a:solidFill>
                  <a:schemeClr val="bg2"/>
                </a:solidFill>
                <a:latin typeface="Calibri" pitchFamily="34" charset="0"/>
                <a:ea typeface="ＭＳ Ｐゴシック"/>
              </a:rPr>
              <a:t>rish </a:t>
            </a:r>
            <a:r>
              <a:rPr lang="en-GB" sz="1800" b="1" dirty="0">
                <a:solidFill>
                  <a:schemeClr val="bg2"/>
                </a:solidFill>
                <a:latin typeface="Calibri" pitchFamily="34" charset="0"/>
                <a:ea typeface="ＭＳ Ｐゴシック"/>
              </a:rPr>
              <a:t>G</a:t>
            </a:r>
            <a:r>
              <a:rPr lang="en-GB" sz="1800" b="1" dirty="0" smtClean="0">
                <a:solidFill>
                  <a:schemeClr val="bg2"/>
                </a:solidFill>
                <a:latin typeface="Calibri" pitchFamily="34" charset="0"/>
                <a:ea typeface="ＭＳ Ｐゴシック"/>
              </a:rPr>
              <a:t>rocery Market Value and Growth - 52 and 12 w/e</a:t>
            </a:r>
          </a:p>
        </p:txBody>
      </p:sp>
    </p:spTree>
    <p:extLst>
      <p:ext uri="{BB962C8B-B14F-4D97-AF65-F5344CB8AC3E}">
        <p14:creationId xmlns:p14="http://schemas.microsoft.com/office/powerpoint/2010/main" val="768255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9512" y="332656"/>
            <a:ext cx="8561381" cy="276999"/>
          </a:xfrm>
        </p:spPr>
        <p:txBody>
          <a:bodyPr/>
          <a:lstStyle/>
          <a:p>
            <a:r>
              <a:rPr lang="en-GB" sz="1800" b="1" dirty="0" smtClean="0">
                <a:solidFill>
                  <a:schemeClr val="bg2"/>
                </a:solidFill>
                <a:latin typeface="Calibri" pitchFamily="34" charset="0"/>
                <a:cs typeface="Calibri" pitchFamily="34" charset="0"/>
              </a:rPr>
              <a:t>UK Market Growth and Inflation</a:t>
            </a:r>
            <a:endParaRPr lang="en-GB" sz="1800" b="1" dirty="0">
              <a:solidFill>
                <a:schemeClr val="bg2"/>
              </a:solidFill>
              <a:latin typeface="Calibri" pitchFamily="34" charset="0"/>
              <a:cs typeface="Calibri" pitchFamily="34"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714238820"/>
              </p:ext>
            </p:extLst>
          </p:nvPr>
        </p:nvGraphicFramePr>
        <p:xfrm>
          <a:off x="180975" y="1568050"/>
          <a:ext cx="8859276" cy="38771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9489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85774" y="260350"/>
            <a:ext cx="8328025" cy="609869"/>
          </a:xfrm>
        </p:spPr>
        <p:txBody>
          <a:bodyPr/>
          <a:lstStyle/>
          <a:p>
            <a:r>
              <a:rPr lang="en-GB" sz="2800" dirty="0" smtClean="0"/>
              <a:t>How do GB &amp; Ireland grocery markets compare?</a:t>
            </a:r>
            <a:endParaRPr lang="en-US" sz="2800" dirty="0" smtClean="0"/>
          </a:p>
        </p:txBody>
      </p:sp>
      <p:sp>
        <p:nvSpPr>
          <p:cNvPr id="173059" name="Rectangle 15"/>
          <p:cNvSpPr>
            <a:spLocks noGrp="1" noChangeArrowheads="1"/>
          </p:cNvSpPr>
          <p:nvPr>
            <p:ph type="body" idx="1"/>
          </p:nvPr>
        </p:nvSpPr>
        <p:spPr>
          <a:xfrm>
            <a:off x="1" y="2493218"/>
            <a:ext cx="3419872" cy="4104134"/>
          </a:xfrm>
          <a:noFill/>
        </p:spPr>
        <p:txBody>
          <a:bodyPr/>
          <a:lstStyle/>
          <a:p>
            <a:r>
              <a:rPr lang="en-GB" sz="2000" b="1" dirty="0" smtClean="0">
                <a:solidFill>
                  <a:schemeClr val="tx1"/>
                </a:solidFill>
              </a:rPr>
              <a:t>Market Size</a:t>
            </a:r>
          </a:p>
          <a:p>
            <a:endParaRPr lang="en-GB" sz="1000" b="1" dirty="0" smtClean="0">
              <a:solidFill>
                <a:schemeClr val="tx1"/>
              </a:solidFill>
            </a:endParaRPr>
          </a:p>
          <a:p>
            <a:r>
              <a:rPr lang="en-GB" sz="2000" b="1" dirty="0">
                <a:solidFill>
                  <a:schemeClr val="tx1"/>
                </a:solidFill>
              </a:rPr>
              <a:t>Grocery Spend per </a:t>
            </a:r>
            <a:r>
              <a:rPr lang="en-GB" sz="2000" b="1" dirty="0" smtClean="0">
                <a:solidFill>
                  <a:schemeClr val="tx1"/>
                </a:solidFill>
              </a:rPr>
              <a:t>HH</a:t>
            </a:r>
          </a:p>
          <a:p>
            <a:endParaRPr lang="en-GB" sz="1000" b="1" dirty="0">
              <a:solidFill>
                <a:schemeClr val="tx1"/>
              </a:solidFill>
            </a:endParaRPr>
          </a:p>
          <a:p>
            <a:r>
              <a:rPr lang="en-GB" sz="2000" b="1" dirty="0" smtClean="0">
                <a:solidFill>
                  <a:schemeClr val="tx1"/>
                </a:solidFill>
              </a:rPr>
              <a:t>Market Growth</a:t>
            </a:r>
          </a:p>
          <a:p>
            <a:endParaRPr lang="en-GB" sz="1000" b="1" dirty="0" smtClean="0">
              <a:solidFill>
                <a:schemeClr val="tx1"/>
              </a:solidFill>
            </a:endParaRPr>
          </a:p>
          <a:p>
            <a:r>
              <a:rPr lang="en-GB" sz="2000" b="1" dirty="0" smtClean="0">
                <a:solidFill>
                  <a:schemeClr val="tx1"/>
                </a:solidFill>
              </a:rPr>
              <a:t>Price Inflation</a:t>
            </a:r>
          </a:p>
        </p:txBody>
      </p:sp>
      <p:pic>
        <p:nvPicPr>
          <p:cNvPr id="2050" name="Picture 2" descr="http://www.99traveltips.com/wp-content/uploads/2012/04/irish-flag-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1401" y="1086243"/>
            <a:ext cx="135272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ro-gmedia.com/videogamer/media/images/pub/large/gb_fla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399" y="1082076"/>
            <a:ext cx="1445328" cy="108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p:cNvSpPr txBox="1">
            <a:spLocks noChangeArrowheads="1"/>
          </p:cNvSpPr>
          <p:nvPr/>
        </p:nvSpPr>
        <p:spPr>
          <a:xfrm>
            <a:off x="4176464" y="2493218"/>
            <a:ext cx="1709936" cy="4104134"/>
          </a:xfrm>
          <a:prstGeom prst="rect">
            <a:avLst/>
          </a:prstGeom>
          <a:noFill/>
        </p:spPr>
        <p:txBody>
          <a:bodyPr/>
          <a:lstStyle>
            <a:lvl1pPr marL="177800" indent="-177800" algn="l" rtl="0" eaLnBrk="0" fontAlgn="base" hangingPunct="0">
              <a:spcBef>
                <a:spcPct val="50000"/>
              </a:spcBef>
              <a:spcAft>
                <a:spcPct val="0"/>
              </a:spcAft>
              <a:buClr>
                <a:schemeClr val="bg1"/>
              </a:buClr>
              <a:buFont typeface="Arial" charset="0"/>
              <a:buChar char="–"/>
              <a:defRPr sz="3200">
                <a:solidFill>
                  <a:schemeClr val="bg1"/>
                </a:solidFill>
                <a:latin typeface="+mn-lt"/>
                <a:ea typeface="ＭＳ Ｐゴシック" charset="-128"/>
                <a:cs typeface="+mn-cs"/>
              </a:defRPr>
            </a:lvl1pPr>
            <a:lvl2pPr marL="541338" indent="-184150" algn="l" rtl="0" eaLnBrk="0" fontAlgn="base" hangingPunct="0">
              <a:spcBef>
                <a:spcPct val="50000"/>
              </a:spcBef>
              <a:spcAft>
                <a:spcPct val="0"/>
              </a:spcAft>
              <a:buClr>
                <a:schemeClr val="bg1"/>
              </a:buClr>
              <a:buFont typeface="Arial" charset="0"/>
              <a:buChar char="–"/>
              <a:defRPr sz="1600">
                <a:solidFill>
                  <a:schemeClr val="bg1"/>
                </a:solidFill>
                <a:latin typeface="+mn-lt"/>
                <a:ea typeface="ＭＳ Ｐゴシック" charset="-128"/>
              </a:defRPr>
            </a:lvl2pPr>
            <a:lvl3pPr marL="896938" indent="-176213" algn="l" rtl="0" eaLnBrk="0" fontAlgn="base" hangingPunct="0">
              <a:spcBef>
                <a:spcPct val="50000"/>
              </a:spcBef>
              <a:spcAft>
                <a:spcPct val="0"/>
              </a:spcAft>
              <a:buClr>
                <a:schemeClr val="bg1"/>
              </a:buClr>
              <a:buFont typeface="Arial" charset="0"/>
              <a:buChar char="–"/>
              <a:defRPr sz="1400">
                <a:solidFill>
                  <a:schemeClr val="bg1"/>
                </a:solidFill>
                <a:latin typeface="+mn-lt"/>
                <a:ea typeface="ＭＳ Ｐゴシック" charset="-128"/>
              </a:defRPr>
            </a:lvl3pPr>
            <a:lvl4pPr marL="1252538" indent="-176213"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4pPr>
            <a:lvl5pPr marL="1616075" indent="-184150"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5pPr>
            <a:lvl6pPr marL="2073275" indent="-184150" algn="l" rtl="0" fontAlgn="base">
              <a:spcBef>
                <a:spcPct val="50000"/>
              </a:spcBef>
              <a:spcAft>
                <a:spcPct val="0"/>
              </a:spcAft>
              <a:buClr>
                <a:schemeClr val="bg1"/>
              </a:buClr>
              <a:buFont typeface="Arial" charset="0"/>
              <a:buChar char="–"/>
              <a:defRPr sz="1200">
                <a:solidFill>
                  <a:schemeClr val="bg1"/>
                </a:solidFill>
                <a:latin typeface="+mn-lt"/>
              </a:defRPr>
            </a:lvl6pPr>
            <a:lvl7pPr marL="2530475" indent="-184150" algn="l" rtl="0" fontAlgn="base">
              <a:spcBef>
                <a:spcPct val="50000"/>
              </a:spcBef>
              <a:spcAft>
                <a:spcPct val="0"/>
              </a:spcAft>
              <a:buClr>
                <a:schemeClr val="bg1"/>
              </a:buClr>
              <a:buFont typeface="Arial" charset="0"/>
              <a:buChar char="–"/>
              <a:defRPr sz="1200">
                <a:solidFill>
                  <a:schemeClr val="bg1"/>
                </a:solidFill>
                <a:latin typeface="+mn-lt"/>
              </a:defRPr>
            </a:lvl7pPr>
            <a:lvl8pPr marL="2987675" indent="-184150" algn="l" rtl="0" fontAlgn="base">
              <a:spcBef>
                <a:spcPct val="50000"/>
              </a:spcBef>
              <a:spcAft>
                <a:spcPct val="0"/>
              </a:spcAft>
              <a:buClr>
                <a:schemeClr val="bg1"/>
              </a:buClr>
              <a:buFont typeface="Arial" charset="0"/>
              <a:buChar char="–"/>
              <a:defRPr sz="1200">
                <a:solidFill>
                  <a:schemeClr val="bg1"/>
                </a:solidFill>
                <a:latin typeface="+mn-lt"/>
              </a:defRPr>
            </a:lvl8pPr>
            <a:lvl9pPr marL="3444875" indent="-184150" algn="l" rtl="0" fontAlgn="base">
              <a:spcBef>
                <a:spcPct val="50000"/>
              </a:spcBef>
              <a:spcAft>
                <a:spcPct val="0"/>
              </a:spcAft>
              <a:buClr>
                <a:schemeClr val="bg1"/>
              </a:buClr>
              <a:buFont typeface="Arial" charset="0"/>
              <a:buChar char="–"/>
              <a:defRPr sz="1200">
                <a:solidFill>
                  <a:schemeClr val="bg1"/>
                </a:solidFill>
                <a:latin typeface="+mn-lt"/>
              </a:defRPr>
            </a:lvl9pPr>
          </a:lstStyle>
          <a:p>
            <a:pPr algn="ctr">
              <a:buClr>
                <a:srgbClr val="000000"/>
              </a:buClr>
            </a:pPr>
            <a:r>
              <a:rPr lang="en-GB" sz="2000" b="1" dirty="0" smtClean="0">
                <a:solidFill>
                  <a:srgbClr val="FFFFFF"/>
                </a:solidFill>
              </a:rPr>
              <a:t>€9b</a:t>
            </a:r>
          </a:p>
          <a:p>
            <a:pPr algn="ctr">
              <a:buClr>
                <a:srgbClr val="000000"/>
              </a:buClr>
            </a:pPr>
            <a:endParaRPr lang="en-GB" sz="1000" b="1" dirty="0" smtClean="0">
              <a:solidFill>
                <a:srgbClr val="FFFFFF"/>
              </a:solidFill>
            </a:endParaRPr>
          </a:p>
          <a:p>
            <a:pPr algn="ctr">
              <a:buClr>
                <a:srgbClr val="000000"/>
              </a:buClr>
            </a:pPr>
            <a:r>
              <a:rPr lang="en-GB" sz="2000" b="1" dirty="0" smtClean="0">
                <a:solidFill>
                  <a:srgbClr val="FFFFFF"/>
                </a:solidFill>
              </a:rPr>
              <a:t>€5,500</a:t>
            </a:r>
          </a:p>
          <a:p>
            <a:pPr algn="ctr">
              <a:buClr>
                <a:srgbClr val="000000"/>
              </a:buClr>
            </a:pPr>
            <a:endParaRPr lang="en-GB" sz="1000" b="1" dirty="0">
              <a:solidFill>
                <a:srgbClr val="FFFFFF"/>
              </a:solidFill>
            </a:endParaRPr>
          </a:p>
          <a:p>
            <a:pPr algn="ctr">
              <a:buClr>
                <a:srgbClr val="000000"/>
              </a:buClr>
            </a:pPr>
            <a:r>
              <a:rPr lang="en-GB" sz="2000" b="1" dirty="0" smtClean="0">
                <a:solidFill>
                  <a:srgbClr val="FFFFFF"/>
                </a:solidFill>
              </a:rPr>
              <a:t>0.8%</a:t>
            </a:r>
          </a:p>
          <a:p>
            <a:pPr algn="ctr">
              <a:buClr>
                <a:srgbClr val="000000"/>
              </a:buClr>
            </a:pPr>
            <a:endParaRPr lang="en-GB" sz="1000" b="1" dirty="0">
              <a:solidFill>
                <a:srgbClr val="FFFFFF"/>
              </a:solidFill>
            </a:endParaRPr>
          </a:p>
          <a:p>
            <a:pPr algn="ctr">
              <a:buClr>
                <a:srgbClr val="000000"/>
              </a:buClr>
            </a:pPr>
            <a:r>
              <a:rPr lang="en-GB" sz="2000" b="1" dirty="0" smtClean="0">
                <a:solidFill>
                  <a:srgbClr val="FFFFFF"/>
                </a:solidFill>
              </a:rPr>
              <a:t>2.9%</a:t>
            </a:r>
            <a:endParaRPr lang="en-GB" sz="2000" dirty="0" smtClean="0">
              <a:solidFill>
                <a:srgbClr val="92D400"/>
              </a:solidFill>
            </a:endParaRPr>
          </a:p>
        </p:txBody>
      </p:sp>
      <p:sp>
        <p:nvSpPr>
          <p:cNvPr id="7" name="Rectangle 15"/>
          <p:cNvSpPr txBox="1">
            <a:spLocks noChangeArrowheads="1"/>
          </p:cNvSpPr>
          <p:nvPr/>
        </p:nvSpPr>
        <p:spPr>
          <a:xfrm>
            <a:off x="6913095" y="2493218"/>
            <a:ext cx="1709936" cy="4104134"/>
          </a:xfrm>
          <a:prstGeom prst="rect">
            <a:avLst/>
          </a:prstGeom>
          <a:noFill/>
        </p:spPr>
        <p:txBody>
          <a:bodyPr/>
          <a:lstStyle>
            <a:lvl1pPr marL="177800" indent="-177800" algn="l" rtl="0" eaLnBrk="0" fontAlgn="base" hangingPunct="0">
              <a:spcBef>
                <a:spcPct val="50000"/>
              </a:spcBef>
              <a:spcAft>
                <a:spcPct val="0"/>
              </a:spcAft>
              <a:buClr>
                <a:schemeClr val="bg1"/>
              </a:buClr>
              <a:buFont typeface="Arial" charset="0"/>
              <a:buChar char="–"/>
              <a:defRPr sz="3200">
                <a:solidFill>
                  <a:schemeClr val="bg1"/>
                </a:solidFill>
                <a:latin typeface="+mn-lt"/>
                <a:ea typeface="ＭＳ Ｐゴシック" charset="-128"/>
                <a:cs typeface="+mn-cs"/>
              </a:defRPr>
            </a:lvl1pPr>
            <a:lvl2pPr marL="541338" indent="-184150" algn="l" rtl="0" eaLnBrk="0" fontAlgn="base" hangingPunct="0">
              <a:spcBef>
                <a:spcPct val="50000"/>
              </a:spcBef>
              <a:spcAft>
                <a:spcPct val="0"/>
              </a:spcAft>
              <a:buClr>
                <a:schemeClr val="bg1"/>
              </a:buClr>
              <a:buFont typeface="Arial" charset="0"/>
              <a:buChar char="–"/>
              <a:defRPr sz="1600">
                <a:solidFill>
                  <a:schemeClr val="bg1"/>
                </a:solidFill>
                <a:latin typeface="+mn-lt"/>
                <a:ea typeface="ＭＳ Ｐゴシック" charset="-128"/>
              </a:defRPr>
            </a:lvl2pPr>
            <a:lvl3pPr marL="896938" indent="-176213" algn="l" rtl="0" eaLnBrk="0" fontAlgn="base" hangingPunct="0">
              <a:spcBef>
                <a:spcPct val="50000"/>
              </a:spcBef>
              <a:spcAft>
                <a:spcPct val="0"/>
              </a:spcAft>
              <a:buClr>
                <a:schemeClr val="bg1"/>
              </a:buClr>
              <a:buFont typeface="Arial" charset="0"/>
              <a:buChar char="–"/>
              <a:defRPr sz="1400">
                <a:solidFill>
                  <a:schemeClr val="bg1"/>
                </a:solidFill>
                <a:latin typeface="+mn-lt"/>
                <a:ea typeface="ＭＳ Ｐゴシック" charset="-128"/>
              </a:defRPr>
            </a:lvl3pPr>
            <a:lvl4pPr marL="1252538" indent="-176213"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4pPr>
            <a:lvl5pPr marL="1616075" indent="-184150" algn="l" rtl="0" eaLnBrk="0" fontAlgn="base" hangingPunct="0">
              <a:spcBef>
                <a:spcPct val="50000"/>
              </a:spcBef>
              <a:spcAft>
                <a:spcPct val="0"/>
              </a:spcAft>
              <a:buClr>
                <a:schemeClr val="bg1"/>
              </a:buClr>
              <a:buFont typeface="Arial" charset="0"/>
              <a:buChar char="–"/>
              <a:defRPr sz="1200">
                <a:solidFill>
                  <a:schemeClr val="bg1"/>
                </a:solidFill>
                <a:latin typeface="+mn-lt"/>
                <a:ea typeface="ＭＳ Ｐゴシック" charset="-128"/>
              </a:defRPr>
            </a:lvl5pPr>
            <a:lvl6pPr marL="2073275" indent="-184150" algn="l" rtl="0" fontAlgn="base">
              <a:spcBef>
                <a:spcPct val="50000"/>
              </a:spcBef>
              <a:spcAft>
                <a:spcPct val="0"/>
              </a:spcAft>
              <a:buClr>
                <a:schemeClr val="bg1"/>
              </a:buClr>
              <a:buFont typeface="Arial" charset="0"/>
              <a:buChar char="–"/>
              <a:defRPr sz="1200">
                <a:solidFill>
                  <a:schemeClr val="bg1"/>
                </a:solidFill>
                <a:latin typeface="+mn-lt"/>
              </a:defRPr>
            </a:lvl6pPr>
            <a:lvl7pPr marL="2530475" indent="-184150" algn="l" rtl="0" fontAlgn="base">
              <a:spcBef>
                <a:spcPct val="50000"/>
              </a:spcBef>
              <a:spcAft>
                <a:spcPct val="0"/>
              </a:spcAft>
              <a:buClr>
                <a:schemeClr val="bg1"/>
              </a:buClr>
              <a:buFont typeface="Arial" charset="0"/>
              <a:buChar char="–"/>
              <a:defRPr sz="1200">
                <a:solidFill>
                  <a:schemeClr val="bg1"/>
                </a:solidFill>
                <a:latin typeface="+mn-lt"/>
              </a:defRPr>
            </a:lvl7pPr>
            <a:lvl8pPr marL="2987675" indent="-184150" algn="l" rtl="0" fontAlgn="base">
              <a:spcBef>
                <a:spcPct val="50000"/>
              </a:spcBef>
              <a:spcAft>
                <a:spcPct val="0"/>
              </a:spcAft>
              <a:buClr>
                <a:schemeClr val="bg1"/>
              </a:buClr>
              <a:buFont typeface="Arial" charset="0"/>
              <a:buChar char="–"/>
              <a:defRPr sz="1200">
                <a:solidFill>
                  <a:schemeClr val="bg1"/>
                </a:solidFill>
                <a:latin typeface="+mn-lt"/>
              </a:defRPr>
            </a:lvl8pPr>
            <a:lvl9pPr marL="3444875" indent="-184150" algn="l" rtl="0" fontAlgn="base">
              <a:spcBef>
                <a:spcPct val="50000"/>
              </a:spcBef>
              <a:spcAft>
                <a:spcPct val="0"/>
              </a:spcAft>
              <a:buClr>
                <a:schemeClr val="bg1"/>
              </a:buClr>
              <a:buFont typeface="Arial" charset="0"/>
              <a:buChar char="–"/>
              <a:defRPr sz="1200">
                <a:solidFill>
                  <a:schemeClr val="bg1"/>
                </a:solidFill>
                <a:latin typeface="+mn-lt"/>
              </a:defRPr>
            </a:lvl9pPr>
          </a:lstStyle>
          <a:p>
            <a:pPr algn="ctr">
              <a:buClr>
                <a:srgbClr val="000000"/>
              </a:buClr>
            </a:pPr>
            <a:r>
              <a:rPr lang="en-GB" sz="2000" b="1" dirty="0" smtClean="0">
                <a:solidFill>
                  <a:srgbClr val="FFFFFF"/>
                </a:solidFill>
              </a:rPr>
              <a:t>£104b</a:t>
            </a:r>
          </a:p>
          <a:p>
            <a:pPr algn="ctr">
              <a:buClr>
                <a:srgbClr val="000000"/>
              </a:buClr>
            </a:pPr>
            <a:endParaRPr lang="en-GB" sz="1000" b="1" dirty="0">
              <a:solidFill>
                <a:srgbClr val="FFFFFF"/>
              </a:solidFill>
            </a:endParaRPr>
          </a:p>
          <a:p>
            <a:pPr algn="ctr">
              <a:buClr>
                <a:srgbClr val="000000"/>
              </a:buClr>
            </a:pPr>
            <a:r>
              <a:rPr lang="en-GB" sz="2000" b="1" dirty="0" smtClean="0">
                <a:solidFill>
                  <a:srgbClr val="FFFFFF"/>
                </a:solidFill>
              </a:rPr>
              <a:t>stg£3,900</a:t>
            </a:r>
          </a:p>
          <a:p>
            <a:pPr algn="ctr">
              <a:buClr>
                <a:srgbClr val="000000"/>
              </a:buClr>
            </a:pPr>
            <a:endParaRPr lang="en-GB" sz="1000" b="1" dirty="0">
              <a:solidFill>
                <a:srgbClr val="FFFFFF"/>
              </a:solidFill>
            </a:endParaRPr>
          </a:p>
          <a:p>
            <a:pPr algn="ctr">
              <a:buClr>
                <a:srgbClr val="000000"/>
              </a:buClr>
            </a:pPr>
            <a:r>
              <a:rPr lang="en-GB" sz="2000" b="1" dirty="0" smtClean="0">
                <a:solidFill>
                  <a:srgbClr val="FFFFFF"/>
                </a:solidFill>
              </a:rPr>
              <a:t>+3.7%</a:t>
            </a:r>
          </a:p>
          <a:p>
            <a:pPr algn="ctr">
              <a:buClr>
                <a:srgbClr val="000000"/>
              </a:buClr>
            </a:pPr>
            <a:endParaRPr lang="en-GB" sz="1000" b="1" dirty="0">
              <a:solidFill>
                <a:srgbClr val="FFFFFF"/>
              </a:solidFill>
            </a:endParaRPr>
          </a:p>
          <a:p>
            <a:pPr algn="ctr">
              <a:buClr>
                <a:srgbClr val="000000"/>
              </a:buClr>
            </a:pPr>
            <a:r>
              <a:rPr lang="en-GB" sz="2000" b="1" dirty="0" smtClean="0">
                <a:solidFill>
                  <a:srgbClr val="FFFFFF"/>
                </a:solidFill>
              </a:rPr>
              <a:t>+2.5%</a:t>
            </a:r>
            <a:endParaRPr lang="en-GB" sz="2000" b="1" dirty="0">
              <a:solidFill>
                <a:srgbClr val="FFFFFF"/>
              </a:solidFill>
            </a:endParaRPr>
          </a:p>
          <a:p>
            <a:pPr algn="ctr">
              <a:buClr>
                <a:srgbClr val="000000"/>
              </a:buClr>
            </a:pPr>
            <a:endParaRPr lang="en-GB" sz="2000" dirty="0" smtClean="0">
              <a:solidFill>
                <a:srgbClr val="92D400"/>
              </a:solidFill>
            </a:endParaRPr>
          </a:p>
        </p:txBody>
      </p:sp>
      <p:sp>
        <p:nvSpPr>
          <p:cNvPr id="8" name="TextBox 7"/>
          <p:cNvSpPr txBox="1"/>
          <p:nvPr/>
        </p:nvSpPr>
        <p:spPr>
          <a:xfrm>
            <a:off x="4431445" y="6387149"/>
            <a:ext cx="4653005" cy="246221"/>
          </a:xfrm>
          <a:prstGeom prst="rect">
            <a:avLst/>
          </a:prstGeom>
          <a:noFill/>
        </p:spPr>
        <p:txBody>
          <a:bodyPr wrap="none" lIns="0" tIns="0" rIns="0" bIns="0" rtlCol="0">
            <a:spAutoFit/>
          </a:bodyPr>
          <a:lstStyle/>
          <a:p>
            <a:pPr algn="r" defTabSz="457200"/>
            <a:r>
              <a:rPr lang="en-GB" sz="1600" b="1" dirty="0" smtClean="0">
                <a:solidFill>
                  <a:srgbClr val="FFFFFF"/>
                </a:solidFill>
                <a:latin typeface="Arial"/>
                <a:ea typeface="ＭＳ Ｐゴシック" pitchFamily="-65" charset="-128"/>
                <a:cs typeface="Arial"/>
              </a:rPr>
              <a:t>Source: Kantar </a:t>
            </a:r>
            <a:r>
              <a:rPr lang="en-GB" sz="1600" b="1" dirty="0" err="1" smtClean="0">
                <a:solidFill>
                  <a:srgbClr val="FFFFFF"/>
                </a:solidFill>
                <a:latin typeface="Arial"/>
                <a:ea typeface="ＭＳ Ｐゴシック" pitchFamily="-65" charset="-128"/>
                <a:cs typeface="Arial"/>
              </a:rPr>
              <a:t>Worldpanel</a:t>
            </a:r>
            <a:r>
              <a:rPr lang="en-GB" sz="1600" b="1" dirty="0" smtClean="0">
                <a:solidFill>
                  <a:srgbClr val="FFFFFF"/>
                </a:solidFill>
                <a:latin typeface="Arial"/>
                <a:ea typeface="ＭＳ Ｐゴシック" pitchFamily="-65" charset="-128"/>
                <a:cs typeface="Arial"/>
              </a:rPr>
              <a:t>, data to 5</a:t>
            </a:r>
            <a:r>
              <a:rPr lang="en-GB" sz="1600" b="1" baseline="30000" dirty="0" smtClean="0">
                <a:solidFill>
                  <a:srgbClr val="FFFFFF"/>
                </a:solidFill>
                <a:latin typeface="Arial"/>
                <a:ea typeface="ＭＳ Ｐゴシック" pitchFamily="-65" charset="-128"/>
                <a:cs typeface="Arial"/>
              </a:rPr>
              <a:t>th</a:t>
            </a:r>
            <a:r>
              <a:rPr lang="en-GB" sz="1600" b="1" dirty="0" smtClean="0">
                <a:solidFill>
                  <a:srgbClr val="FFFFFF"/>
                </a:solidFill>
                <a:latin typeface="Arial"/>
                <a:ea typeface="ＭＳ Ｐゴシック" pitchFamily="-65" charset="-128"/>
                <a:cs typeface="Arial"/>
              </a:rPr>
              <a:t> Jan 2014</a:t>
            </a:r>
          </a:p>
        </p:txBody>
      </p:sp>
    </p:spTree>
    <p:extLst>
      <p:ext uri="{BB962C8B-B14F-4D97-AF65-F5344CB8AC3E}">
        <p14:creationId xmlns:p14="http://schemas.microsoft.com/office/powerpoint/2010/main" val="31600879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1035" y="336960"/>
            <a:ext cx="8563716" cy="499752"/>
          </a:xfrm>
        </p:spPr>
        <p:txBody>
          <a:bodyPr/>
          <a:lstStyle/>
          <a:p>
            <a:r>
              <a:rPr lang="en-GB" b="1" dirty="0" smtClean="0">
                <a:solidFill>
                  <a:schemeClr val="bg1"/>
                </a:solidFill>
                <a:latin typeface="Calibri" pitchFamily="34" charset="0"/>
                <a:cs typeface="Calibri" pitchFamily="34" charset="0"/>
              </a:rPr>
              <a:t>Private Label % Market Share</a:t>
            </a:r>
            <a:r>
              <a:rPr lang="en-GB" sz="2000" dirty="0" smtClean="0">
                <a:solidFill>
                  <a:schemeClr val="bg2"/>
                </a:solidFill>
                <a:latin typeface="Calibri" pitchFamily="34" charset="0"/>
                <a:cs typeface="Calibri" pitchFamily="34" charset="0"/>
              </a:rPr>
              <a:t/>
            </a:r>
            <a:br>
              <a:rPr lang="en-GB" sz="2000" dirty="0" smtClean="0">
                <a:solidFill>
                  <a:schemeClr val="bg2"/>
                </a:solidFill>
                <a:latin typeface="Calibri" pitchFamily="34" charset="0"/>
                <a:cs typeface="Calibri" pitchFamily="34" charset="0"/>
              </a:rPr>
            </a:br>
            <a:r>
              <a:rPr lang="en-GB" sz="1600" dirty="0" smtClean="0">
                <a:solidFill>
                  <a:schemeClr val="bg1"/>
                </a:solidFill>
                <a:latin typeface="Calibri" pitchFamily="34" charset="0"/>
                <a:cs typeface="Calibri" pitchFamily="34" charset="0"/>
              </a:rPr>
              <a:t>Private label rising in the UK up to 47.9%</a:t>
            </a:r>
            <a:endParaRPr lang="en-GB" sz="1600" dirty="0">
              <a:solidFill>
                <a:schemeClr val="bg1"/>
              </a:solidFill>
              <a:latin typeface="Calibri" pitchFamily="34" charset="0"/>
              <a:cs typeface="Calibri" pitchFamily="34" charset="0"/>
            </a:endParaRPr>
          </a:p>
        </p:txBody>
      </p:sp>
      <p:graphicFrame>
        <p:nvGraphicFramePr>
          <p:cNvPr id="4" name="Chart 3"/>
          <p:cNvGraphicFramePr/>
          <p:nvPr>
            <p:extLst>
              <p:ext uri="{D42A27DB-BD31-4B8C-83A1-F6EECF244321}">
                <p14:modId xmlns:p14="http://schemas.microsoft.com/office/powerpoint/2010/main" val="2053675697"/>
              </p:ext>
            </p:extLst>
          </p:nvPr>
        </p:nvGraphicFramePr>
        <p:xfrm>
          <a:off x="-14536" y="1124744"/>
          <a:ext cx="8695175" cy="46787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9369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85725" y="115888"/>
            <a:ext cx="9166225" cy="576808"/>
          </a:xfrm>
        </p:spPr>
        <p:txBody>
          <a:bodyPr/>
          <a:lstStyle/>
          <a:p>
            <a:pPr eaLnBrk="1" hangingPunct="1">
              <a:defRPr/>
            </a:pPr>
            <a:r>
              <a:rPr lang="en-GB" sz="1800" b="1" dirty="0">
                <a:solidFill>
                  <a:schemeClr val="bg2"/>
                </a:solidFill>
                <a:latin typeface="Calibri" pitchFamily="34" charset="0"/>
                <a:ea typeface="ＭＳ Ｐゴシック"/>
              </a:rPr>
              <a:t>Total Irish Grocery Market </a:t>
            </a:r>
            <a:r>
              <a:rPr lang="en-GB" sz="1800" b="1" dirty="0" smtClean="0">
                <a:solidFill>
                  <a:schemeClr val="bg2"/>
                </a:solidFill>
                <a:latin typeface="Calibri" pitchFamily="34" charset="0"/>
                <a:ea typeface="ＭＳ Ｐゴシック"/>
              </a:rPr>
              <a:t>Volume Sales </a:t>
            </a:r>
            <a:r>
              <a:rPr lang="en-GB" sz="1800" b="1" dirty="0">
                <a:solidFill>
                  <a:schemeClr val="bg2"/>
                </a:solidFill>
                <a:latin typeface="Calibri" pitchFamily="34" charset="0"/>
                <a:ea typeface="ＭＳ Ｐゴシック"/>
              </a:rPr>
              <a:t>and Growth - 52 and 12 </a:t>
            </a:r>
            <a:r>
              <a:rPr lang="en-GB" sz="1800" b="1" dirty="0" smtClean="0">
                <a:solidFill>
                  <a:schemeClr val="bg2"/>
                </a:solidFill>
                <a:latin typeface="Calibri" pitchFamily="34" charset="0"/>
                <a:ea typeface="ＭＳ Ｐゴシック"/>
              </a:rPr>
              <a:t>w/e</a:t>
            </a:r>
            <a:r>
              <a:rPr lang="en-GB" sz="1800" b="1" dirty="0">
                <a:solidFill>
                  <a:schemeClr val="bg2"/>
                </a:solidFill>
                <a:latin typeface="Calibri" pitchFamily="34" charset="0"/>
                <a:ea typeface="ＭＳ Ｐゴシック"/>
              </a:rPr>
              <a:t/>
            </a:r>
            <a:br>
              <a:rPr lang="en-GB" sz="1800" b="1" dirty="0">
                <a:solidFill>
                  <a:schemeClr val="bg2"/>
                </a:solidFill>
                <a:latin typeface="Calibri" pitchFamily="34" charset="0"/>
                <a:ea typeface="ＭＳ Ｐゴシック"/>
              </a:rPr>
            </a:br>
            <a:endParaRPr lang="en-GB" sz="1800" dirty="0" smtClean="0">
              <a:solidFill>
                <a:schemeClr val="bg2"/>
              </a:solidFill>
              <a:latin typeface="Calibri" pitchFamily="34" charset="0"/>
              <a:ea typeface="+mj-ea"/>
            </a:endParaRPr>
          </a:p>
        </p:txBody>
      </p:sp>
      <p:sp>
        <p:nvSpPr>
          <p:cNvPr id="36867" name="Rectangle 53"/>
          <p:cNvSpPr>
            <a:spLocks noChangeArrowheads="1"/>
          </p:cNvSpPr>
          <p:nvPr/>
        </p:nvSpPr>
        <p:spPr bwMode="auto">
          <a:xfrm>
            <a:off x="161925" y="0"/>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6868" name="TextBox 8"/>
          <p:cNvSpPr txBox="1">
            <a:spLocks noChangeArrowheads="1"/>
          </p:cNvSpPr>
          <p:nvPr/>
        </p:nvSpPr>
        <p:spPr bwMode="auto">
          <a:xfrm>
            <a:off x="96564" y="692696"/>
            <a:ext cx="4980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dirty="0" smtClean="0">
                <a:solidFill>
                  <a:srgbClr val="000000"/>
                </a:solidFill>
                <a:latin typeface="Calibri" panose="020F0502020204030204" pitchFamily="34" charset="0"/>
              </a:rPr>
              <a:t>Growth of 1.3% in volume sales in </a:t>
            </a:r>
            <a:r>
              <a:rPr lang="en-GB" sz="1600" dirty="0">
                <a:solidFill>
                  <a:srgbClr val="000000"/>
                </a:solidFill>
                <a:latin typeface="Calibri" panose="020F0502020204030204" pitchFamily="34" charset="0"/>
              </a:rPr>
              <a:t>the </a:t>
            </a:r>
            <a:r>
              <a:rPr lang="en-GB" sz="1600" dirty="0" smtClean="0">
                <a:solidFill>
                  <a:srgbClr val="000000"/>
                </a:solidFill>
                <a:latin typeface="Calibri" panose="020F0502020204030204" pitchFamily="34" charset="0"/>
              </a:rPr>
              <a:t>12 week period Volume sales flat </a:t>
            </a:r>
            <a:r>
              <a:rPr lang="en-GB" sz="1600" dirty="0">
                <a:solidFill>
                  <a:srgbClr val="000000"/>
                </a:solidFill>
                <a:latin typeface="Calibri" panose="020F0502020204030204" pitchFamily="34" charset="0"/>
              </a:rPr>
              <a:t>over the 52 week period </a:t>
            </a:r>
          </a:p>
        </p:txBody>
      </p:sp>
      <p:graphicFrame>
        <p:nvGraphicFramePr>
          <p:cNvPr id="36869" name="Object 18"/>
          <p:cNvGraphicFramePr>
            <a:graphicFrameLocks noChangeAspect="1"/>
          </p:cNvGraphicFramePr>
          <p:nvPr/>
        </p:nvGraphicFramePr>
        <p:xfrm>
          <a:off x="271463" y="1811338"/>
          <a:ext cx="8501062" cy="4090987"/>
        </p:xfrm>
        <a:graphic>
          <a:graphicData uri="http://schemas.openxmlformats.org/presentationml/2006/ole">
            <mc:AlternateContent xmlns:mc="http://schemas.openxmlformats.org/markup-compatibility/2006">
              <mc:Choice xmlns:v="urn:schemas-microsoft-com:vml" Requires="v">
                <p:oleObj spid="_x0000_s301116" r:id="rId3" imgW="8498561" imgH="4090771" progId="Excel.Chart.8">
                  <p:embed/>
                </p:oleObj>
              </mc:Choice>
              <mc:Fallback>
                <p:oleObj r:id="rId3" imgW="8498561" imgH="4090771"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3" y="1811338"/>
                        <a:ext cx="8501062"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Text Box 19"/>
          <p:cNvSpPr txBox="1">
            <a:spLocks noChangeArrowheads="1"/>
          </p:cNvSpPr>
          <p:nvPr/>
        </p:nvSpPr>
        <p:spPr bwMode="auto">
          <a:xfrm>
            <a:off x="2124075" y="465296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+1.1%</a:t>
            </a:r>
          </a:p>
        </p:txBody>
      </p:sp>
      <p:sp>
        <p:nvSpPr>
          <p:cNvPr id="36871" name="Text Box 20"/>
          <p:cNvSpPr txBox="1">
            <a:spLocks noChangeArrowheads="1"/>
          </p:cNvSpPr>
          <p:nvPr/>
        </p:nvSpPr>
        <p:spPr bwMode="auto">
          <a:xfrm>
            <a:off x="3276600" y="464978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0.0%</a:t>
            </a:r>
          </a:p>
        </p:txBody>
      </p:sp>
      <p:sp>
        <p:nvSpPr>
          <p:cNvPr id="36872" name="Text Box 22"/>
          <p:cNvSpPr txBox="1">
            <a:spLocks noChangeArrowheads="1"/>
          </p:cNvSpPr>
          <p:nvPr/>
        </p:nvSpPr>
        <p:spPr bwMode="auto">
          <a:xfrm>
            <a:off x="6659563" y="4649788"/>
            <a:ext cx="792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-0.2%</a:t>
            </a:r>
          </a:p>
        </p:txBody>
      </p:sp>
      <p:sp>
        <p:nvSpPr>
          <p:cNvPr id="36873" name="Text Box 23"/>
          <p:cNvSpPr txBox="1">
            <a:spLocks noChangeArrowheads="1"/>
          </p:cNvSpPr>
          <p:nvPr/>
        </p:nvSpPr>
        <p:spPr bwMode="auto">
          <a:xfrm>
            <a:off x="7812088" y="46529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GB" sz="1400" b="1">
                <a:solidFill>
                  <a:srgbClr val="FFFFFF"/>
                </a:solidFill>
                <a:latin typeface="Calibri" pitchFamily="34" charset="0"/>
              </a:rPr>
              <a:t>+1.3%</a:t>
            </a:r>
          </a:p>
        </p:txBody>
      </p:sp>
      <p:sp>
        <p:nvSpPr>
          <p:cNvPr id="36874"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383A3BE8-8EF9-4F6F-A4C2-C5851754A658}" type="slidenum">
              <a:rPr lang="en-GB" sz="1000">
                <a:solidFill>
                  <a:srgbClr val="989898"/>
                </a:solidFill>
                <a:ea typeface="ヒラギノ角ゴ Pro W3" charset="-128"/>
              </a:rPr>
              <a:pPr algn="r"/>
              <a:t>4</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2335201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33"/>
          <p:cNvGrpSpPr>
            <a:grpSpLocks/>
          </p:cNvGrpSpPr>
          <p:nvPr/>
        </p:nvGrpSpPr>
        <p:grpSpPr bwMode="auto">
          <a:xfrm>
            <a:off x="684212" y="1636713"/>
            <a:ext cx="7200900" cy="4581525"/>
            <a:chOff x="431" y="1031"/>
            <a:chExt cx="4536" cy="2886"/>
          </a:xfrm>
        </p:grpSpPr>
        <p:graphicFrame>
          <p:nvGraphicFramePr>
            <p:cNvPr id="37901" name="Object 5"/>
            <p:cNvGraphicFramePr>
              <a:graphicFrameLocks noChangeAspect="1"/>
            </p:cNvGraphicFramePr>
            <p:nvPr/>
          </p:nvGraphicFramePr>
          <p:xfrm>
            <a:off x="449" y="1031"/>
            <a:ext cx="4110" cy="2886"/>
          </p:xfrm>
          <a:graphic>
            <a:graphicData uri="http://schemas.openxmlformats.org/presentationml/2006/ole">
              <mc:AlternateContent xmlns:mc="http://schemas.openxmlformats.org/markup-compatibility/2006">
                <mc:Choice xmlns:v="urn:schemas-microsoft-com:vml" Requires="v">
                  <p:oleObj spid="_x0000_s302139" r:id="rId3" imgW="6523285" imgH="4584589" progId="Excel.Chart.8">
                    <p:embed/>
                  </p:oleObj>
                </mc:Choice>
                <mc:Fallback>
                  <p:oleObj r:id="rId3" imgW="6523285" imgH="4584589"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 y="1031"/>
                          <a:ext cx="4110"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902" name="Line 6"/>
            <p:cNvSpPr>
              <a:spLocks noChangeShapeType="1"/>
            </p:cNvSpPr>
            <p:nvPr/>
          </p:nvSpPr>
          <p:spPr bwMode="auto">
            <a:xfrm>
              <a:off x="431" y="1425"/>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7903" name="Line 7"/>
            <p:cNvSpPr>
              <a:spLocks noChangeShapeType="1"/>
            </p:cNvSpPr>
            <p:nvPr/>
          </p:nvSpPr>
          <p:spPr bwMode="auto">
            <a:xfrm>
              <a:off x="431" y="1804"/>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7904" name="Line 8"/>
            <p:cNvSpPr>
              <a:spLocks noChangeShapeType="1"/>
            </p:cNvSpPr>
            <p:nvPr/>
          </p:nvSpPr>
          <p:spPr bwMode="auto">
            <a:xfrm>
              <a:off x="431" y="2178"/>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7905" name="Line 9"/>
            <p:cNvSpPr>
              <a:spLocks noChangeShapeType="1"/>
            </p:cNvSpPr>
            <p:nvPr/>
          </p:nvSpPr>
          <p:spPr bwMode="auto">
            <a:xfrm>
              <a:off x="431" y="2552"/>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7906" name="Line 10"/>
            <p:cNvSpPr>
              <a:spLocks noChangeShapeType="1"/>
            </p:cNvSpPr>
            <p:nvPr/>
          </p:nvSpPr>
          <p:spPr bwMode="auto">
            <a:xfrm>
              <a:off x="431" y="2926"/>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sp>
          <p:nvSpPr>
            <p:cNvPr id="37907" name="Line 11"/>
            <p:cNvSpPr>
              <a:spLocks noChangeShapeType="1"/>
            </p:cNvSpPr>
            <p:nvPr/>
          </p:nvSpPr>
          <p:spPr bwMode="auto">
            <a:xfrm>
              <a:off x="431" y="3300"/>
              <a:ext cx="45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E"/>
            </a:p>
          </p:txBody>
        </p:sp>
      </p:grpSp>
      <p:grpSp>
        <p:nvGrpSpPr>
          <p:cNvPr id="37891" name="Group 142"/>
          <p:cNvGrpSpPr>
            <a:grpSpLocks/>
          </p:cNvGrpSpPr>
          <p:nvPr/>
        </p:nvGrpSpPr>
        <p:grpSpPr bwMode="auto">
          <a:xfrm>
            <a:off x="7885113" y="1700213"/>
            <a:ext cx="863600" cy="4124325"/>
            <a:chOff x="4967" y="1071"/>
            <a:chExt cx="544" cy="2598"/>
          </a:xfrm>
        </p:grpSpPr>
        <p:sp>
          <p:nvSpPr>
            <p:cNvPr id="37893" name="Rounded Rectangle 14"/>
            <p:cNvSpPr>
              <a:spLocks noChangeArrowheads="1"/>
            </p:cNvSpPr>
            <p:nvPr/>
          </p:nvSpPr>
          <p:spPr bwMode="auto">
            <a:xfrm>
              <a:off x="4967" y="2931"/>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+1.4%</a:t>
              </a:r>
            </a:p>
          </p:txBody>
        </p:sp>
        <p:sp>
          <p:nvSpPr>
            <p:cNvPr id="37894" name="Rounded Rectangle 14"/>
            <p:cNvSpPr>
              <a:spLocks noChangeArrowheads="1"/>
            </p:cNvSpPr>
            <p:nvPr/>
          </p:nvSpPr>
          <p:spPr bwMode="auto">
            <a:xfrm>
              <a:off x="4967" y="3306"/>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-7%</a:t>
              </a:r>
            </a:p>
          </p:txBody>
        </p:sp>
        <p:sp>
          <p:nvSpPr>
            <p:cNvPr id="37895" name="Rounded Rectangle 14"/>
            <p:cNvSpPr>
              <a:spLocks noChangeArrowheads="1"/>
            </p:cNvSpPr>
            <p:nvPr/>
          </p:nvSpPr>
          <p:spPr bwMode="auto">
            <a:xfrm>
              <a:off x="4967" y="2184"/>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+0.7%</a:t>
              </a:r>
            </a:p>
          </p:txBody>
        </p:sp>
        <p:sp>
          <p:nvSpPr>
            <p:cNvPr id="37896" name="Rounded Rectangle 14"/>
            <p:cNvSpPr>
              <a:spLocks noChangeArrowheads="1"/>
            </p:cNvSpPr>
            <p:nvPr/>
          </p:nvSpPr>
          <p:spPr bwMode="auto">
            <a:xfrm>
              <a:off x="4967" y="2553"/>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-3.1%</a:t>
              </a:r>
            </a:p>
          </p:txBody>
        </p:sp>
        <p:sp>
          <p:nvSpPr>
            <p:cNvPr id="37897" name="Rounded Rectangle 14"/>
            <p:cNvSpPr>
              <a:spLocks noChangeArrowheads="1"/>
            </p:cNvSpPr>
            <p:nvPr/>
          </p:nvSpPr>
          <p:spPr bwMode="auto">
            <a:xfrm>
              <a:off x="4967" y="1434"/>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+1.9%</a:t>
              </a:r>
            </a:p>
          </p:txBody>
        </p:sp>
        <p:sp>
          <p:nvSpPr>
            <p:cNvPr id="37898" name="Rounded Rectangle 14"/>
            <p:cNvSpPr>
              <a:spLocks noChangeArrowheads="1"/>
            </p:cNvSpPr>
            <p:nvPr/>
          </p:nvSpPr>
          <p:spPr bwMode="auto">
            <a:xfrm>
              <a:off x="4967" y="1809"/>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-3.3%</a:t>
              </a:r>
            </a:p>
          </p:txBody>
        </p:sp>
        <p:sp>
          <p:nvSpPr>
            <p:cNvPr id="37899" name="Rounded Rectangle 14"/>
            <p:cNvSpPr>
              <a:spLocks noChangeArrowheads="1"/>
            </p:cNvSpPr>
            <p:nvPr/>
          </p:nvSpPr>
          <p:spPr bwMode="auto">
            <a:xfrm>
              <a:off x="4967" y="1071"/>
              <a:ext cx="544" cy="363"/>
            </a:xfrm>
            <a:prstGeom prst="roundRect">
              <a:avLst>
                <a:gd name="adj" fmla="val 16667"/>
              </a:avLst>
            </a:prstGeom>
            <a:noFill/>
            <a:ln w="25400" algn="ctr">
              <a:solidFill>
                <a:srgbClr val="92D400"/>
              </a:solidFill>
              <a:round/>
              <a:headEnd/>
              <a:tailEnd/>
            </a:ln>
            <a:extLst>
              <a:ext uri="{909E8E84-426E-40DD-AFC4-6F175D3DCCD1}">
                <a14:hiddenFill xmlns:a14="http://schemas.microsoft.com/office/drawing/2010/main">
                  <a:solidFill>
                    <a:srgbClr val="FFFFFF"/>
                  </a:solidFill>
                </a14:hiddenFill>
              </a:ext>
            </a:extLst>
          </p:spPr>
          <p:txBody>
            <a:bodyPr lIns="36000" rIns="36000" anchor="ctr"/>
            <a:lstStyle/>
            <a:p>
              <a:pPr algn="ctr"/>
              <a:r>
                <a:rPr lang="en-GB" sz="1600" b="1">
                  <a:solidFill>
                    <a:srgbClr val="717171"/>
                  </a:solidFill>
                  <a:latin typeface="Calibri" pitchFamily="34" charset="0"/>
                </a:rPr>
                <a:t>+1.3%</a:t>
              </a:r>
            </a:p>
          </p:txBody>
        </p:sp>
      </p:grpSp>
      <p:sp>
        <p:nvSpPr>
          <p:cNvPr id="37892" name="Rectangle 2"/>
          <p:cNvSpPr>
            <a:spLocks noChangeArrowheads="1"/>
          </p:cNvSpPr>
          <p:nvPr/>
        </p:nvSpPr>
        <p:spPr bwMode="auto">
          <a:xfrm>
            <a:off x="214313" y="115888"/>
            <a:ext cx="8750300" cy="64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smtClean="0">
                <a:solidFill>
                  <a:srgbClr val="000000"/>
                </a:solidFill>
                <a:latin typeface="Calibri" panose="020F0502020204030204" pitchFamily="34" charset="0"/>
              </a:rPr>
              <a:t>Total </a:t>
            </a:r>
            <a:r>
              <a:rPr lang="en-GB" b="1" dirty="0">
                <a:solidFill>
                  <a:srgbClr val="000000"/>
                </a:solidFill>
                <a:latin typeface="Calibri" panose="020F0502020204030204" pitchFamily="34" charset="0"/>
              </a:rPr>
              <a:t>Grocery - </a:t>
            </a:r>
            <a:r>
              <a:rPr lang="en-GB" b="1" dirty="0" smtClean="0">
                <a:solidFill>
                  <a:srgbClr val="000000"/>
                </a:solidFill>
                <a:latin typeface="Calibri" panose="020F0502020204030204" pitchFamily="34" charset="0"/>
              </a:rPr>
              <a:t>Sector Value Share </a:t>
            </a:r>
            <a:r>
              <a:rPr lang="en-GB" b="1" dirty="0">
                <a:solidFill>
                  <a:srgbClr val="000000"/>
                </a:solidFill>
                <a:latin typeface="Calibri" panose="020F0502020204030204" pitchFamily="34" charset="0"/>
              </a:rPr>
              <a:t>&amp; </a:t>
            </a:r>
            <a:r>
              <a:rPr lang="en-GB" b="1" dirty="0" smtClean="0">
                <a:solidFill>
                  <a:srgbClr val="000000"/>
                </a:solidFill>
                <a:latin typeface="Calibri" panose="020F0502020204030204" pitchFamily="34" charset="0"/>
              </a:rPr>
              <a:t>Growth 52w/e</a:t>
            </a:r>
            <a:endParaRPr lang="en-GB" b="1" dirty="0">
              <a:solidFill>
                <a:srgbClr val="000000"/>
              </a:solidFill>
              <a:latin typeface="Calibri" panose="020F0502020204030204" pitchFamily="34" charset="0"/>
            </a:endParaRPr>
          </a:p>
        </p:txBody>
      </p:sp>
      <p:sp>
        <p:nvSpPr>
          <p:cNvPr id="20" name="TextBox 8"/>
          <p:cNvSpPr txBox="1">
            <a:spLocks noChangeArrowheads="1"/>
          </p:cNvSpPr>
          <p:nvPr/>
        </p:nvSpPr>
        <p:spPr bwMode="auto">
          <a:xfrm>
            <a:off x="96069" y="733425"/>
            <a:ext cx="7170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dirty="0" smtClean="0">
                <a:solidFill>
                  <a:schemeClr val="bg2"/>
                </a:solidFill>
                <a:latin typeface="Calibri" pitchFamily="34" charset="0"/>
              </a:rPr>
              <a:t>Fresh Food, </a:t>
            </a:r>
            <a:r>
              <a:rPr lang="en-GB" sz="1600" dirty="0">
                <a:solidFill>
                  <a:schemeClr val="bg2"/>
                </a:solidFill>
                <a:latin typeface="Calibri" pitchFamily="34" charset="0"/>
              </a:rPr>
              <a:t>Ambient Food and Toiletries driving growth in Grocery over the full </a:t>
            </a:r>
            <a:r>
              <a:rPr lang="en-GB" sz="1600" dirty="0" smtClean="0">
                <a:solidFill>
                  <a:schemeClr val="bg2"/>
                </a:solidFill>
                <a:latin typeface="Calibri" pitchFamily="34" charset="0"/>
              </a:rPr>
              <a:t>year</a:t>
            </a:r>
            <a:endParaRPr lang="en-GB" sz="1600" dirty="0">
              <a:solidFill>
                <a:schemeClr val="bg2"/>
              </a:solidFill>
              <a:latin typeface="Calibri" pitchFamily="34" charset="0"/>
            </a:endParaRPr>
          </a:p>
        </p:txBody>
      </p:sp>
    </p:spTree>
    <p:extLst>
      <p:ext uri="{BB962C8B-B14F-4D97-AF65-F5344CB8AC3E}">
        <p14:creationId xmlns:p14="http://schemas.microsoft.com/office/powerpoint/2010/main" val="105023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3"/>
          <p:cNvSpPr>
            <a:spLocks noChangeArrowheads="1"/>
          </p:cNvSpPr>
          <p:nvPr/>
        </p:nvSpPr>
        <p:spPr bwMode="auto">
          <a:xfrm>
            <a:off x="285750"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rgbClr val="000000"/>
              </a:solidFill>
            </a:endParaRPr>
          </a:p>
        </p:txBody>
      </p:sp>
      <p:sp>
        <p:nvSpPr>
          <p:cNvPr id="38915" name="TextBox 8"/>
          <p:cNvSpPr txBox="1">
            <a:spLocks noChangeArrowheads="1"/>
          </p:cNvSpPr>
          <p:nvPr/>
        </p:nvSpPr>
        <p:spPr bwMode="auto">
          <a:xfrm>
            <a:off x="165488" y="692696"/>
            <a:ext cx="61491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600" dirty="0">
                <a:solidFill>
                  <a:srgbClr val="000000"/>
                </a:solidFill>
                <a:latin typeface="Calibri" panose="020F0502020204030204" pitchFamily="34" charset="0"/>
              </a:rPr>
              <a:t>T</a:t>
            </a:r>
            <a:r>
              <a:rPr lang="en-GB" sz="1600" dirty="0" smtClean="0">
                <a:solidFill>
                  <a:schemeClr val="bg2"/>
                </a:solidFill>
                <a:latin typeface="Calibri" pitchFamily="34" charset="0"/>
              </a:rPr>
              <a:t>he </a:t>
            </a:r>
            <a:r>
              <a:rPr lang="en-GB" sz="1600" dirty="0">
                <a:solidFill>
                  <a:schemeClr val="bg2"/>
                </a:solidFill>
                <a:latin typeface="Calibri" pitchFamily="34" charset="0"/>
              </a:rPr>
              <a:t>decline </a:t>
            </a:r>
            <a:r>
              <a:rPr lang="en-GB" sz="1600" dirty="0" smtClean="0">
                <a:solidFill>
                  <a:schemeClr val="bg2"/>
                </a:solidFill>
                <a:latin typeface="Calibri" pitchFamily="34" charset="0"/>
              </a:rPr>
              <a:t>in 12 week sales is coming from sales losses year on year in </a:t>
            </a:r>
            <a:r>
              <a:rPr lang="en-GB" sz="1600" dirty="0">
                <a:solidFill>
                  <a:schemeClr val="bg2"/>
                </a:solidFill>
                <a:latin typeface="Calibri" pitchFamily="34" charset="0"/>
              </a:rPr>
              <a:t>Healthcare, Frozen Food, Alcohol </a:t>
            </a:r>
            <a:r>
              <a:rPr lang="en-GB" sz="1600" dirty="0" smtClean="0">
                <a:solidFill>
                  <a:schemeClr val="bg2"/>
                </a:solidFill>
                <a:latin typeface="Calibri" pitchFamily="34" charset="0"/>
              </a:rPr>
              <a:t>and Fresh &amp; Chilled Food</a:t>
            </a:r>
            <a:endParaRPr lang="en-GB" sz="1600" dirty="0">
              <a:solidFill>
                <a:srgbClr val="000000"/>
              </a:solidFill>
              <a:latin typeface="Calibri" panose="020F0502020204030204" pitchFamily="34" charset="0"/>
            </a:endParaRPr>
          </a:p>
        </p:txBody>
      </p:sp>
      <p:grpSp>
        <p:nvGrpSpPr>
          <p:cNvPr id="38916" name="Group 24"/>
          <p:cNvGrpSpPr>
            <a:grpSpLocks/>
          </p:cNvGrpSpPr>
          <p:nvPr/>
        </p:nvGrpSpPr>
        <p:grpSpPr bwMode="auto">
          <a:xfrm>
            <a:off x="230188" y="1808163"/>
            <a:ext cx="4751387" cy="4127500"/>
            <a:chOff x="467544" y="1731963"/>
            <a:chExt cx="5112519" cy="4127500"/>
          </a:xfrm>
        </p:grpSpPr>
        <p:grpSp>
          <p:nvGrpSpPr>
            <p:cNvPr id="38920" name="Group 29"/>
            <p:cNvGrpSpPr>
              <a:grpSpLocks/>
            </p:cNvGrpSpPr>
            <p:nvPr/>
          </p:nvGrpSpPr>
          <p:grpSpPr bwMode="auto">
            <a:xfrm>
              <a:off x="503238" y="1731963"/>
              <a:ext cx="5076825" cy="4127500"/>
              <a:chOff x="317" y="1091"/>
              <a:chExt cx="3198" cy="2600"/>
            </a:xfrm>
          </p:grpSpPr>
          <p:pic>
            <p:nvPicPr>
              <p:cNvPr id="38923" name="Picture 8" descr="p_28896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 y="1091"/>
                <a:ext cx="3198" cy="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Rectangle 11"/>
              <p:cNvSpPr>
                <a:spLocks noChangeArrowheads="1"/>
              </p:cNvSpPr>
              <p:nvPr/>
            </p:nvSpPr>
            <p:spPr bwMode="auto">
              <a:xfrm>
                <a:off x="657" y="1661"/>
                <a:ext cx="2086" cy="13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25" name="Rectangle 13"/>
              <p:cNvSpPr>
                <a:spLocks noChangeArrowheads="1"/>
              </p:cNvSpPr>
              <p:nvPr/>
            </p:nvSpPr>
            <p:spPr bwMode="auto">
              <a:xfrm>
                <a:off x="1791" y="1661"/>
                <a:ext cx="952" cy="10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26" name="Text Box 12"/>
              <p:cNvSpPr txBox="1">
                <a:spLocks noChangeArrowheads="1"/>
              </p:cNvSpPr>
              <p:nvPr/>
            </p:nvSpPr>
            <p:spPr bwMode="auto">
              <a:xfrm>
                <a:off x="1791" y="1933"/>
                <a:ext cx="996"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600" b="1">
                    <a:solidFill>
                      <a:srgbClr val="000000"/>
                    </a:solidFill>
                    <a:latin typeface="Calibri" pitchFamily="34" charset="0"/>
                  </a:rPr>
                  <a:t>Fresh &amp; Chilled Produce</a:t>
                </a:r>
              </a:p>
              <a:p>
                <a:pPr algn="ctr" eaLnBrk="1" hangingPunct="1">
                  <a:spcBef>
                    <a:spcPct val="50000"/>
                  </a:spcBef>
                </a:pPr>
                <a:r>
                  <a:rPr lang="en-GB" sz="1600">
                    <a:solidFill>
                      <a:srgbClr val="000000"/>
                    </a:solidFill>
                    <a:latin typeface="Calibri" pitchFamily="34" charset="0"/>
                  </a:rPr>
                  <a:t>47%</a:t>
                </a:r>
                <a:endParaRPr lang="en-US" sz="1600">
                  <a:solidFill>
                    <a:srgbClr val="000000"/>
                  </a:solidFill>
                  <a:latin typeface="Calibri" pitchFamily="34" charset="0"/>
                </a:endParaRPr>
              </a:p>
            </p:txBody>
          </p:sp>
          <p:sp>
            <p:nvSpPr>
              <p:cNvPr id="38927" name="Rectangle 14"/>
              <p:cNvSpPr>
                <a:spLocks noChangeArrowheads="1"/>
              </p:cNvSpPr>
              <p:nvPr/>
            </p:nvSpPr>
            <p:spPr bwMode="auto">
              <a:xfrm>
                <a:off x="657" y="1661"/>
                <a:ext cx="1134" cy="5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28" name="Text Box 15"/>
              <p:cNvSpPr txBox="1">
                <a:spLocks noChangeArrowheads="1"/>
              </p:cNvSpPr>
              <p:nvPr/>
            </p:nvSpPr>
            <p:spPr bwMode="auto">
              <a:xfrm>
                <a:off x="657" y="1781"/>
                <a:ext cx="113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GB" sz="1400" b="1">
                    <a:solidFill>
                      <a:srgbClr val="000000"/>
                    </a:solidFill>
                    <a:latin typeface="Calibri" pitchFamily="34" charset="0"/>
                  </a:rPr>
                  <a:t>Ambient Food </a:t>
                </a:r>
              </a:p>
              <a:p>
                <a:pPr algn="ctr" eaLnBrk="1" hangingPunct="1"/>
                <a:r>
                  <a:rPr lang="en-GB" sz="1400">
                    <a:solidFill>
                      <a:srgbClr val="000000"/>
                    </a:solidFill>
                    <a:latin typeface="Calibri" pitchFamily="34" charset="0"/>
                  </a:rPr>
                  <a:t>30%</a:t>
                </a:r>
                <a:endParaRPr lang="en-US" sz="1400">
                  <a:solidFill>
                    <a:srgbClr val="000000"/>
                  </a:solidFill>
                  <a:latin typeface="Calibri" pitchFamily="34" charset="0"/>
                </a:endParaRPr>
              </a:p>
            </p:txBody>
          </p:sp>
          <p:sp>
            <p:nvSpPr>
              <p:cNvPr id="38929" name="Rectangle 18"/>
              <p:cNvSpPr>
                <a:spLocks noChangeArrowheads="1"/>
              </p:cNvSpPr>
              <p:nvPr/>
            </p:nvSpPr>
            <p:spPr bwMode="auto">
              <a:xfrm>
                <a:off x="657" y="2160"/>
                <a:ext cx="1134" cy="272"/>
              </a:xfrm>
              <a:prstGeom prst="rect">
                <a:avLst/>
              </a:prstGeom>
              <a:solidFill>
                <a:srgbClr val="66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30" name="Text Box 19"/>
              <p:cNvSpPr txBox="1">
                <a:spLocks noChangeArrowheads="1"/>
              </p:cNvSpPr>
              <p:nvPr/>
            </p:nvSpPr>
            <p:spPr bwMode="auto">
              <a:xfrm>
                <a:off x="749" y="2204"/>
                <a:ext cx="9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400" b="1">
                    <a:solidFill>
                      <a:srgbClr val="FFFFFF"/>
                    </a:solidFill>
                    <a:latin typeface="Calibri" pitchFamily="34" charset="0"/>
                  </a:rPr>
                  <a:t>Household  </a:t>
                </a:r>
                <a:r>
                  <a:rPr lang="en-GB" sz="1400">
                    <a:solidFill>
                      <a:srgbClr val="FFFFFF"/>
                    </a:solidFill>
                    <a:latin typeface="Calibri" pitchFamily="34" charset="0"/>
                  </a:rPr>
                  <a:t>7%</a:t>
                </a:r>
                <a:endParaRPr lang="en-US" sz="1400">
                  <a:solidFill>
                    <a:srgbClr val="FFFFFF"/>
                  </a:solidFill>
                  <a:latin typeface="Calibri" pitchFamily="34" charset="0"/>
                </a:endParaRPr>
              </a:p>
            </p:txBody>
          </p:sp>
          <p:sp>
            <p:nvSpPr>
              <p:cNvPr id="38931" name="Rectangle 20"/>
              <p:cNvSpPr>
                <a:spLocks noChangeArrowheads="1"/>
              </p:cNvSpPr>
              <p:nvPr/>
            </p:nvSpPr>
            <p:spPr bwMode="auto">
              <a:xfrm>
                <a:off x="657" y="2432"/>
                <a:ext cx="1134" cy="22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32" name="Text Box 21"/>
              <p:cNvSpPr txBox="1">
                <a:spLocks noChangeArrowheads="1"/>
              </p:cNvSpPr>
              <p:nvPr/>
            </p:nvSpPr>
            <p:spPr bwMode="auto">
              <a:xfrm>
                <a:off x="793" y="2476"/>
                <a:ext cx="86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Frozen </a:t>
                </a:r>
                <a:r>
                  <a:rPr lang="en-GB" sz="1400">
                    <a:solidFill>
                      <a:srgbClr val="000000"/>
                    </a:solidFill>
                    <a:latin typeface="Calibri" pitchFamily="34" charset="0"/>
                  </a:rPr>
                  <a:t>5%</a:t>
                </a:r>
                <a:endParaRPr lang="en-US" sz="1400">
                  <a:solidFill>
                    <a:srgbClr val="000000"/>
                  </a:solidFill>
                  <a:latin typeface="Calibri" pitchFamily="34" charset="0"/>
                </a:endParaRPr>
              </a:p>
            </p:txBody>
          </p:sp>
          <p:sp>
            <p:nvSpPr>
              <p:cNvPr id="38933" name="Rectangle 24"/>
              <p:cNvSpPr>
                <a:spLocks noChangeArrowheads="1"/>
              </p:cNvSpPr>
              <p:nvPr/>
            </p:nvSpPr>
            <p:spPr bwMode="auto">
              <a:xfrm>
                <a:off x="1784" y="2743"/>
                <a:ext cx="960" cy="234"/>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34" name="Text Box 25"/>
              <p:cNvSpPr txBox="1">
                <a:spLocks noChangeArrowheads="1"/>
              </p:cNvSpPr>
              <p:nvPr/>
            </p:nvSpPr>
            <p:spPr bwMode="auto">
              <a:xfrm>
                <a:off x="1803" y="2769"/>
                <a:ext cx="99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400" b="1">
                    <a:solidFill>
                      <a:srgbClr val="FFFFFF"/>
                    </a:solidFill>
                    <a:latin typeface="Calibri" pitchFamily="34" charset="0"/>
                  </a:rPr>
                  <a:t>Alcohol </a:t>
                </a:r>
                <a:r>
                  <a:rPr lang="en-GB" sz="1400">
                    <a:solidFill>
                      <a:srgbClr val="FFFFFF"/>
                    </a:solidFill>
                    <a:latin typeface="Calibri" pitchFamily="34" charset="0"/>
                  </a:rPr>
                  <a:t>7%</a:t>
                </a:r>
                <a:endParaRPr lang="en-US" sz="1400">
                  <a:solidFill>
                    <a:srgbClr val="FFFFFF"/>
                  </a:solidFill>
                  <a:latin typeface="Calibri" pitchFamily="34" charset="0"/>
                </a:endParaRPr>
              </a:p>
            </p:txBody>
          </p:sp>
          <p:sp>
            <p:nvSpPr>
              <p:cNvPr id="38935" name="Rectangle 28"/>
              <p:cNvSpPr>
                <a:spLocks noChangeArrowheads="1"/>
              </p:cNvSpPr>
              <p:nvPr/>
            </p:nvSpPr>
            <p:spPr bwMode="auto">
              <a:xfrm>
                <a:off x="657" y="2840"/>
                <a:ext cx="1134" cy="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GB" sz="1400" b="1">
                    <a:solidFill>
                      <a:srgbClr val="FFFFFF"/>
                    </a:solidFill>
                    <a:latin typeface="Calibri" pitchFamily="34" charset="0"/>
                  </a:rPr>
                  <a:t>Healthcare</a:t>
                </a:r>
                <a:r>
                  <a:rPr lang="en-GB" sz="1400">
                    <a:solidFill>
                      <a:srgbClr val="FFFFFF"/>
                    </a:solidFill>
                    <a:latin typeface="Calibri" pitchFamily="34" charset="0"/>
                  </a:rPr>
                  <a:t> 1%</a:t>
                </a:r>
                <a:endParaRPr lang="en-US" sz="1400">
                  <a:solidFill>
                    <a:srgbClr val="FFFFFF"/>
                  </a:solidFill>
                  <a:latin typeface="Calibri" pitchFamily="34" charset="0"/>
                </a:endParaRPr>
              </a:p>
            </p:txBody>
          </p:sp>
          <p:sp>
            <p:nvSpPr>
              <p:cNvPr id="38936" name="Rectangle 26"/>
              <p:cNvSpPr>
                <a:spLocks noChangeArrowheads="1"/>
              </p:cNvSpPr>
              <p:nvPr/>
            </p:nvSpPr>
            <p:spPr bwMode="auto">
              <a:xfrm>
                <a:off x="657" y="2659"/>
                <a:ext cx="1134" cy="18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000">
                  <a:solidFill>
                    <a:srgbClr val="000000"/>
                  </a:solidFill>
                  <a:latin typeface="Calibri" pitchFamily="34" charset="0"/>
                </a:endParaRPr>
              </a:p>
            </p:txBody>
          </p:sp>
          <p:sp>
            <p:nvSpPr>
              <p:cNvPr id="38937" name="Text Box 27"/>
              <p:cNvSpPr txBox="1">
                <a:spLocks noChangeArrowheads="1"/>
              </p:cNvSpPr>
              <p:nvPr/>
            </p:nvSpPr>
            <p:spPr bwMode="auto">
              <a:xfrm>
                <a:off x="749" y="2666"/>
                <a:ext cx="100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Toiletries </a:t>
                </a:r>
                <a:r>
                  <a:rPr lang="en-GB" sz="1400">
                    <a:solidFill>
                      <a:srgbClr val="000000"/>
                    </a:solidFill>
                    <a:latin typeface="Calibri" pitchFamily="34" charset="0"/>
                  </a:rPr>
                  <a:t>4%</a:t>
                </a:r>
                <a:endParaRPr lang="en-US" sz="1400">
                  <a:solidFill>
                    <a:srgbClr val="000000"/>
                  </a:solidFill>
                  <a:latin typeface="Calibri" pitchFamily="34" charset="0"/>
                </a:endParaRPr>
              </a:p>
            </p:txBody>
          </p:sp>
        </p:grpSp>
        <p:sp>
          <p:nvSpPr>
            <p:cNvPr id="38921" name="Text Box 30"/>
            <p:cNvSpPr txBox="1">
              <a:spLocks noChangeArrowheads="1"/>
            </p:cNvSpPr>
            <p:nvPr/>
          </p:nvSpPr>
          <p:spPr bwMode="auto">
            <a:xfrm>
              <a:off x="467544" y="1755775"/>
              <a:ext cx="309518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Share of total trolley</a:t>
              </a:r>
              <a:endParaRPr lang="en-US" sz="1400">
                <a:solidFill>
                  <a:srgbClr val="000000"/>
                </a:solidFill>
                <a:latin typeface="Calibri" pitchFamily="34" charset="0"/>
              </a:endParaRPr>
            </a:p>
          </p:txBody>
        </p:sp>
        <p:sp>
          <p:nvSpPr>
            <p:cNvPr id="38922" name="Text Box 31"/>
            <p:cNvSpPr txBox="1">
              <a:spLocks noChangeArrowheads="1"/>
            </p:cNvSpPr>
            <p:nvPr/>
          </p:nvSpPr>
          <p:spPr bwMode="auto">
            <a:xfrm>
              <a:off x="611029" y="5184775"/>
              <a:ext cx="3095184"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en-GB" sz="1400" b="1">
                  <a:solidFill>
                    <a:srgbClr val="000000"/>
                  </a:solidFill>
                  <a:latin typeface="Calibri" pitchFamily="34" charset="0"/>
                </a:rPr>
                <a:t>Total Trolley </a:t>
              </a:r>
              <a:endParaRPr lang="en-GB" sz="1400">
                <a:solidFill>
                  <a:srgbClr val="000000"/>
                </a:solidFill>
                <a:latin typeface="Calibri" pitchFamily="34" charset="0"/>
              </a:endParaRPr>
            </a:p>
            <a:p>
              <a:pPr algn="ctr" eaLnBrk="1" hangingPunct="1">
                <a:spcBef>
                  <a:spcPct val="50000"/>
                </a:spcBef>
              </a:pPr>
              <a:r>
                <a:rPr lang="en-GB" sz="1400">
                  <a:solidFill>
                    <a:srgbClr val="000000"/>
                  </a:solidFill>
                  <a:latin typeface="Calibri" pitchFamily="34" charset="0"/>
                </a:rPr>
                <a:t>-0.2% value</a:t>
              </a:r>
              <a:endParaRPr lang="en-US" sz="1400">
                <a:solidFill>
                  <a:srgbClr val="000000"/>
                </a:solidFill>
                <a:latin typeface="Calibri" pitchFamily="34" charset="0"/>
              </a:endParaRPr>
            </a:p>
          </p:txBody>
        </p:sp>
      </p:grpSp>
      <p:graphicFrame>
        <p:nvGraphicFramePr>
          <p:cNvPr id="38917" name="Object 4"/>
          <p:cNvGraphicFramePr>
            <a:graphicFrameLocks noChangeAspect="1"/>
          </p:cNvGraphicFramePr>
          <p:nvPr/>
        </p:nvGraphicFramePr>
        <p:xfrm>
          <a:off x="5056188" y="1722438"/>
          <a:ext cx="3959225" cy="4010025"/>
        </p:xfrm>
        <a:graphic>
          <a:graphicData uri="http://schemas.openxmlformats.org/presentationml/2006/ole">
            <mc:AlternateContent xmlns:mc="http://schemas.openxmlformats.org/markup-compatibility/2006">
              <mc:Choice xmlns:v="urn:schemas-microsoft-com:vml" Requires="v">
                <p:oleObj spid="_x0000_s303163" r:id="rId4" imgW="3962743" imgH="4005419" progId="Excel.Chart.8">
                  <p:embed/>
                </p:oleObj>
              </mc:Choice>
              <mc:Fallback>
                <p:oleObj r:id="rId4" imgW="3962743" imgH="400541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188" y="1722438"/>
                        <a:ext cx="39592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8" name="Rectangle 2"/>
          <p:cNvSpPr>
            <a:spLocks noChangeArrowheads="1"/>
          </p:cNvSpPr>
          <p:nvPr/>
        </p:nvSpPr>
        <p:spPr bwMode="auto">
          <a:xfrm>
            <a:off x="214313" y="115888"/>
            <a:ext cx="8750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b="1" dirty="0">
                <a:solidFill>
                  <a:srgbClr val="000000"/>
                </a:solidFill>
                <a:latin typeface="Calibri" panose="020F0502020204030204" pitchFamily="34" charset="0"/>
              </a:rPr>
              <a:t>Total Grocery - Sector Value Share &amp; Growth </a:t>
            </a:r>
            <a:r>
              <a:rPr lang="en-GB" b="1" dirty="0" smtClean="0">
                <a:solidFill>
                  <a:srgbClr val="000000"/>
                </a:solidFill>
                <a:latin typeface="Calibri" panose="020F0502020204030204" pitchFamily="34" charset="0"/>
              </a:rPr>
              <a:t>12w/e</a:t>
            </a:r>
            <a:endParaRPr lang="en-GB" dirty="0">
              <a:solidFill>
                <a:schemeClr val="bg2"/>
              </a:solidFill>
              <a:latin typeface="Calibri" pitchFamily="34" charset="0"/>
            </a:endParaRPr>
          </a:p>
        </p:txBody>
      </p:sp>
      <p:sp>
        <p:nvSpPr>
          <p:cNvPr id="38919"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D54DF1ED-FC21-4918-AACF-F2BEF3257154}" type="slidenum">
              <a:rPr lang="en-GB" sz="1000">
                <a:solidFill>
                  <a:srgbClr val="989898"/>
                </a:solidFill>
                <a:ea typeface="ヒラギノ角ゴ Pro W3" charset="-128"/>
              </a:rPr>
              <a:pPr algn="r"/>
              <a:t>6</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3459888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5"/>
          <p:cNvGraphicFramePr>
            <a:graphicFrameLocks noChangeAspect="1"/>
          </p:cNvGraphicFramePr>
          <p:nvPr/>
        </p:nvGraphicFramePr>
        <p:xfrm>
          <a:off x="190500" y="1290638"/>
          <a:ext cx="8861425" cy="4852987"/>
        </p:xfrm>
        <a:graphic>
          <a:graphicData uri="http://schemas.openxmlformats.org/presentationml/2006/ole">
            <mc:AlternateContent xmlns:mc="http://schemas.openxmlformats.org/markup-compatibility/2006">
              <mc:Choice xmlns:v="urn:schemas-microsoft-com:vml" Requires="v">
                <p:oleObj spid="_x0000_s304186" r:id="rId3" imgW="8864352" imgH="4852837" progId="Excel.Chart.8">
                  <p:embed/>
                </p:oleObj>
              </mc:Choice>
              <mc:Fallback>
                <p:oleObj r:id="rId3" imgW="8864352" imgH="485283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290638"/>
                        <a:ext cx="8861425"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39" name="TextBox 8"/>
          <p:cNvSpPr txBox="1">
            <a:spLocks noChangeArrowheads="1"/>
          </p:cNvSpPr>
          <p:nvPr/>
        </p:nvSpPr>
        <p:spPr bwMode="auto">
          <a:xfrm>
            <a:off x="85725" y="1071563"/>
            <a:ext cx="3706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dirty="0">
                <a:solidFill>
                  <a:srgbClr val="000000"/>
                </a:solidFill>
                <a:latin typeface="Calibri" panose="020F0502020204030204" pitchFamily="34" charset="0"/>
              </a:rPr>
              <a:t>12w Total Grocery - value </a:t>
            </a:r>
            <a:r>
              <a:rPr lang="en-GB" sz="1400" b="1" dirty="0" smtClean="0">
                <a:solidFill>
                  <a:srgbClr val="000000"/>
                </a:solidFill>
                <a:latin typeface="Calibri" panose="020F0502020204030204" pitchFamily="34" charset="0"/>
              </a:rPr>
              <a:t>% change </a:t>
            </a:r>
            <a:r>
              <a:rPr lang="en-GB" sz="1400" b="1" dirty="0">
                <a:solidFill>
                  <a:srgbClr val="000000"/>
                </a:solidFill>
                <a:latin typeface="Calibri" panose="020F0502020204030204" pitchFamily="34" charset="0"/>
              </a:rPr>
              <a:t>by category</a:t>
            </a:r>
          </a:p>
        </p:txBody>
      </p:sp>
      <p:sp>
        <p:nvSpPr>
          <p:cNvPr id="39940" name="Rectangle 2"/>
          <p:cNvSpPr>
            <a:spLocks noChangeArrowheads="1"/>
          </p:cNvSpPr>
          <p:nvPr/>
        </p:nvSpPr>
        <p:spPr bwMode="auto">
          <a:xfrm>
            <a:off x="179388" y="114462"/>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altLang="en-US" b="1" dirty="0" smtClean="0">
                <a:solidFill>
                  <a:schemeClr val="bg2"/>
                </a:solidFill>
                <a:latin typeface="Calibri" pitchFamily="34" charset="0"/>
              </a:rPr>
              <a:t>Analysis by Category – Growth/Decline?</a:t>
            </a:r>
          </a:p>
          <a:p>
            <a:endParaRPr lang="en-GB" sz="1600" dirty="0" smtClean="0">
              <a:solidFill>
                <a:schemeClr val="bg2"/>
              </a:solidFill>
              <a:latin typeface="Calibri" pitchFamily="34" charset="0"/>
            </a:endParaRPr>
          </a:p>
          <a:p>
            <a:r>
              <a:rPr lang="en-GB" sz="1600" dirty="0" smtClean="0">
                <a:solidFill>
                  <a:schemeClr val="bg2"/>
                </a:solidFill>
                <a:latin typeface="Calibri" pitchFamily="34" charset="0"/>
              </a:rPr>
              <a:t>Decline </a:t>
            </a:r>
            <a:r>
              <a:rPr lang="en-GB" sz="1600" dirty="0">
                <a:solidFill>
                  <a:schemeClr val="bg2"/>
                </a:solidFill>
                <a:latin typeface="Calibri" pitchFamily="34" charset="0"/>
              </a:rPr>
              <a:t>in Frozen Meat, </a:t>
            </a:r>
            <a:r>
              <a:rPr lang="en-GB" sz="1600" dirty="0" smtClean="0">
                <a:solidFill>
                  <a:schemeClr val="bg2"/>
                </a:solidFill>
                <a:latin typeface="Calibri" pitchFamily="34" charset="0"/>
              </a:rPr>
              <a:t>Frozen Poultry </a:t>
            </a:r>
            <a:r>
              <a:rPr lang="en-GB" sz="1600" dirty="0">
                <a:solidFill>
                  <a:schemeClr val="bg2"/>
                </a:solidFill>
                <a:latin typeface="Calibri" pitchFamily="34" charset="0"/>
              </a:rPr>
              <a:t>&amp; </a:t>
            </a:r>
            <a:r>
              <a:rPr lang="en-GB" sz="1600" dirty="0" smtClean="0">
                <a:solidFill>
                  <a:schemeClr val="bg2"/>
                </a:solidFill>
                <a:latin typeface="Calibri" pitchFamily="34" charset="0"/>
              </a:rPr>
              <a:t>Game, Healthcare and </a:t>
            </a:r>
            <a:r>
              <a:rPr lang="en-GB" sz="1600" dirty="0">
                <a:solidFill>
                  <a:schemeClr val="bg2"/>
                </a:solidFill>
                <a:latin typeface="Calibri" pitchFamily="34" charset="0"/>
              </a:rPr>
              <a:t>Fruit &amp; </a:t>
            </a:r>
            <a:r>
              <a:rPr lang="en-GB" sz="1600" dirty="0" smtClean="0">
                <a:solidFill>
                  <a:schemeClr val="bg2"/>
                </a:solidFill>
                <a:latin typeface="Calibri" pitchFamily="34" charset="0"/>
              </a:rPr>
              <a:t>Veg &amp; Salad</a:t>
            </a:r>
            <a:endParaRPr lang="en-GB" sz="1600" dirty="0">
              <a:solidFill>
                <a:schemeClr val="bg2"/>
              </a:solidFill>
              <a:latin typeface="Calibri" pitchFamily="34" charset="0"/>
            </a:endParaRPr>
          </a:p>
        </p:txBody>
      </p:sp>
      <p:sp>
        <p:nvSpPr>
          <p:cNvPr id="39941" name="Rectangle 7"/>
          <p:cNvSpPr>
            <a:spLocks noChangeArrowheads="1"/>
          </p:cNvSpPr>
          <p:nvPr/>
        </p:nvSpPr>
        <p:spPr bwMode="auto">
          <a:xfrm rot="-3662498">
            <a:off x="3903662" y="4660901"/>
            <a:ext cx="968375" cy="215900"/>
          </a:xfrm>
          <a:prstGeom prst="rect">
            <a:avLst/>
          </a:prstGeom>
          <a:solidFill>
            <a:schemeClr val="accent1">
              <a:alpha val="3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39942"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8867E440-EF8F-48C6-B561-685368238EDE}" type="slidenum">
              <a:rPr lang="en-GB" sz="1000">
                <a:solidFill>
                  <a:srgbClr val="989898"/>
                </a:solidFill>
                <a:ea typeface="ヒラギノ角ゴ Pro W3" charset="-128"/>
              </a:rPr>
              <a:pPr algn="r"/>
              <a:t>7</a:t>
            </a:fld>
            <a:endParaRPr lang="en-GB" sz="1000">
              <a:solidFill>
                <a:srgbClr val="989898"/>
              </a:solidFill>
              <a:ea typeface="ヒラギノ角ゴ Pro W3" charset="-128"/>
            </a:endParaRPr>
          </a:p>
        </p:txBody>
      </p:sp>
    </p:spTree>
    <p:extLst>
      <p:ext uri="{BB962C8B-B14F-4D97-AF65-F5344CB8AC3E}">
        <p14:creationId xmlns:p14="http://schemas.microsoft.com/office/powerpoint/2010/main" val="164138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E83B97-E299-46D7-A7A1-294A361AD5A6}" type="slidenum">
              <a:rPr lang="en-US" smtClean="0">
                <a:solidFill>
                  <a:srgbClr val="989898"/>
                </a:solidFill>
              </a:rPr>
              <a:pPr/>
              <a:t>8</a:t>
            </a:fld>
            <a:endParaRPr lang="en-US">
              <a:solidFill>
                <a:srgbClr val="989898"/>
              </a:solidFill>
            </a:endParaRPr>
          </a:p>
        </p:txBody>
      </p:sp>
      <p:graphicFrame>
        <p:nvGraphicFramePr>
          <p:cNvPr id="3" name="Chart 2"/>
          <p:cNvGraphicFramePr/>
          <p:nvPr>
            <p:extLst>
              <p:ext uri="{D42A27DB-BD31-4B8C-83A1-F6EECF244321}">
                <p14:modId xmlns:p14="http://schemas.microsoft.com/office/powerpoint/2010/main" val="53849675"/>
              </p:ext>
            </p:extLst>
          </p:nvPr>
        </p:nvGraphicFramePr>
        <p:xfrm>
          <a:off x="611560" y="1397000"/>
          <a:ext cx="7920880" cy="448027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3"/>
          <p:cNvSpPr>
            <a:spLocks noChangeArrowheads="1"/>
          </p:cNvSpPr>
          <p:nvPr/>
        </p:nvSpPr>
        <p:spPr bwMode="auto">
          <a:xfrm>
            <a:off x="317416" y="-26988"/>
            <a:ext cx="86439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algn="r" eaLnBrk="0" hangingPunct="0"/>
            <a:endParaRPr lang="en-US" sz="2200">
              <a:solidFill>
                <a:schemeClr val="bg2"/>
              </a:solidFill>
            </a:endParaRPr>
          </a:p>
        </p:txBody>
      </p:sp>
      <p:sp>
        <p:nvSpPr>
          <p:cNvPr id="5" name="TextBox 4"/>
          <p:cNvSpPr txBox="1"/>
          <p:nvPr/>
        </p:nvSpPr>
        <p:spPr>
          <a:xfrm>
            <a:off x="317416" y="391318"/>
            <a:ext cx="8643938" cy="646331"/>
          </a:xfrm>
          <a:prstGeom prst="rect">
            <a:avLst/>
          </a:prstGeom>
          <a:noFill/>
        </p:spPr>
        <p:txBody>
          <a:bodyPr wrap="square" rtlCol="0">
            <a:spAutoFit/>
          </a:bodyPr>
          <a:lstStyle/>
          <a:p>
            <a:r>
              <a:rPr lang="en-GB" b="1" dirty="0">
                <a:solidFill>
                  <a:schemeClr val="bg2"/>
                </a:solidFill>
                <a:latin typeface="Calibri" pitchFamily="34" charset="0"/>
              </a:rPr>
              <a:t>Large </a:t>
            </a:r>
            <a:r>
              <a:rPr lang="en-GB" b="1" dirty="0" smtClean="0">
                <a:solidFill>
                  <a:schemeClr val="bg2"/>
                </a:solidFill>
                <a:latin typeface="Calibri" pitchFamily="34" charset="0"/>
              </a:rPr>
              <a:t>Majority </a:t>
            </a:r>
            <a:r>
              <a:rPr lang="en-GB" b="1" dirty="0">
                <a:solidFill>
                  <a:schemeClr val="bg2"/>
                </a:solidFill>
                <a:latin typeface="Calibri" pitchFamily="34" charset="0"/>
              </a:rPr>
              <a:t>of </a:t>
            </a:r>
            <a:r>
              <a:rPr lang="en-GB" b="1" dirty="0" smtClean="0">
                <a:solidFill>
                  <a:schemeClr val="bg2"/>
                </a:solidFill>
                <a:latin typeface="Calibri" pitchFamily="34" charset="0"/>
              </a:rPr>
              <a:t>Markets Seeing Price </a:t>
            </a:r>
            <a:r>
              <a:rPr lang="en-GB" b="1" dirty="0">
                <a:solidFill>
                  <a:schemeClr val="bg2"/>
                </a:solidFill>
                <a:latin typeface="Calibri" pitchFamily="34" charset="0"/>
              </a:rPr>
              <a:t>I</a:t>
            </a:r>
            <a:r>
              <a:rPr lang="en-GB" b="1" dirty="0" smtClean="0">
                <a:solidFill>
                  <a:schemeClr val="bg2"/>
                </a:solidFill>
                <a:latin typeface="Calibri" pitchFamily="34" charset="0"/>
              </a:rPr>
              <a:t>nflation</a:t>
            </a:r>
            <a:r>
              <a:rPr lang="en-GB" b="1" dirty="0">
                <a:solidFill>
                  <a:schemeClr val="bg2"/>
                </a:solidFill>
                <a:latin typeface="Calibri" pitchFamily="34" charset="0"/>
              </a:rPr>
              <a:t>, in particular Toiletries and Alcohol </a:t>
            </a:r>
            <a:endParaRPr lang="en-GB" dirty="0">
              <a:solidFill>
                <a:schemeClr val="bg2"/>
              </a:solidFill>
              <a:latin typeface="Calibri" pitchFamily="34" charset="0"/>
            </a:endParaRPr>
          </a:p>
          <a:p>
            <a:endParaRPr lang="en-US" dirty="0"/>
          </a:p>
        </p:txBody>
      </p:sp>
    </p:spTree>
    <p:extLst>
      <p:ext uri="{BB962C8B-B14F-4D97-AF65-F5344CB8AC3E}">
        <p14:creationId xmlns:p14="http://schemas.microsoft.com/office/powerpoint/2010/main" val="167307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8"/>
          <p:cNvSpPr txBox="1">
            <a:spLocks noChangeArrowheads="1"/>
          </p:cNvSpPr>
          <p:nvPr/>
        </p:nvSpPr>
        <p:spPr bwMode="auto">
          <a:xfrm>
            <a:off x="85725" y="1365309"/>
            <a:ext cx="31653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GB" sz="1400" b="1" dirty="0" smtClean="0">
                <a:solidFill>
                  <a:srgbClr val="000000"/>
                </a:solidFill>
                <a:latin typeface="Calibri" panose="020F0502020204030204" pitchFamily="34" charset="0"/>
              </a:rPr>
              <a:t>% change year on year – 12 week period</a:t>
            </a:r>
            <a:endParaRPr lang="en-GB" sz="1400" b="1" dirty="0">
              <a:solidFill>
                <a:srgbClr val="000000"/>
              </a:solidFill>
              <a:latin typeface="Calibri" panose="020F0502020204030204" pitchFamily="34" charset="0"/>
            </a:endParaRPr>
          </a:p>
        </p:txBody>
      </p:sp>
      <p:sp>
        <p:nvSpPr>
          <p:cNvPr id="43011" name="Rectangle 2"/>
          <p:cNvSpPr>
            <a:spLocks noChangeArrowheads="1"/>
          </p:cNvSpPr>
          <p:nvPr/>
        </p:nvSpPr>
        <p:spPr bwMode="auto">
          <a:xfrm>
            <a:off x="214313" y="115888"/>
            <a:ext cx="8750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GB" altLang="en-US" b="1" dirty="0" smtClean="0">
                <a:solidFill>
                  <a:schemeClr val="bg2"/>
                </a:solidFill>
                <a:latin typeface="Calibri" pitchFamily="34" charset="0"/>
              </a:rPr>
              <a:t>Change in Inflation </a:t>
            </a:r>
            <a:r>
              <a:rPr lang="en-GB" altLang="en-US" b="1" dirty="0">
                <a:solidFill>
                  <a:schemeClr val="bg2"/>
                </a:solidFill>
                <a:latin typeface="Calibri" pitchFamily="34" charset="0"/>
              </a:rPr>
              <a:t>R</a:t>
            </a:r>
            <a:r>
              <a:rPr lang="en-GB" altLang="en-US" b="1" dirty="0" smtClean="0">
                <a:solidFill>
                  <a:schemeClr val="bg2"/>
                </a:solidFill>
                <a:latin typeface="Calibri" pitchFamily="34" charset="0"/>
              </a:rPr>
              <a:t>ates and Household Spend 12 w/e</a:t>
            </a:r>
          </a:p>
          <a:p>
            <a:endParaRPr lang="en-GB" sz="2000" dirty="0" smtClean="0">
              <a:solidFill>
                <a:schemeClr val="bg2"/>
              </a:solidFill>
              <a:latin typeface="Calibri" pitchFamily="34" charset="0"/>
            </a:endParaRPr>
          </a:p>
          <a:p>
            <a:r>
              <a:rPr lang="en-GB" sz="1600" dirty="0" smtClean="0">
                <a:solidFill>
                  <a:schemeClr val="bg2"/>
                </a:solidFill>
                <a:latin typeface="Calibri" pitchFamily="34" charset="0"/>
              </a:rPr>
              <a:t>Inflation for the </a:t>
            </a:r>
            <a:r>
              <a:rPr lang="en-GB" sz="1600" dirty="0">
                <a:solidFill>
                  <a:schemeClr val="bg2"/>
                </a:solidFill>
                <a:latin typeface="Calibri" pitchFamily="34" charset="0"/>
              </a:rPr>
              <a:t>I</a:t>
            </a:r>
            <a:r>
              <a:rPr lang="en-GB" sz="1600" dirty="0" smtClean="0">
                <a:solidFill>
                  <a:schemeClr val="bg2"/>
                </a:solidFill>
                <a:latin typeface="Calibri" pitchFamily="34" charset="0"/>
              </a:rPr>
              <a:t>rish grocery market is just under 3% </a:t>
            </a:r>
            <a:endParaRPr lang="en-GB" sz="1600" dirty="0">
              <a:solidFill>
                <a:schemeClr val="bg2"/>
              </a:solidFill>
              <a:latin typeface="Calibri" pitchFamily="34" charset="0"/>
            </a:endParaRPr>
          </a:p>
        </p:txBody>
      </p:sp>
      <p:sp>
        <p:nvSpPr>
          <p:cNvPr id="43012" name="Slide Number Placeholder 8"/>
          <p:cNvSpPr txBox="1">
            <a:spLocks/>
          </p:cNvSpPr>
          <p:nvPr/>
        </p:nvSpPr>
        <p:spPr bwMode="auto">
          <a:xfrm>
            <a:off x="8434388" y="6440488"/>
            <a:ext cx="68738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0805CA52-1C28-48B1-B036-DD91E487BEA6}" type="slidenum">
              <a:rPr lang="en-GB" sz="1000">
                <a:solidFill>
                  <a:srgbClr val="989898"/>
                </a:solidFill>
                <a:ea typeface="ヒラギノ角ゴ Pro W3" charset="-128"/>
              </a:rPr>
              <a:pPr algn="r"/>
              <a:t>9</a:t>
            </a:fld>
            <a:endParaRPr lang="en-GB" sz="1000">
              <a:solidFill>
                <a:srgbClr val="989898"/>
              </a:solidFill>
              <a:ea typeface="ヒラギノ角ゴ Pro W3" charset="-128"/>
            </a:endParaRPr>
          </a:p>
        </p:txBody>
      </p:sp>
      <p:graphicFrame>
        <p:nvGraphicFramePr>
          <p:cNvPr id="43013" name="Object 2"/>
          <p:cNvGraphicFramePr>
            <a:graphicFrameLocks noChangeAspect="1"/>
          </p:cNvGraphicFramePr>
          <p:nvPr>
            <p:extLst>
              <p:ext uri="{D42A27DB-BD31-4B8C-83A1-F6EECF244321}">
                <p14:modId xmlns:p14="http://schemas.microsoft.com/office/powerpoint/2010/main" val="2334623239"/>
              </p:ext>
            </p:extLst>
          </p:nvPr>
        </p:nvGraphicFramePr>
        <p:xfrm>
          <a:off x="28575" y="2298700"/>
          <a:ext cx="8821738" cy="3460750"/>
        </p:xfrm>
        <a:graphic>
          <a:graphicData uri="http://schemas.openxmlformats.org/presentationml/2006/ole">
            <mc:AlternateContent xmlns:mc="http://schemas.openxmlformats.org/markup-compatibility/2006">
              <mc:Choice xmlns:v="urn:schemas-microsoft-com:vml" Requires="v">
                <p:oleObj spid="_x0000_s305213" name="Worksheet" r:id="rId3" imgW="8820048" imgH="3467027" progId="Excel.Sheet.8">
                  <p:embed/>
                </p:oleObj>
              </mc:Choice>
              <mc:Fallback>
                <p:oleObj name="Worksheet" r:id="rId3" imgW="8820048" imgH="3467027" progId="Excel.Sheet.8">
                  <p:embed/>
                  <p:pic>
                    <p:nvPicPr>
                      <p:cNvPr id="0" name=""/>
                      <p:cNvPicPr>
                        <a:picLocks noChangeAspect="1" noChangeArrowheads="1"/>
                      </p:cNvPicPr>
                      <p:nvPr/>
                    </p:nvPicPr>
                    <p:blipFill>
                      <a:blip r:embed="rId4"/>
                      <a:srcRect/>
                      <a:stretch>
                        <a:fillRect/>
                      </a:stretch>
                    </p:blipFill>
                    <p:spPr bwMode="auto">
                      <a:xfrm>
                        <a:off x="28575" y="2298700"/>
                        <a:ext cx="8821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9665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4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0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1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3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4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5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Default Design">
  <a:themeElements>
    <a:clrScheme name="1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1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1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1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1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1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1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Default Design">
  <a:themeElements>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2">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3">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7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Divider">
  <a:themeElements>
    <a:clrScheme name="2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2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2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2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2_Default Design 5">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2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2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2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2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2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2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2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fontScheme name="5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5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5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5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5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5_Default Design 10">
        <a:dk1>
          <a:srgbClr val="000000"/>
        </a:dk1>
        <a:lt1>
          <a:srgbClr val="FFFFFF"/>
        </a:lt1>
        <a:dk2>
          <a:srgbClr val="647DA0"/>
        </a:dk2>
        <a:lt2>
          <a:srgbClr val="8CC8A0"/>
        </a:lt2>
        <a:accent1>
          <a:srgbClr val="92D400"/>
        </a:accent1>
        <a:accent2>
          <a:srgbClr val="FFFF00"/>
        </a:accent2>
        <a:accent3>
          <a:srgbClr val="FFFFFF"/>
        </a:accent3>
        <a:accent4>
          <a:srgbClr val="000000"/>
        </a:accent4>
        <a:accent5>
          <a:srgbClr val="C7E6AA"/>
        </a:accent5>
        <a:accent6>
          <a:srgbClr val="E7E700"/>
        </a:accent6>
        <a:hlink>
          <a:srgbClr val="453C7D"/>
        </a:hlink>
        <a:folHlink>
          <a:srgbClr val="006F7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63500" cap="flat" cmpd="sng" algn="ctr">
          <a:solidFill>
            <a:srgbClr val="99CC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4_Default Design 1">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2">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3">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4">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5">
        <a:dk1>
          <a:srgbClr val="717171"/>
        </a:dk1>
        <a:lt1>
          <a:srgbClr val="FFFFFF"/>
        </a:lt1>
        <a:dk2>
          <a:srgbClr val="000000"/>
        </a:dk2>
        <a:lt2>
          <a:srgbClr val="C0C0C0"/>
        </a:lt2>
        <a:accent1>
          <a:srgbClr val="92D400"/>
        </a:accent1>
        <a:accent2>
          <a:srgbClr val="FFFF00"/>
        </a:accent2>
        <a:accent3>
          <a:srgbClr val="AAAAAA"/>
        </a:accent3>
        <a:accent4>
          <a:srgbClr val="DADADA"/>
        </a:accent4>
        <a:accent5>
          <a:srgbClr val="C7E6AA"/>
        </a:accent5>
        <a:accent6>
          <a:srgbClr val="E7E700"/>
        </a:accent6>
        <a:hlink>
          <a:srgbClr val="E7E7E7"/>
        </a:hlink>
        <a:folHlink>
          <a:srgbClr val="989898"/>
        </a:folHlink>
      </a:clrScheme>
      <a:clrMap bg1="dk2" tx1="lt1" bg2="dk1" tx2="lt2" accent1="accent1" accent2="accent2" accent3="accent3" accent4="accent4" accent5="accent5" accent6="accent6" hlink="hlink" folHlink="folHlink"/>
    </a:extraClrScheme>
    <a:extraClrScheme>
      <a:clrScheme name="4_Default Design 6">
        <a:dk1>
          <a:srgbClr val="92D400"/>
        </a:dk1>
        <a:lt1>
          <a:srgbClr val="C0C0C0"/>
        </a:lt1>
        <a:dk2>
          <a:srgbClr val="000000"/>
        </a:dk2>
        <a:lt2>
          <a:srgbClr val="FFFFFF"/>
        </a:lt2>
        <a:accent1>
          <a:srgbClr val="717171"/>
        </a:accent1>
        <a:accent2>
          <a:srgbClr val="989898"/>
        </a:accent2>
        <a:accent3>
          <a:srgbClr val="AAAAAA"/>
        </a:accent3>
        <a:accent4>
          <a:srgbClr val="A4A4A4"/>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7">
        <a:dk1>
          <a:srgbClr val="92D400"/>
        </a:dk1>
        <a:lt1>
          <a:srgbClr val="FFFFFF"/>
        </a:lt1>
        <a:dk2>
          <a:srgbClr val="000000"/>
        </a:dk2>
        <a:lt2>
          <a:srgbClr val="FFFFFF"/>
        </a:lt2>
        <a:accent1>
          <a:srgbClr val="717171"/>
        </a:accent1>
        <a:accent2>
          <a:srgbClr val="989898"/>
        </a:accent2>
        <a:accent3>
          <a:srgbClr val="AAAAAA"/>
        </a:accent3>
        <a:accent4>
          <a:srgbClr val="DADADA"/>
        </a:accent4>
        <a:accent5>
          <a:srgbClr val="BBBBBB"/>
        </a:accent5>
        <a:accent6>
          <a:srgbClr val="898989"/>
        </a:accent6>
        <a:hlink>
          <a:srgbClr val="E7E7E7"/>
        </a:hlink>
        <a:folHlink>
          <a:srgbClr val="FFFFFF"/>
        </a:folHlink>
      </a:clrScheme>
      <a:clrMap bg1="dk2" tx1="lt1" bg2="dk1" tx2="lt2" accent1="accent1" accent2="accent2" accent3="accent3" accent4="accent4" accent5="accent5" accent6="accent6" hlink="hlink" folHlink="folHlink"/>
    </a:extraClrScheme>
    <a:extraClrScheme>
      <a:clrScheme name="4_Default Design 8">
        <a:dk1>
          <a:srgbClr val="92D400"/>
        </a:dk1>
        <a:lt1>
          <a:srgbClr val="FFFFFF"/>
        </a:lt1>
        <a:dk2>
          <a:srgbClr val="000000"/>
        </a:dk2>
        <a:lt2>
          <a:srgbClr val="C0C0C0"/>
        </a:lt2>
        <a:accent1>
          <a:srgbClr val="8CC8A0"/>
        </a:accent1>
        <a:accent2>
          <a:srgbClr val="647DA0"/>
        </a:accent2>
        <a:accent3>
          <a:srgbClr val="AAAAAA"/>
        </a:accent3>
        <a:accent4>
          <a:srgbClr val="DADADA"/>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9">
        <a:dk1>
          <a:srgbClr val="000000"/>
        </a:dk1>
        <a:lt1>
          <a:srgbClr val="FFFFFF"/>
        </a:lt1>
        <a:dk2>
          <a:srgbClr val="C0C0C0"/>
        </a:dk2>
        <a:lt2>
          <a:srgbClr val="717171"/>
        </a:lt2>
        <a:accent1>
          <a:srgbClr val="92D400"/>
        </a:accent1>
        <a:accent2>
          <a:srgbClr val="FFFF00"/>
        </a:accent2>
        <a:accent3>
          <a:srgbClr val="FFFFFF"/>
        </a:accent3>
        <a:accent4>
          <a:srgbClr val="000000"/>
        </a:accent4>
        <a:accent5>
          <a:srgbClr val="C7E6AA"/>
        </a:accent5>
        <a:accent6>
          <a:srgbClr val="E7E700"/>
        </a:accent6>
        <a:hlink>
          <a:srgbClr val="E7E7E7"/>
        </a:hlink>
        <a:folHlink>
          <a:srgbClr val="989898"/>
        </a:folHlink>
      </a:clrScheme>
      <a:clrMap bg1="lt1" tx1="dk1" bg2="lt2" tx2="dk2" accent1="accent1" accent2="accent2" accent3="accent3" accent4="accent4" accent5="accent5" accent6="accent6" hlink="hlink" folHlink="folHlink"/>
    </a:extraClrScheme>
    <a:extraClrScheme>
      <a:clrScheme name="4_Default Design 10">
        <a:dk1>
          <a:srgbClr val="FFFFFF"/>
        </a:dk1>
        <a:lt1>
          <a:srgbClr val="989898"/>
        </a:lt1>
        <a:dk2>
          <a:srgbClr val="000000"/>
        </a:dk2>
        <a:lt2>
          <a:srgbClr val="92D400"/>
        </a:lt2>
        <a:accent1>
          <a:srgbClr val="8CC8A0"/>
        </a:accent1>
        <a:accent2>
          <a:srgbClr val="647DA0"/>
        </a:accent2>
        <a:accent3>
          <a:srgbClr val="AAAAAA"/>
        </a:accent3>
        <a:accent4>
          <a:srgbClr val="818181"/>
        </a:accent4>
        <a:accent5>
          <a:srgbClr val="C5E0CD"/>
        </a:accent5>
        <a:accent6>
          <a:srgbClr val="5A7191"/>
        </a:accent6>
        <a:hlink>
          <a:srgbClr val="453C78"/>
        </a:hlink>
        <a:folHlink>
          <a:srgbClr val="006F7D"/>
        </a:folHlink>
      </a:clrScheme>
      <a:clrMap bg1="dk2" tx1="lt1" bg2="dk1" tx2="lt2" accent1="accent1" accent2="accent2" accent3="accent3" accent4="accent4" accent5="accent5" accent6="accent6" hlink="hlink" folHlink="folHlink"/>
    </a:extraClrScheme>
    <a:extraClrScheme>
      <a:clrScheme name="4_Default Design 11">
        <a:dk1>
          <a:srgbClr val="989898"/>
        </a:dk1>
        <a:lt1>
          <a:srgbClr val="FFFFFF"/>
        </a:lt1>
        <a:dk2>
          <a:srgbClr val="92D400"/>
        </a:dk2>
        <a:lt2>
          <a:srgbClr val="000000"/>
        </a:lt2>
        <a:accent1>
          <a:srgbClr val="8CC8A0"/>
        </a:accent1>
        <a:accent2>
          <a:srgbClr val="647DA0"/>
        </a:accent2>
        <a:accent3>
          <a:srgbClr val="FFFFFF"/>
        </a:accent3>
        <a:accent4>
          <a:srgbClr val="818181"/>
        </a:accent4>
        <a:accent5>
          <a:srgbClr val="C5E0CD"/>
        </a:accent5>
        <a:accent6>
          <a:srgbClr val="5A7191"/>
        </a:accent6>
        <a:hlink>
          <a:srgbClr val="453C78"/>
        </a:hlink>
        <a:folHlink>
          <a:srgbClr val="006F7D"/>
        </a:folHlink>
      </a:clrScheme>
      <a:clrMap bg1="lt1" tx1="dk1" bg2="lt2" tx2="dk2" accent1="accent1" accent2="accent2" accent3="accent3" accent4="accent4" accent5="accent5" accent6="accent6" hlink="hlink" folHlink="folHlink"/>
    </a:extraClrScheme>
    <a:extraClrScheme>
      <a:clrScheme name="4_Default Design 12">
        <a:dk1>
          <a:srgbClr val="989898"/>
        </a:dk1>
        <a:lt1>
          <a:srgbClr val="FFFFFF"/>
        </a:lt1>
        <a:dk2>
          <a:srgbClr val="92D400"/>
        </a:dk2>
        <a:lt2>
          <a:srgbClr val="000000"/>
        </a:lt2>
        <a:accent1>
          <a:srgbClr val="717171"/>
        </a:accent1>
        <a:accent2>
          <a:srgbClr val="C0C0C0"/>
        </a:accent2>
        <a:accent3>
          <a:srgbClr val="FFFFFF"/>
        </a:accent3>
        <a:accent4>
          <a:srgbClr val="818181"/>
        </a:accent4>
        <a:accent5>
          <a:srgbClr val="BBBBBB"/>
        </a:accent5>
        <a:accent6>
          <a:srgbClr val="AEAEAE"/>
        </a:accent6>
        <a:hlink>
          <a:srgbClr val="E7E7E7"/>
        </a:hlink>
        <a:folHlink>
          <a:srgbClr val="006F7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Default Theme</Template>
  <TotalTime>13093</TotalTime>
  <Words>1067</Words>
  <Application>Microsoft Office PowerPoint</Application>
  <PresentationFormat>On-screen Show (4:3)</PresentationFormat>
  <Paragraphs>180</Paragraphs>
  <Slides>32</Slides>
  <Notes>7</Notes>
  <HiddenSlides>0</HiddenSlides>
  <MMClips>0</MMClips>
  <ScaleCrop>false</ScaleCrop>
  <HeadingPairs>
    <vt:vector size="8" baseType="variant">
      <vt:variant>
        <vt:lpstr>Fonts Used</vt:lpstr>
      </vt:variant>
      <vt:variant>
        <vt:i4>7</vt:i4>
      </vt:variant>
      <vt:variant>
        <vt:lpstr>Theme</vt:lpstr>
      </vt:variant>
      <vt:variant>
        <vt:i4>26</vt:i4>
      </vt:variant>
      <vt:variant>
        <vt:lpstr>Embedded OLE Servers</vt:lpstr>
      </vt:variant>
      <vt:variant>
        <vt:i4>3</vt:i4>
      </vt:variant>
      <vt:variant>
        <vt:lpstr>Slide Titles</vt:lpstr>
      </vt:variant>
      <vt:variant>
        <vt:i4>32</vt:i4>
      </vt:variant>
    </vt:vector>
  </HeadingPairs>
  <TitlesOfParts>
    <vt:vector size="68" baseType="lpstr">
      <vt:lpstr>MS PGothic</vt:lpstr>
      <vt:lpstr>MS PGothic</vt:lpstr>
      <vt:lpstr>Arial</vt:lpstr>
      <vt:lpstr>Calibri</vt:lpstr>
      <vt:lpstr>Gill Sans</vt:lpstr>
      <vt:lpstr>Times New Roman</vt:lpstr>
      <vt:lpstr>ヒラギノ角ゴ Pro W3</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1_Default Design</vt:lpstr>
      <vt:lpstr>26_Default Design</vt:lpstr>
      <vt:lpstr>27_Default Design</vt:lpstr>
      <vt:lpstr>Divider</vt:lpstr>
      <vt:lpstr>Microsoft Excel Chart</vt:lpstr>
      <vt:lpstr>Worksheet</vt:lpstr>
      <vt:lpstr>Chart</vt:lpstr>
      <vt:lpstr>ROI GROCERY MARKET REVIEW</vt:lpstr>
      <vt:lpstr>OVERVIEW</vt:lpstr>
      <vt:lpstr>PowerPoint Presentation</vt:lpstr>
      <vt:lpstr>Total Irish Grocery Market Volume Sales and Growth - 52 and 12 w/e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Grocery – % Packs Sold On Deal – 52 w/e Shoppers perceive that the % of packs sold on deal is consistent over time </vt:lpstr>
      <vt:lpstr>Total Grocery - Sold on Deal Trended 12 w/e Promotional activity still hovers around the 14% mark of grocery sales however promotional activity is higher than this time last year</vt:lpstr>
      <vt:lpstr>Total Grocery - Sector Share Sold on Promotion – % Packs  Promotional activity on Alcohol is behind what we saw last year</vt:lpstr>
      <vt:lpstr>PowerPoint Presentation</vt:lpstr>
      <vt:lpstr>Cross Border Grocery Trade Update</vt:lpstr>
      <vt:lpstr>Total Cross Border Sales – Share of ROI Grocery Market – 52 w/e Cross Border Sales continue to decline now making up just under 2% of sales (€173m) down 6% on last year.</vt:lpstr>
      <vt:lpstr>PowerPoint Presentation</vt:lpstr>
      <vt:lpstr>PowerPoint Presentation</vt:lpstr>
      <vt:lpstr>PowerPoint Presentation</vt:lpstr>
      <vt:lpstr>UK Grocery – Value Sales UK market showing growth year on year as inflation plays a part</vt:lpstr>
      <vt:lpstr>PowerPoint Presentation</vt:lpstr>
      <vt:lpstr>How do GB &amp; Ireland grocery markets compare?</vt:lpstr>
      <vt:lpstr>Private Label % Market Share Private label rising in the UK up to 47.9%</vt:lpstr>
    </vt:vector>
  </TitlesOfParts>
  <Company>tns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olga.berezina</dc:creator>
  <cp:lastModifiedBy>Kate OSullivan</cp:lastModifiedBy>
  <cp:revision>649</cp:revision>
  <cp:lastPrinted>2014-02-17T11:26:19Z</cp:lastPrinted>
  <dcterms:created xsi:type="dcterms:W3CDTF">2011-05-16T10:38:55Z</dcterms:created>
  <dcterms:modified xsi:type="dcterms:W3CDTF">2016-11-07T14:50:23Z</dcterms:modified>
</cp:coreProperties>
</file>