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6.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7.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8.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slideLayouts/slideLayout218.xml" ContentType="application/vnd.openxmlformats-officedocument.presentationml.slideLayout+xml"/>
  <Override PartName="/ppt/theme/theme21.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2.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3.xml" ContentType="application/vnd.openxmlformats-officedocument.theme+xml"/>
  <Override PartName="/ppt/slideLayouts/slideLayout24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drawings/drawing1.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theme/themeOverride2.xml" ContentType="application/vnd.openxmlformats-officedocument.themeOverr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 id="2147484025" r:id="rId2"/>
    <p:sldMasterId id="2147484049" r:id="rId3"/>
    <p:sldMasterId id="2147484061" r:id="rId4"/>
    <p:sldMasterId id="2147484107" r:id="rId5"/>
    <p:sldMasterId id="2147484119" r:id="rId6"/>
    <p:sldMasterId id="2147484131" r:id="rId7"/>
    <p:sldMasterId id="2147484143" r:id="rId8"/>
    <p:sldMasterId id="2147484155" r:id="rId9"/>
    <p:sldMasterId id="2147484167" r:id="rId10"/>
    <p:sldMasterId id="2147484279" r:id="rId11"/>
    <p:sldMasterId id="2147484291" r:id="rId12"/>
    <p:sldMasterId id="2147484426" r:id="rId13"/>
    <p:sldMasterId id="2147484438" r:id="rId14"/>
    <p:sldMasterId id="2147484451" r:id="rId15"/>
    <p:sldMasterId id="2147484621" r:id="rId16"/>
    <p:sldMasterId id="2147484633" r:id="rId17"/>
    <p:sldMasterId id="2147484646" r:id="rId18"/>
    <p:sldMasterId id="2147484658" r:id="rId19"/>
    <p:sldMasterId id="2147484874" r:id="rId20"/>
    <p:sldMasterId id="2147485744" r:id="rId21"/>
    <p:sldMasterId id="2147487916" r:id="rId22"/>
    <p:sldMasterId id="2147489526" r:id="rId23"/>
    <p:sldMasterId id="2147489543" r:id="rId24"/>
  </p:sldMasterIdLst>
  <p:notesMasterIdLst>
    <p:notesMasterId r:id="rId57"/>
  </p:notesMasterIdLst>
  <p:handoutMasterIdLst>
    <p:handoutMasterId r:id="rId58"/>
  </p:handoutMasterIdLst>
  <p:sldIdLst>
    <p:sldId id="932" r:id="rId25"/>
    <p:sldId id="931" r:id="rId26"/>
    <p:sldId id="934" r:id="rId27"/>
    <p:sldId id="935" r:id="rId28"/>
    <p:sldId id="936" r:id="rId29"/>
    <p:sldId id="937" r:id="rId30"/>
    <p:sldId id="938" r:id="rId31"/>
    <p:sldId id="977" r:id="rId32"/>
    <p:sldId id="944" r:id="rId33"/>
    <p:sldId id="974" r:id="rId34"/>
    <p:sldId id="945" r:id="rId35"/>
    <p:sldId id="946" r:id="rId36"/>
    <p:sldId id="976" r:id="rId37"/>
    <p:sldId id="947" r:id="rId38"/>
    <p:sldId id="949" r:id="rId39"/>
    <p:sldId id="853" r:id="rId40"/>
    <p:sldId id="854" r:id="rId41"/>
    <p:sldId id="859" r:id="rId42"/>
    <p:sldId id="858" r:id="rId43"/>
    <p:sldId id="912" r:id="rId44"/>
    <p:sldId id="913" r:id="rId45"/>
    <p:sldId id="950" r:id="rId46"/>
    <p:sldId id="921" r:id="rId47"/>
    <p:sldId id="952" r:id="rId48"/>
    <p:sldId id="867" r:id="rId49"/>
    <p:sldId id="967" r:id="rId50"/>
    <p:sldId id="869" r:id="rId51"/>
    <p:sldId id="922" r:id="rId52"/>
    <p:sldId id="927" r:id="rId53"/>
    <p:sldId id="923" r:id="rId54"/>
    <p:sldId id="973" r:id="rId55"/>
    <p:sldId id="924" r:id="rId56"/>
  </p:sldIdLst>
  <p:sldSz cx="9144000" cy="6858000" type="screen4x3"/>
  <p:notesSz cx="6797675" cy="9929813"/>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CC99FF"/>
    <a:srgbClr val="339966"/>
    <a:srgbClr val="339933"/>
    <a:srgbClr val="CC00CC"/>
    <a:srgbClr val="717171"/>
    <a:srgbClr val="000000"/>
    <a:srgbClr val="175D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289" autoAdjust="0"/>
  </p:normalViewPr>
  <p:slideViewPr>
    <p:cSldViewPr showGuides="1">
      <p:cViewPr varScale="1">
        <p:scale>
          <a:sx n="92" d="100"/>
          <a:sy n="92" d="100"/>
        </p:scale>
        <p:origin x="1314"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0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5.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 Inflation</c:v>
                </c:pt>
              </c:strCache>
            </c:strRef>
          </c:tx>
          <c:invertIfNegative val="0"/>
          <c:dLbls>
            <c:spPr>
              <a:noFill/>
              <a:ln>
                <a:noFill/>
              </a:ln>
              <a:effectLst/>
            </c:spPr>
            <c:txPr>
              <a:bodyPr/>
              <a:lstStyle/>
              <a:p>
                <a:pPr>
                  <a:defRPr>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Alcohol </c:v>
                </c:pt>
                <c:pt idx="1">
                  <c:v>Toiletries</c:v>
                </c:pt>
                <c:pt idx="2">
                  <c:v>Frozen</c:v>
                </c:pt>
                <c:pt idx="3">
                  <c:v>Healthcare</c:v>
                </c:pt>
                <c:pt idx="4">
                  <c:v>Fresh &amp; Chilled</c:v>
                </c:pt>
                <c:pt idx="5">
                  <c:v>Ambient Groceries</c:v>
                </c:pt>
                <c:pt idx="6">
                  <c:v>Household</c:v>
                </c:pt>
              </c:strCache>
            </c:strRef>
          </c:cat>
          <c:val>
            <c:numRef>
              <c:f>Sheet1!$B$2:$B$8</c:f>
              <c:numCache>
                <c:formatCode>General</c:formatCode>
                <c:ptCount val="7"/>
                <c:pt idx="0">
                  <c:v>12.5</c:v>
                </c:pt>
                <c:pt idx="1">
                  <c:v>8.5</c:v>
                </c:pt>
                <c:pt idx="2">
                  <c:v>4.9000000000000004</c:v>
                </c:pt>
                <c:pt idx="3">
                  <c:v>4.8</c:v>
                </c:pt>
                <c:pt idx="4">
                  <c:v>4.3</c:v>
                </c:pt>
                <c:pt idx="5">
                  <c:v>4</c:v>
                </c:pt>
                <c:pt idx="6">
                  <c:v>3.4</c:v>
                </c:pt>
              </c:numCache>
            </c:numRef>
          </c:val>
        </c:ser>
        <c:dLbls>
          <c:showLegendKey val="0"/>
          <c:showVal val="0"/>
          <c:showCatName val="0"/>
          <c:showSerName val="0"/>
          <c:showPercent val="0"/>
          <c:showBubbleSize val="0"/>
        </c:dLbls>
        <c:gapWidth val="150"/>
        <c:axId val="304306792"/>
        <c:axId val="304307184"/>
      </c:barChart>
      <c:catAx>
        <c:axId val="304306792"/>
        <c:scaling>
          <c:orientation val="minMax"/>
        </c:scaling>
        <c:delete val="0"/>
        <c:axPos val="b"/>
        <c:numFmt formatCode="General" sourceLinked="0"/>
        <c:majorTickMark val="out"/>
        <c:minorTickMark val="none"/>
        <c:tickLblPos val="nextTo"/>
        <c:crossAx val="304307184"/>
        <c:crosses val="autoZero"/>
        <c:auto val="1"/>
        <c:lblAlgn val="ctr"/>
        <c:lblOffset val="100"/>
        <c:noMultiLvlLbl val="0"/>
      </c:catAx>
      <c:valAx>
        <c:axId val="304307184"/>
        <c:scaling>
          <c:orientation val="minMax"/>
        </c:scaling>
        <c:delete val="1"/>
        <c:axPos val="l"/>
        <c:numFmt formatCode="General" sourceLinked="1"/>
        <c:majorTickMark val="out"/>
        <c:minorTickMark val="none"/>
        <c:tickLblPos val="nextTo"/>
        <c:crossAx val="3043067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208527885022026E-2"/>
          <c:y val="3.3562166285278416E-2"/>
          <c:w val="0.9598422697162855"/>
          <c:h val="0.84905145438055929"/>
        </c:manualLayout>
      </c:layout>
      <c:barChart>
        <c:barDir val="col"/>
        <c:grouping val="clustered"/>
        <c:varyColors val="0"/>
        <c:ser>
          <c:idx val="0"/>
          <c:order val="0"/>
          <c:tx>
            <c:strRef>
              <c:f>Sheet1!$A$2</c:f>
              <c:strCache>
                <c:ptCount val="1"/>
                <c:pt idx="0">
                  <c:v>Category 1</c:v>
                </c:pt>
              </c:strCache>
            </c:strRef>
          </c:tx>
          <c:invertIfNegative val="0"/>
          <c:dLbls>
            <c:numFmt formatCode="&quot;£&quot;#,##0" sourceLinked="0"/>
            <c:spPr>
              <a:noFill/>
              <a:ln>
                <a:noFill/>
              </a:ln>
              <a:effectLst/>
            </c:spPr>
            <c:txPr>
              <a:bodyPr/>
              <a:lstStyle/>
              <a:p>
                <a:pPr>
                  <a:defRPr sz="1100">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2012</c:v>
                </c:pt>
                <c:pt idx="1">
                  <c:v>2013</c:v>
                </c:pt>
              </c:strCache>
            </c:strRef>
          </c:cat>
          <c:val>
            <c:numRef>
              <c:f>Sheet1!$B$2:$C$2</c:f>
              <c:numCache>
                <c:formatCode>_-* #,##0_-;\-* #,##0_-;_-* "-"??_-;_-@_-</c:formatCode>
                <c:ptCount val="2"/>
                <c:pt idx="0">
                  <c:v>99071330</c:v>
                </c:pt>
                <c:pt idx="1">
                  <c:v>102907600</c:v>
                </c:pt>
              </c:numCache>
            </c:numRef>
          </c:val>
        </c:ser>
        <c:dLbls>
          <c:showLegendKey val="0"/>
          <c:showVal val="0"/>
          <c:showCatName val="0"/>
          <c:showSerName val="0"/>
          <c:showPercent val="0"/>
          <c:showBubbleSize val="0"/>
        </c:dLbls>
        <c:gapWidth val="150"/>
        <c:axId val="306823312"/>
        <c:axId val="306823704"/>
      </c:barChart>
      <c:catAx>
        <c:axId val="306823312"/>
        <c:scaling>
          <c:orientation val="minMax"/>
        </c:scaling>
        <c:delete val="0"/>
        <c:axPos val="b"/>
        <c:numFmt formatCode="General" sourceLinked="0"/>
        <c:majorTickMark val="out"/>
        <c:minorTickMark val="none"/>
        <c:tickLblPos val="nextTo"/>
        <c:crossAx val="306823704"/>
        <c:crosses val="autoZero"/>
        <c:auto val="1"/>
        <c:lblAlgn val="ctr"/>
        <c:lblOffset val="100"/>
        <c:noMultiLvlLbl val="0"/>
      </c:catAx>
      <c:valAx>
        <c:axId val="306823704"/>
        <c:scaling>
          <c:orientation val="minMax"/>
        </c:scaling>
        <c:delete val="1"/>
        <c:axPos val="l"/>
        <c:numFmt formatCode="_-* #,##0_-;\-* #,##0_-;_-* &quot;-&quot;??_-;_-@_-" sourceLinked="1"/>
        <c:majorTickMark val="out"/>
        <c:minorTickMark val="none"/>
        <c:tickLblPos val="nextTo"/>
        <c:crossAx val="3068233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Category 1</c:v>
                </c:pt>
              </c:strCache>
            </c:strRef>
          </c:tx>
          <c:spPr>
            <a:solidFill>
              <a:srgbClr val="FF0000"/>
            </a:solidFill>
          </c:spPr>
          <c:invertIfNegative val="0"/>
          <c:dLbls>
            <c:numFmt formatCode="&quot;£&quot;#,##0" sourceLinked="0"/>
            <c:spPr>
              <a:noFill/>
              <a:ln>
                <a:noFill/>
              </a:ln>
              <a:effectLst/>
            </c:spPr>
            <c:txPr>
              <a:bodyPr/>
              <a:lstStyle/>
              <a:p>
                <a:pPr>
                  <a:defRPr sz="1050">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2012</c:v>
                </c:pt>
                <c:pt idx="1">
                  <c:v>2013</c:v>
                </c:pt>
              </c:strCache>
            </c:strRef>
          </c:cat>
          <c:val>
            <c:numRef>
              <c:f>Sheet1!$B$2:$C$2</c:f>
              <c:numCache>
                <c:formatCode>_-* #,##0_-;\-* #,##0_-;_-* "-"??_-;_-@_-</c:formatCode>
                <c:ptCount val="2"/>
                <c:pt idx="0">
                  <c:v>22120080</c:v>
                </c:pt>
                <c:pt idx="1">
                  <c:v>23085660</c:v>
                </c:pt>
              </c:numCache>
            </c:numRef>
          </c:val>
        </c:ser>
        <c:dLbls>
          <c:showLegendKey val="0"/>
          <c:showVal val="0"/>
          <c:showCatName val="0"/>
          <c:showSerName val="0"/>
          <c:showPercent val="0"/>
          <c:showBubbleSize val="0"/>
        </c:dLbls>
        <c:gapWidth val="150"/>
        <c:axId val="306824488"/>
        <c:axId val="306824880"/>
      </c:barChart>
      <c:catAx>
        <c:axId val="306824488"/>
        <c:scaling>
          <c:orientation val="minMax"/>
        </c:scaling>
        <c:delete val="0"/>
        <c:axPos val="b"/>
        <c:numFmt formatCode="General" sourceLinked="0"/>
        <c:majorTickMark val="out"/>
        <c:minorTickMark val="none"/>
        <c:tickLblPos val="nextTo"/>
        <c:crossAx val="306824880"/>
        <c:crosses val="autoZero"/>
        <c:auto val="1"/>
        <c:lblAlgn val="ctr"/>
        <c:lblOffset val="100"/>
        <c:noMultiLvlLbl val="0"/>
      </c:catAx>
      <c:valAx>
        <c:axId val="306824880"/>
        <c:scaling>
          <c:orientation val="minMax"/>
        </c:scaling>
        <c:delete val="1"/>
        <c:axPos val="l"/>
        <c:numFmt formatCode="_-* #,##0_-;\-* #,##0_-;_-* &quot;-&quot;??_-;_-@_-" sourceLinked="1"/>
        <c:majorTickMark val="out"/>
        <c:minorTickMark val="none"/>
        <c:tickLblPos val="nextTo"/>
        <c:crossAx val="30682448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58324715615306"/>
          <c:y val="3.2702237521514632E-2"/>
          <c:w val="0.89245087900723885"/>
          <c:h val="0.65920826161790014"/>
        </c:manualLayout>
      </c:layout>
      <c:lineChart>
        <c:grouping val="standard"/>
        <c:varyColors val="0"/>
        <c:ser>
          <c:idx val="1"/>
          <c:order val="0"/>
          <c:tx>
            <c:strRef>
              <c:f>Sheet1!$B$1</c:f>
              <c:strCache>
                <c:ptCount val="1"/>
                <c:pt idx="0">
                  <c:v>Market Growth</c:v>
                </c:pt>
              </c:strCache>
            </c:strRef>
          </c:tx>
          <c:spPr>
            <a:ln w="13579">
              <a:solidFill>
                <a:srgbClr val="92D400"/>
              </a:solidFill>
              <a:prstDash val="solid"/>
            </a:ln>
          </c:spPr>
          <c:marker>
            <c:symbol val="square"/>
            <c:size val="3"/>
            <c:spPr>
              <a:solidFill>
                <a:srgbClr val="92D400"/>
              </a:solidFill>
              <a:ln>
                <a:solidFill>
                  <a:srgbClr val="92D400"/>
                </a:solidFill>
                <a:prstDash val="solid"/>
              </a:ln>
            </c:spPr>
          </c:marker>
          <c:dLbls>
            <c:delete val="1"/>
          </c:dLbls>
          <c:cat>
            <c:strRef>
              <c:f>Sheet1!$A$2:$A$33</c:f>
              <c:strCache>
                <c:ptCount val="31"/>
                <c:pt idx="0">
                  <c:v> 15 May 11</c:v>
                </c:pt>
                <c:pt idx="1">
                  <c:v> 12 Jun 11</c:v>
                </c:pt>
                <c:pt idx="2">
                  <c:v> 10 Jul 11</c:v>
                </c:pt>
                <c:pt idx="3">
                  <c:v> 07 Aug 11</c:v>
                </c:pt>
                <c:pt idx="4">
                  <c:v> 04 Sep 11</c:v>
                </c:pt>
                <c:pt idx="5">
                  <c:v> 02 Oct 11</c:v>
                </c:pt>
                <c:pt idx="6">
                  <c:v> 30 Oct 11</c:v>
                </c:pt>
                <c:pt idx="7">
                  <c:v> 27 Nov 11</c:v>
                </c:pt>
                <c:pt idx="8">
                  <c:v> 25 Dec 11</c:v>
                </c:pt>
                <c:pt idx="9">
                  <c:v> 22 Jan 12</c:v>
                </c:pt>
                <c:pt idx="10">
                  <c:v> 19 Feb 12</c:v>
                </c:pt>
                <c:pt idx="11">
                  <c:v> 18 Mar 12</c:v>
                </c:pt>
                <c:pt idx="12">
                  <c:v> 15 Apr 12</c:v>
                </c:pt>
                <c:pt idx="13">
                  <c:v> 13 May 12</c:v>
                </c:pt>
                <c:pt idx="14">
                  <c:v> 10 Jun 12</c:v>
                </c:pt>
                <c:pt idx="15">
                  <c:v> 08 Jul 12</c:v>
                </c:pt>
                <c:pt idx="16">
                  <c:v> 05 Aug 12</c:v>
                </c:pt>
                <c:pt idx="17">
                  <c:v> 02 Sep 12</c:v>
                </c:pt>
                <c:pt idx="18">
                  <c:v> 30 Sep 12</c:v>
                </c:pt>
                <c:pt idx="19">
                  <c:v> 28 Oct 12</c:v>
                </c:pt>
                <c:pt idx="20">
                  <c:v> 25 Nov 12</c:v>
                </c:pt>
                <c:pt idx="21">
                  <c:v> 23 Dec 12</c:v>
                </c:pt>
                <c:pt idx="22">
                  <c:v> 20 Jan 13</c:v>
                </c:pt>
                <c:pt idx="23">
                  <c:v> 17 Feb 13</c:v>
                </c:pt>
                <c:pt idx="24">
                  <c:v> 17 Mar 13</c:v>
                </c:pt>
                <c:pt idx="25">
                  <c:v> 14 Apr 13</c:v>
                </c:pt>
                <c:pt idx="26">
                  <c:v> 12 May 13</c:v>
                </c:pt>
                <c:pt idx="27">
                  <c:v> 09 June 13</c:v>
                </c:pt>
                <c:pt idx="28">
                  <c:v> 07 July 13</c:v>
                </c:pt>
                <c:pt idx="29">
                  <c:v> 18 Aug 13</c:v>
                </c:pt>
                <c:pt idx="30">
                  <c:v> 15 Sep 13</c:v>
                </c:pt>
              </c:strCache>
            </c:strRef>
          </c:cat>
          <c:val>
            <c:numRef>
              <c:f>Sheet1!$B$2:$B$33</c:f>
              <c:numCache>
                <c:formatCode>0.00%</c:formatCode>
                <c:ptCount val="31"/>
                <c:pt idx="0">
                  <c:v>4.7E-2</c:v>
                </c:pt>
                <c:pt idx="1">
                  <c:v>4.5999999999999999E-2</c:v>
                </c:pt>
                <c:pt idx="2">
                  <c:v>4.4999999999999998E-2</c:v>
                </c:pt>
                <c:pt idx="3">
                  <c:v>3.7999999999999999E-2</c:v>
                </c:pt>
                <c:pt idx="4">
                  <c:v>4.5999999999999999E-2</c:v>
                </c:pt>
                <c:pt idx="5">
                  <c:v>5.2600000000000001E-2</c:v>
                </c:pt>
                <c:pt idx="6">
                  <c:v>4.7100000000000003E-2</c:v>
                </c:pt>
                <c:pt idx="7">
                  <c:v>4.3299999999999998E-2</c:v>
                </c:pt>
                <c:pt idx="8">
                  <c:v>4.7399999999999998E-2</c:v>
                </c:pt>
                <c:pt idx="9">
                  <c:v>4.3700000000000003E-2</c:v>
                </c:pt>
                <c:pt idx="10">
                  <c:v>4.8000000000000001E-2</c:v>
                </c:pt>
                <c:pt idx="11">
                  <c:v>4.6199999999999998E-2</c:v>
                </c:pt>
                <c:pt idx="12">
                  <c:v>5.4800000000000001E-2</c:v>
                </c:pt>
                <c:pt idx="13">
                  <c:v>3.7600000000000001E-2</c:v>
                </c:pt>
                <c:pt idx="14">
                  <c:v>3.44E-2</c:v>
                </c:pt>
                <c:pt idx="15">
                  <c:v>2.4899999999999999E-2</c:v>
                </c:pt>
                <c:pt idx="16">
                  <c:v>3.5700000000000003E-2</c:v>
                </c:pt>
                <c:pt idx="17">
                  <c:v>3.15E-2</c:v>
                </c:pt>
                <c:pt idx="18">
                  <c:v>3.5000000000000003E-2</c:v>
                </c:pt>
                <c:pt idx="19">
                  <c:v>3.6200000000000003E-2</c:v>
                </c:pt>
                <c:pt idx="20">
                  <c:v>3.2000000000000001E-2</c:v>
                </c:pt>
                <c:pt idx="21">
                  <c:v>3.2000000000000001E-2</c:v>
                </c:pt>
                <c:pt idx="22">
                  <c:v>3.3000000000000002E-2</c:v>
                </c:pt>
                <c:pt idx="23">
                  <c:v>3.6999999999999998E-2</c:v>
                </c:pt>
                <c:pt idx="24">
                  <c:v>3.9E-2</c:v>
                </c:pt>
                <c:pt idx="25">
                  <c:v>3.5999999999999997E-2</c:v>
                </c:pt>
                <c:pt idx="26">
                  <c:v>3.9E-2</c:v>
                </c:pt>
                <c:pt idx="27">
                  <c:v>0.03</c:v>
                </c:pt>
                <c:pt idx="28">
                  <c:v>3.6999999999999998E-2</c:v>
                </c:pt>
                <c:pt idx="29">
                  <c:v>4.1000000000000002E-2</c:v>
                </c:pt>
                <c:pt idx="30">
                  <c:v>4.2000000000000003E-2</c:v>
                </c:pt>
              </c:numCache>
            </c:numRef>
          </c:val>
          <c:smooth val="1"/>
        </c:ser>
        <c:ser>
          <c:idx val="2"/>
          <c:order val="1"/>
          <c:tx>
            <c:strRef>
              <c:f>Sheet1!$C$1</c:f>
              <c:strCache>
                <c:ptCount val="1"/>
                <c:pt idx="0">
                  <c:v>Inflation</c:v>
                </c:pt>
              </c:strCache>
            </c:strRef>
          </c:tx>
          <c:spPr>
            <a:ln w="13579">
              <a:solidFill>
                <a:srgbClr val="717171"/>
              </a:solidFill>
              <a:prstDash val="solid"/>
            </a:ln>
          </c:spPr>
          <c:marker>
            <c:symbol val="triangle"/>
            <c:size val="3"/>
            <c:spPr>
              <a:solidFill>
                <a:srgbClr val="717171"/>
              </a:solidFill>
              <a:ln>
                <a:solidFill>
                  <a:srgbClr val="989898"/>
                </a:solidFill>
                <a:prstDash val="solid"/>
              </a:ln>
            </c:spPr>
          </c:marker>
          <c:dLbls>
            <c:dLbl>
              <c:idx val="30"/>
              <c:layout>
                <c:manualLayout>
                  <c:x val="0"/>
                  <c:y val="-3.9996661695952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Sheet1!$A$2:$A$33</c:f>
              <c:strCache>
                <c:ptCount val="31"/>
                <c:pt idx="0">
                  <c:v> 15 May 11</c:v>
                </c:pt>
                <c:pt idx="1">
                  <c:v> 12 Jun 11</c:v>
                </c:pt>
                <c:pt idx="2">
                  <c:v> 10 Jul 11</c:v>
                </c:pt>
                <c:pt idx="3">
                  <c:v> 07 Aug 11</c:v>
                </c:pt>
                <c:pt idx="4">
                  <c:v> 04 Sep 11</c:v>
                </c:pt>
                <c:pt idx="5">
                  <c:v> 02 Oct 11</c:v>
                </c:pt>
                <c:pt idx="6">
                  <c:v> 30 Oct 11</c:v>
                </c:pt>
                <c:pt idx="7">
                  <c:v> 27 Nov 11</c:v>
                </c:pt>
                <c:pt idx="8">
                  <c:v> 25 Dec 11</c:v>
                </c:pt>
                <c:pt idx="9">
                  <c:v> 22 Jan 12</c:v>
                </c:pt>
                <c:pt idx="10">
                  <c:v> 19 Feb 12</c:v>
                </c:pt>
                <c:pt idx="11">
                  <c:v> 18 Mar 12</c:v>
                </c:pt>
                <c:pt idx="12">
                  <c:v> 15 Apr 12</c:v>
                </c:pt>
                <c:pt idx="13">
                  <c:v> 13 May 12</c:v>
                </c:pt>
                <c:pt idx="14">
                  <c:v> 10 Jun 12</c:v>
                </c:pt>
                <c:pt idx="15">
                  <c:v> 08 Jul 12</c:v>
                </c:pt>
                <c:pt idx="16">
                  <c:v> 05 Aug 12</c:v>
                </c:pt>
                <c:pt idx="17">
                  <c:v> 02 Sep 12</c:v>
                </c:pt>
                <c:pt idx="18">
                  <c:v> 30 Sep 12</c:v>
                </c:pt>
                <c:pt idx="19">
                  <c:v> 28 Oct 12</c:v>
                </c:pt>
                <c:pt idx="20">
                  <c:v> 25 Nov 12</c:v>
                </c:pt>
                <c:pt idx="21">
                  <c:v> 23 Dec 12</c:v>
                </c:pt>
                <c:pt idx="22">
                  <c:v> 20 Jan 13</c:v>
                </c:pt>
                <c:pt idx="23">
                  <c:v> 17 Feb 13</c:v>
                </c:pt>
                <c:pt idx="24">
                  <c:v> 17 Mar 13</c:v>
                </c:pt>
                <c:pt idx="25">
                  <c:v> 14 Apr 13</c:v>
                </c:pt>
                <c:pt idx="26">
                  <c:v> 12 May 13</c:v>
                </c:pt>
                <c:pt idx="27">
                  <c:v> 09 June 13</c:v>
                </c:pt>
                <c:pt idx="28">
                  <c:v> 07 July 13</c:v>
                </c:pt>
                <c:pt idx="29">
                  <c:v> 18 Aug 13</c:v>
                </c:pt>
                <c:pt idx="30">
                  <c:v> 15 Sep 13</c:v>
                </c:pt>
              </c:strCache>
            </c:strRef>
          </c:cat>
          <c:val>
            <c:numRef>
              <c:f>Sheet1!$C$2:$C$33</c:f>
              <c:numCache>
                <c:formatCode>0.00%</c:formatCode>
                <c:ptCount val="31"/>
                <c:pt idx="0">
                  <c:v>4.3999999999999997E-2</c:v>
                </c:pt>
                <c:pt idx="1">
                  <c:v>4.5999999999999999E-2</c:v>
                </c:pt>
                <c:pt idx="2">
                  <c:v>5.0999999999999997E-2</c:v>
                </c:pt>
                <c:pt idx="3">
                  <c:v>5.1999999999999998E-2</c:v>
                </c:pt>
                <c:pt idx="4">
                  <c:v>5.2999999999999999E-2</c:v>
                </c:pt>
                <c:pt idx="5">
                  <c:v>5.7000000000000002E-2</c:v>
                </c:pt>
                <c:pt idx="6">
                  <c:v>6.0999999999999999E-2</c:v>
                </c:pt>
                <c:pt idx="7">
                  <c:v>6.2E-2</c:v>
                </c:pt>
                <c:pt idx="8">
                  <c:v>5.8999999999999997E-2</c:v>
                </c:pt>
                <c:pt idx="9">
                  <c:v>5.7000000000000002E-2</c:v>
                </c:pt>
                <c:pt idx="10">
                  <c:v>5.5E-2</c:v>
                </c:pt>
                <c:pt idx="11">
                  <c:v>5.5E-2</c:v>
                </c:pt>
                <c:pt idx="12">
                  <c:v>5.5E-2</c:v>
                </c:pt>
                <c:pt idx="13">
                  <c:v>5.0999999999999997E-2</c:v>
                </c:pt>
                <c:pt idx="14">
                  <c:v>4.4999999999999998E-2</c:v>
                </c:pt>
                <c:pt idx="15">
                  <c:v>3.7499999999999999E-2</c:v>
                </c:pt>
                <c:pt idx="16">
                  <c:v>3.1800000000000002E-2</c:v>
                </c:pt>
                <c:pt idx="17">
                  <c:v>2.9100000000000001E-2</c:v>
                </c:pt>
                <c:pt idx="18">
                  <c:v>2.63E-2</c:v>
                </c:pt>
                <c:pt idx="19">
                  <c:v>2.98E-2</c:v>
                </c:pt>
                <c:pt idx="20">
                  <c:v>3.5000000000000003E-2</c:v>
                </c:pt>
                <c:pt idx="21">
                  <c:v>4.4999999999999998E-2</c:v>
                </c:pt>
                <c:pt idx="22">
                  <c:v>4.9000000000000002E-2</c:v>
                </c:pt>
                <c:pt idx="23">
                  <c:v>4.2999999999999997E-2</c:v>
                </c:pt>
                <c:pt idx="24">
                  <c:v>4.2000000000000003E-2</c:v>
                </c:pt>
                <c:pt idx="25">
                  <c:v>3.7999999999999999E-2</c:v>
                </c:pt>
                <c:pt idx="26">
                  <c:v>3.9E-2</c:v>
                </c:pt>
                <c:pt idx="27">
                  <c:v>3.9E-2</c:v>
                </c:pt>
                <c:pt idx="28">
                  <c:v>3.9E-2</c:v>
                </c:pt>
                <c:pt idx="29">
                  <c:v>3.9E-2</c:v>
                </c:pt>
                <c:pt idx="30">
                  <c:v>4.2000000000000003E-2</c:v>
                </c:pt>
              </c:numCache>
            </c:numRef>
          </c:val>
          <c:smooth val="1"/>
        </c:ser>
        <c:dLbls>
          <c:showLegendKey val="0"/>
          <c:showVal val="1"/>
          <c:showCatName val="0"/>
          <c:showSerName val="0"/>
          <c:showPercent val="0"/>
          <c:showBubbleSize val="0"/>
        </c:dLbls>
        <c:marker val="1"/>
        <c:smooth val="0"/>
        <c:axId val="305832272"/>
        <c:axId val="305832664"/>
      </c:lineChart>
      <c:catAx>
        <c:axId val="305832272"/>
        <c:scaling>
          <c:orientation val="minMax"/>
        </c:scaling>
        <c:delete val="0"/>
        <c:axPos val="b"/>
        <c:numFmt formatCode="General" sourceLinked="1"/>
        <c:majorTickMark val="none"/>
        <c:minorTickMark val="none"/>
        <c:tickLblPos val="low"/>
        <c:spPr>
          <a:noFill/>
          <a:ln w="1132">
            <a:solidFill>
              <a:schemeClr val="tx1"/>
            </a:solidFill>
            <a:prstDash val="solid"/>
          </a:ln>
        </c:spPr>
        <c:txPr>
          <a:bodyPr rot="-5400000" vert="horz"/>
          <a:lstStyle/>
          <a:p>
            <a:pPr>
              <a:defRPr sz="1050" b="0" i="0" u="none" strike="noStrike" baseline="0">
                <a:solidFill>
                  <a:schemeClr val="bg2"/>
                </a:solidFill>
                <a:latin typeface="Arial"/>
                <a:ea typeface="Arial"/>
                <a:cs typeface="Arial"/>
              </a:defRPr>
            </a:pPr>
            <a:endParaRPr lang="en-US"/>
          </a:p>
        </c:txPr>
        <c:crossAx val="305832664"/>
        <c:crosses val="autoZero"/>
        <c:auto val="1"/>
        <c:lblAlgn val="ctr"/>
        <c:lblOffset val="100"/>
        <c:tickLblSkip val="1"/>
        <c:tickMarkSkip val="1"/>
        <c:noMultiLvlLbl val="0"/>
      </c:catAx>
      <c:valAx>
        <c:axId val="305832664"/>
        <c:scaling>
          <c:orientation val="minMax"/>
        </c:scaling>
        <c:delete val="0"/>
        <c:axPos val="l"/>
        <c:title>
          <c:tx>
            <c:rich>
              <a:bodyPr/>
              <a:lstStyle/>
              <a:p>
                <a:pPr>
                  <a:defRPr sz="900" b="0" i="0" u="none" strike="noStrike" baseline="0">
                    <a:solidFill>
                      <a:schemeClr val="bg2"/>
                    </a:solidFill>
                    <a:latin typeface="Arial"/>
                    <a:ea typeface="Arial"/>
                    <a:cs typeface="Arial"/>
                  </a:defRPr>
                </a:pPr>
                <a:r>
                  <a:rPr lang="en-GB" sz="900">
                    <a:solidFill>
                      <a:schemeClr val="bg2"/>
                    </a:solidFill>
                  </a:rPr>
                  <a:t>% change</a:t>
                </a:r>
              </a:p>
            </c:rich>
          </c:tx>
          <c:layout>
            <c:manualLayout>
              <c:xMode val="edge"/>
              <c:yMode val="edge"/>
              <c:x val="4.1365046535677356E-3"/>
              <c:y val="0.27538726333907054"/>
            </c:manualLayout>
          </c:layout>
          <c:overlay val="0"/>
          <c:spPr>
            <a:noFill/>
            <a:ln w="9053">
              <a:noFill/>
            </a:ln>
          </c:spPr>
        </c:title>
        <c:numFmt formatCode="0%" sourceLinked="0"/>
        <c:majorTickMark val="out"/>
        <c:minorTickMark val="none"/>
        <c:tickLblPos val="nextTo"/>
        <c:spPr>
          <a:ln w="1132">
            <a:solidFill>
              <a:schemeClr val="tx1"/>
            </a:solidFill>
            <a:prstDash val="solid"/>
          </a:ln>
        </c:spPr>
        <c:txPr>
          <a:bodyPr rot="0" vert="horz"/>
          <a:lstStyle/>
          <a:p>
            <a:pPr>
              <a:defRPr sz="900" b="0" i="0" u="none" strike="noStrike" baseline="0">
                <a:solidFill>
                  <a:schemeClr val="bg2"/>
                </a:solidFill>
                <a:latin typeface="Arial"/>
                <a:ea typeface="Arial"/>
                <a:cs typeface="Arial"/>
              </a:defRPr>
            </a:pPr>
            <a:endParaRPr lang="en-US"/>
          </a:p>
        </c:txPr>
        <c:crossAx val="305832272"/>
        <c:crosses val="autoZero"/>
        <c:crossBetween val="between"/>
      </c:valAx>
      <c:spPr>
        <a:noFill/>
        <a:ln w="9053">
          <a:noFill/>
        </a:ln>
      </c:spPr>
    </c:plotArea>
    <c:legend>
      <c:legendPos val="r"/>
      <c:layout>
        <c:manualLayout>
          <c:xMode val="edge"/>
          <c:yMode val="edge"/>
          <c:x val="0.37642192347466391"/>
          <c:y val="0.94836488812392428"/>
          <c:w val="0.53294759930671787"/>
          <c:h val="5.3356282271944923E-2"/>
        </c:manualLayout>
      </c:layout>
      <c:overlay val="0"/>
      <c:spPr>
        <a:noFill/>
        <a:ln w="9053">
          <a:noFill/>
        </a:ln>
      </c:spPr>
      <c:txPr>
        <a:bodyPr/>
        <a:lstStyle/>
        <a:p>
          <a:pPr>
            <a:defRPr sz="800" b="0" i="0" u="none" strike="noStrike" baseline="0">
              <a:solidFill>
                <a:schemeClr val="bg2"/>
              </a:solidFill>
              <a:latin typeface="Arial"/>
              <a:ea typeface="Arial"/>
              <a:cs typeface="Arial"/>
            </a:defRPr>
          </a:pPr>
          <a:endParaRPr lang="en-US"/>
        </a:p>
      </c:txPr>
    </c:legend>
    <c:plotVisOnly val="1"/>
    <c:dispBlanksAs val="gap"/>
    <c:showDLblsOverMax val="0"/>
  </c:chart>
  <c:spPr>
    <a:noFill/>
    <a:ln>
      <a:noFill/>
    </a:ln>
  </c:spPr>
  <c:txPr>
    <a:bodyPr/>
    <a:lstStyle/>
    <a:p>
      <a:pPr>
        <a:defRPr sz="642"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653594771241831E-2"/>
          <c:y val="1.4925373134328358E-2"/>
          <c:w val="0.90849673202614378"/>
          <c:h val="0.88805970149253732"/>
        </c:manualLayout>
      </c:layout>
      <c:barChart>
        <c:barDir val="col"/>
        <c:grouping val="clustered"/>
        <c:varyColors val="0"/>
        <c:ser>
          <c:idx val="0"/>
          <c:order val="0"/>
          <c:tx>
            <c:strRef>
              <c:f>Sheet1!$B$1</c:f>
              <c:strCache>
                <c:ptCount val="1"/>
                <c:pt idx="0">
                  <c:v>Ireland PL</c:v>
                </c:pt>
              </c:strCache>
            </c:strRef>
          </c:tx>
          <c:spPr>
            <a:solidFill>
              <a:srgbClr val="C0C0C0"/>
            </a:solidFill>
            <a:ln w="15259">
              <a:noFill/>
            </a:ln>
          </c:spPr>
          <c:invertIfNegative val="0"/>
          <c:dLbls>
            <c:spPr>
              <a:noFill/>
              <a:ln w="15259">
                <a:noFill/>
              </a:ln>
            </c:spPr>
            <c:txPr>
              <a:bodyPr/>
              <a:lstStyle/>
              <a:p>
                <a:pPr>
                  <a:defRPr sz="900" b="1" i="0" u="none" strike="noStrike" baseline="0">
                    <a:solidFill>
                      <a:schemeClr val="tx1"/>
                    </a:solidFill>
                    <a:latin typeface="Arial"/>
                    <a:ea typeface="Arial"/>
                    <a:cs typeface="Aria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Aug 11</c:v>
                </c:pt>
                <c:pt idx="1">
                  <c:v>Aug 12</c:v>
                </c:pt>
                <c:pt idx="2">
                  <c:v>Aug 13</c:v>
                </c:pt>
              </c:strCache>
            </c:strRef>
          </c:cat>
          <c:val>
            <c:numRef>
              <c:f>Sheet1!$B$2:$B$4</c:f>
              <c:numCache>
                <c:formatCode>General</c:formatCode>
                <c:ptCount val="3"/>
                <c:pt idx="0">
                  <c:v>34.1</c:v>
                </c:pt>
                <c:pt idx="1">
                  <c:v>35.200000000000003</c:v>
                </c:pt>
                <c:pt idx="2">
                  <c:v>36.299999999999997</c:v>
                </c:pt>
              </c:numCache>
            </c:numRef>
          </c:val>
        </c:ser>
        <c:ser>
          <c:idx val="1"/>
          <c:order val="1"/>
          <c:tx>
            <c:strRef>
              <c:f>Sheet1!$C$1</c:f>
              <c:strCache>
                <c:ptCount val="1"/>
                <c:pt idx="0">
                  <c:v>GB PL</c:v>
                </c:pt>
              </c:strCache>
            </c:strRef>
          </c:tx>
          <c:spPr>
            <a:solidFill>
              <a:srgbClr val="717171"/>
            </a:solidFill>
            <a:ln w="15259">
              <a:noFill/>
            </a:ln>
          </c:spPr>
          <c:invertIfNegative val="0"/>
          <c:dLbls>
            <c:spPr>
              <a:noFill/>
              <a:ln w="15259">
                <a:noFill/>
              </a:ln>
            </c:spPr>
            <c:txPr>
              <a:bodyPr/>
              <a:lstStyle/>
              <a:p>
                <a:pPr>
                  <a:defRPr sz="900" b="1" i="0" u="none" strike="noStrike" baseline="0">
                    <a:solidFill>
                      <a:srgbClr val="FFFFFF"/>
                    </a:solidFill>
                    <a:latin typeface="Arial"/>
                    <a:ea typeface="Arial"/>
                    <a:cs typeface="Aria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Aug 11</c:v>
                </c:pt>
                <c:pt idx="1">
                  <c:v>Aug 12</c:v>
                </c:pt>
                <c:pt idx="2">
                  <c:v>Aug 13</c:v>
                </c:pt>
              </c:strCache>
            </c:strRef>
          </c:cat>
          <c:val>
            <c:numRef>
              <c:f>Sheet1!$C$2:$C$4</c:f>
              <c:numCache>
                <c:formatCode>General</c:formatCode>
                <c:ptCount val="3"/>
                <c:pt idx="0">
                  <c:v>45.9</c:v>
                </c:pt>
                <c:pt idx="1">
                  <c:v>46.4</c:v>
                </c:pt>
                <c:pt idx="2">
                  <c:v>46.9</c:v>
                </c:pt>
              </c:numCache>
            </c:numRef>
          </c:val>
        </c:ser>
        <c:dLbls>
          <c:showLegendKey val="0"/>
          <c:showVal val="0"/>
          <c:showCatName val="0"/>
          <c:showSerName val="0"/>
          <c:showPercent val="0"/>
          <c:showBubbleSize val="0"/>
        </c:dLbls>
        <c:gapWidth val="60"/>
        <c:axId val="305833056"/>
        <c:axId val="305833448"/>
      </c:barChart>
      <c:catAx>
        <c:axId val="305833056"/>
        <c:scaling>
          <c:orientation val="minMax"/>
        </c:scaling>
        <c:delete val="0"/>
        <c:axPos val="b"/>
        <c:majorGridlines>
          <c:spPr>
            <a:ln w="1907">
              <a:solidFill>
                <a:srgbClr val="C0C0C0"/>
              </a:solidFill>
              <a:prstDash val="sysDash"/>
            </a:ln>
          </c:spPr>
        </c:majorGridlines>
        <c:numFmt formatCode="General" sourceLinked="0"/>
        <c:majorTickMark val="none"/>
        <c:minorTickMark val="none"/>
        <c:tickLblPos val="none"/>
        <c:spPr>
          <a:ln w="5722">
            <a:noFill/>
          </a:ln>
        </c:spPr>
        <c:crossAx val="305833448"/>
        <c:crosses val="autoZero"/>
        <c:auto val="1"/>
        <c:lblAlgn val="ctr"/>
        <c:lblOffset val="100"/>
        <c:noMultiLvlLbl val="0"/>
      </c:catAx>
      <c:valAx>
        <c:axId val="305833448"/>
        <c:scaling>
          <c:orientation val="minMax"/>
        </c:scaling>
        <c:delete val="1"/>
        <c:axPos val="l"/>
        <c:numFmt formatCode="General" sourceLinked="1"/>
        <c:majorTickMark val="none"/>
        <c:minorTickMark val="none"/>
        <c:tickLblPos val="nextTo"/>
        <c:crossAx val="305833056"/>
        <c:crosses val="autoZero"/>
        <c:crossBetween val="between"/>
      </c:valAx>
      <c:spPr>
        <a:noFill/>
        <a:ln w="15259">
          <a:noFill/>
        </a:ln>
      </c:spPr>
    </c:plotArea>
    <c:plotVisOnly val="1"/>
    <c:dispBlanksAs val="gap"/>
    <c:showDLblsOverMax val="0"/>
  </c:chart>
  <c:spPr>
    <a:noFill/>
    <a:ln>
      <a:noFill/>
    </a:ln>
  </c:spPr>
  <c:txPr>
    <a:bodyPr/>
    <a:lstStyle/>
    <a:p>
      <a:pPr>
        <a:defRPr sz="1066" b="0" i="0" u="none" strike="noStrike" baseline="0">
          <a:solidFill>
            <a:srgbClr val="000000"/>
          </a:solidFill>
          <a:latin typeface="Arial"/>
          <a:ea typeface="Arial"/>
          <a:cs typeface="Aria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653594771241831E-2"/>
          <c:y val="1.4925373134328358E-2"/>
          <c:w val="0.90849673202614378"/>
          <c:h val="0.88805970149253732"/>
        </c:manualLayout>
      </c:layout>
      <c:barChart>
        <c:barDir val="col"/>
        <c:grouping val="stacked"/>
        <c:varyColors val="0"/>
        <c:ser>
          <c:idx val="0"/>
          <c:order val="0"/>
          <c:tx>
            <c:strRef>
              <c:f>Sheet1!$B$1</c:f>
              <c:strCache>
                <c:ptCount val="1"/>
                <c:pt idx="0">
                  <c:v>Volume per buyer</c:v>
                </c:pt>
              </c:strCache>
            </c:strRef>
          </c:tx>
          <c:spPr>
            <a:solidFill>
              <a:srgbClr val="717171"/>
            </a:solidFill>
            <a:ln w="20520">
              <a:noFill/>
            </a:ln>
          </c:spPr>
          <c:invertIfNegative val="0"/>
          <c:cat>
            <c:strRef>
              <c:f>Sheet1!$A$2:$A$3</c:f>
              <c:strCache>
                <c:ptCount val="2"/>
                <c:pt idx="0">
                  <c:v>GB</c:v>
                </c:pt>
                <c:pt idx="1">
                  <c:v>Ireland</c:v>
                </c:pt>
              </c:strCache>
            </c:strRef>
          </c:cat>
          <c:val>
            <c:numRef>
              <c:f>Sheet1!$B$2:$B$3</c:f>
              <c:numCache>
                <c:formatCode>General</c:formatCode>
                <c:ptCount val="2"/>
                <c:pt idx="0">
                  <c:v>-0.35676154175751096</c:v>
                </c:pt>
                <c:pt idx="1">
                  <c:v>-0.7</c:v>
                </c:pt>
              </c:numCache>
            </c:numRef>
          </c:val>
        </c:ser>
        <c:ser>
          <c:idx val="1"/>
          <c:order val="1"/>
          <c:tx>
            <c:strRef>
              <c:f>Sheet1!$C$1</c:f>
              <c:strCache>
                <c:ptCount val="1"/>
                <c:pt idx="0">
                  <c:v>Inflation</c:v>
                </c:pt>
              </c:strCache>
            </c:strRef>
          </c:tx>
          <c:spPr>
            <a:solidFill>
              <a:srgbClr val="C0C0C0"/>
            </a:solidFill>
            <a:ln w="20520">
              <a:noFill/>
            </a:ln>
          </c:spPr>
          <c:invertIfNegative val="0"/>
          <c:cat>
            <c:strRef>
              <c:f>Sheet1!$A$2:$A$3</c:f>
              <c:strCache>
                <c:ptCount val="2"/>
                <c:pt idx="0">
                  <c:v>GB</c:v>
                </c:pt>
                <c:pt idx="1">
                  <c:v>Ireland</c:v>
                </c:pt>
              </c:strCache>
            </c:strRef>
          </c:cat>
          <c:val>
            <c:numRef>
              <c:f>Sheet1!$C$2:$C$3</c:f>
              <c:numCache>
                <c:formatCode>General</c:formatCode>
                <c:ptCount val="2"/>
                <c:pt idx="0">
                  <c:v>3.9</c:v>
                </c:pt>
                <c:pt idx="1">
                  <c:v>5.5</c:v>
                </c:pt>
              </c:numCache>
            </c:numRef>
          </c:val>
        </c:ser>
        <c:ser>
          <c:idx val="2"/>
          <c:order val="2"/>
          <c:tx>
            <c:strRef>
              <c:f>Sheet1!$D$1</c:f>
              <c:strCache>
                <c:ptCount val="1"/>
                <c:pt idx="0">
                  <c:v>Store Choice</c:v>
                </c:pt>
              </c:strCache>
            </c:strRef>
          </c:tx>
          <c:spPr>
            <a:solidFill>
              <a:srgbClr val="3AA960"/>
            </a:solidFill>
            <a:ln w="20520">
              <a:noFill/>
            </a:ln>
          </c:spPr>
          <c:invertIfNegative val="0"/>
          <c:cat>
            <c:strRef>
              <c:f>Sheet1!$A$2:$A$3</c:f>
              <c:strCache>
                <c:ptCount val="2"/>
                <c:pt idx="0">
                  <c:v>GB</c:v>
                </c:pt>
                <c:pt idx="1">
                  <c:v>Ireland</c:v>
                </c:pt>
              </c:strCache>
            </c:strRef>
          </c:cat>
          <c:val>
            <c:numRef>
              <c:f>Sheet1!$D$2:$D$3</c:f>
              <c:numCache>
                <c:formatCode>General</c:formatCode>
                <c:ptCount val="2"/>
                <c:pt idx="0">
                  <c:v>-0.17</c:v>
                </c:pt>
                <c:pt idx="1">
                  <c:v>-0.8</c:v>
                </c:pt>
              </c:numCache>
            </c:numRef>
          </c:val>
        </c:ser>
        <c:ser>
          <c:idx val="3"/>
          <c:order val="3"/>
          <c:tx>
            <c:strRef>
              <c:f>Sheet1!$E$1</c:f>
              <c:strCache>
                <c:ptCount val="1"/>
                <c:pt idx="0">
                  <c:v>Promotion/Product Change</c:v>
                </c:pt>
              </c:strCache>
            </c:strRef>
          </c:tx>
          <c:spPr>
            <a:solidFill>
              <a:srgbClr val="9CD4B9"/>
            </a:solidFill>
            <a:ln w="20520">
              <a:noFill/>
            </a:ln>
          </c:spPr>
          <c:invertIfNegative val="0"/>
          <c:cat>
            <c:strRef>
              <c:f>Sheet1!$A$2:$A$3</c:f>
              <c:strCache>
                <c:ptCount val="2"/>
                <c:pt idx="0">
                  <c:v>GB</c:v>
                </c:pt>
                <c:pt idx="1">
                  <c:v>Ireland</c:v>
                </c:pt>
              </c:strCache>
            </c:strRef>
          </c:cat>
          <c:val>
            <c:numRef>
              <c:f>Sheet1!$E$2:$E$3</c:f>
              <c:numCache>
                <c:formatCode>General</c:formatCode>
                <c:ptCount val="2"/>
                <c:pt idx="0">
                  <c:v>-0.19</c:v>
                </c:pt>
                <c:pt idx="1">
                  <c:v>-1.6</c:v>
                </c:pt>
              </c:numCache>
            </c:numRef>
          </c:val>
        </c:ser>
        <c:dLbls>
          <c:showLegendKey val="0"/>
          <c:showVal val="0"/>
          <c:showCatName val="0"/>
          <c:showSerName val="0"/>
          <c:showPercent val="0"/>
          <c:showBubbleSize val="0"/>
        </c:dLbls>
        <c:gapWidth val="60"/>
        <c:overlap val="100"/>
        <c:axId val="305835016"/>
        <c:axId val="305835408"/>
      </c:barChart>
      <c:catAx>
        <c:axId val="305835016"/>
        <c:scaling>
          <c:orientation val="minMax"/>
        </c:scaling>
        <c:delete val="0"/>
        <c:axPos val="b"/>
        <c:majorGridlines>
          <c:spPr>
            <a:ln w="2565">
              <a:solidFill>
                <a:srgbClr val="C0C0C0"/>
              </a:solidFill>
              <a:prstDash val="sysDash"/>
            </a:ln>
          </c:spPr>
        </c:majorGridlines>
        <c:numFmt formatCode="General" sourceLinked="0"/>
        <c:majorTickMark val="none"/>
        <c:minorTickMark val="none"/>
        <c:tickLblPos val="none"/>
        <c:spPr>
          <a:ln w="7695">
            <a:noFill/>
          </a:ln>
        </c:spPr>
        <c:crossAx val="305835408"/>
        <c:crosses val="autoZero"/>
        <c:auto val="1"/>
        <c:lblAlgn val="ctr"/>
        <c:lblOffset val="100"/>
        <c:noMultiLvlLbl val="0"/>
      </c:catAx>
      <c:valAx>
        <c:axId val="305835408"/>
        <c:scaling>
          <c:orientation val="minMax"/>
        </c:scaling>
        <c:delete val="0"/>
        <c:axPos val="l"/>
        <c:numFmt formatCode="General" sourceLinked="1"/>
        <c:majorTickMark val="none"/>
        <c:minorTickMark val="none"/>
        <c:tickLblPos val="nextTo"/>
        <c:spPr>
          <a:ln w="2565">
            <a:solidFill>
              <a:srgbClr val="808080"/>
            </a:solidFill>
            <a:prstDash val="solid"/>
          </a:ln>
        </c:spPr>
        <c:txPr>
          <a:bodyPr rot="0" vert="horz"/>
          <a:lstStyle/>
          <a:p>
            <a:pPr>
              <a:defRPr sz="1000" b="1" i="0" u="none" strike="noStrike" baseline="0">
                <a:solidFill>
                  <a:srgbClr val="333333"/>
                </a:solidFill>
                <a:latin typeface="Arial"/>
                <a:ea typeface="Arial"/>
                <a:cs typeface="Arial"/>
              </a:defRPr>
            </a:pPr>
            <a:endParaRPr lang="en-US"/>
          </a:p>
        </c:txPr>
        <c:crossAx val="305835016"/>
        <c:crosses val="autoZero"/>
        <c:crossBetween val="between"/>
      </c:valAx>
      <c:spPr>
        <a:noFill/>
        <a:ln w="20520">
          <a:noFill/>
        </a:ln>
      </c:spPr>
    </c:plotArea>
    <c:plotVisOnly val="1"/>
    <c:dispBlanksAs val="gap"/>
    <c:showDLblsOverMax val="0"/>
  </c:chart>
  <c:spPr>
    <a:noFill/>
    <a:ln>
      <a:noFill/>
    </a:ln>
  </c:spPr>
  <c:txPr>
    <a:bodyPr/>
    <a:lstStyle/>
    <a:p>
      <a:pPr>
        <a:defRPr sz="1434" b="0" i="0" u="none" strike="noStrike" baseline="0">
          <a:solidFill>
            <a:srgbClr val="000000"/>
          </a:solidFill>
          <a:latin typeface="Arial"/>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9618610311322"/>
          <c:y val="8.6048628696428348E-2"/>
          <c:w val="0.86095109053614105"/>
          <c:h val="0.58940673258526832"/>
        </c:manualLayout>
      </c:layout>
      <c:lineChart>
        <c:grouping val="standard"/>
        <c:varyColors val="0"/>
        <c:ser>
          <c:idx val="0"/>
          <c:order val="0"/>
          <c:tx>
            <c:strRef>
              <c:f>Sheet1!$A$2</c:f>
              <c:strCache>
                <c:ptCount val="1"/>
                <c:pt idx="0">
                  <c:v>Private Label  Spend %</c:v>
                </c:pt>
              </c:strCache>
            </c:strRef>
          </c:tx>
          <c:spPr>
            <a:ln w="19050"/>
          </c:spPr>
          <c:marker>
            <c:spPr>
              <a:ln w="19050"/>
            </c:spPr>
          </c:marker>
          <c:dLbls>
            <c:spPr>
              <a:noFill/>
              <a:ln>
                <a:noFill/>
              </a:ln>
              <a:effectLst/>
            </c:spPr>
            <c:txPr>
              <a:bodyPr rot="-1680000"/>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Sheet1!$B$1:$AN$1</c:f>
              <c:strCache>
                <c:ptCount val="39"/>
                <c:pt idx="0">
                  <c:v>12 W/e 03 Oct 10</c:v>
                </c:pt>
                <c:pt idx="1">
                  <c:v>12 W/e 31 Oct 10</c:v>
                </c:pt>
                <c:pt idx="2">
                  <c:v>12 W/e 28 Nov 10</c:v>
                </c:pt>
                <c:pt idx="3">
                  <c:v>12 W/e 26 Dec 10</c:v>
                </c:pt>
                <c:pt idx="4">
                  <c:v>12 W/e 23 Jan 11</c:v>
                </c:pt>
                <c:pt idx="5">
                  <c:v>12 W/e 20 Feb 11</c:v>
                </c:pt>
                <c:pt idx="6">
                  <c:v>12 W/e 20 Mar 11</c:v>
                </c:pt>
                <c:pt idx="7">
                  <c:v>12 W/e 17 Apr 11</c:v>
                </c:pt>
                <c:pt idx="8">
                  <c:v>12 W/e 15 May 11</c:v>
                </c:pt>
                <c:pt idx="9">
                  <c:v>12 W/e 12 Jun 11</c:v>
                </c:pt>
                <c:pt idx="10">
                  <c:v>12 W/e 10 Jul 11</c:v>
                </c:pt>
                <c:pt idx="11">
                  <c:v>12 W/e 07 Aug 11</c:v>
                </c:pt>
                <c:pt idx="12">
                  <c:v>12 W/e 04 Sep 11</c:v>
                </c:pt>
                <c:pt idx="13">
                  <c:v>12 W/e 02 Oct 11</c:v>
                </c:pt>
                <c:pt idx="14">
                  <c:v>12 W/e 30 Oct 11</c:v>
                </c:pt>
                <c:pt idx="15">
                  <c:v>12 W/e 27 Nov 11</c:v>
                </c:pt>
                <c:pt idx="16">
                  <c:v>12 W/e 25 Dec 11</c:v>
                </c:pt>
                <c:pt idx="17">
                  <c:v>12 W/e 22 Jan 12</c:v>
                </c:pt>
                <c:pt idx="18">
                  <c:v>12 W/e 19 Feb 12</c:v>
                </c:pt>
                <c:pt idx="19">
                  <c:v>12 W/e 18 Mar 12</c:v>
                </c:pt>
                <c:pt idx="20">
                  <c:v>12 W/e 15 Apr 12</c:v>
                </c:pt>
                <c:pt idx="21">
                  <c:v>12 W/e 13 May 12</c:v>
                </c:pt>
                <c:pt idx="22">
                  <c:v>12 W/e 10 Jun 12</c:v>
                </c:pt>
                <c:pt idx="23">
                  <c:v>12 W/e 08 Jul 12</c:v>
                </c:pt>
                <c:pt idx="24">
                  <c:v>12 W/e 05 Aug 12</c:v>
                </c:pt>
                <c:pt idx="25">
                  <c:v>12 W/e 02 Sep 12</c:v>
                </c:pt>
                <c:pt idx="26">
                  <c:v>12 W/e 30 Sep 12</c:v>
                </c:pt>
                <c:pt idx="27">
                  <c:v>12 W/e 28 Oct 12</c:v>
                </c:pt>
                <c:pt idx="28">
                  <c:v>12 W/e 25 Nov 12</c:v>
                </c:pt>
                <c:pt idx="29">
                  <c:v>12 W/e 23 Dec 12</c:v>
                </c:pt>
                <c:pt idx="30">
                  <c:v>12 W/e 20 Jan 13</c:v>
                </c:pt>
                <c:pt idx="31">
                  <c:v>12 W/e 17 Feb 13</c:v>
                </c:pt>
                <c:pt idx="32">
                  <c:v>12 W/e 17 Mar 13</c:v>
                </c:pt>
                <c:pt idx="33">
                  <c:v>12 w/e 14 Apr 13</c:v>
                </c:pt>
                <c:pt idx="34">
                  <c:v>12 W/e 12 May 13</c:v>
                </c:pt>
                <c:pt idx="35">
                  <c:v>12 W/e 09 June 13</c:v>
                </c:pt>
                <c:pt idx="36">
                  <c:v>12 w/e 07 Jul 13</c:v>
                </c:pt>
                <c:pt idx="37">
                  <c:v>12 w/e 18 Aug 13</c:v>
                </c:pt>
                <c:pt idx="38">
                  <c:v>12 w/e 15 Sep 13</c:v>
                </c:pt>
              </c:strCache>
            </c:strRef>
          </c:cat>
          <c:val>
            <c:numRef>
              <c:f>Sheet1!$B$2:$AN$2</c:f>
              <c:numCache>
                <c:formatCode>General</c:formatCode>
                <c:ptCount val="39"/>
                <c:pt idx="0">
                  <c:v>48</c:v>
                </c:pt>
                <c:pt idx="1">
                  <c:v>47.5</c:v>
                </c:pt>
                <c:pt idx="2">
                  <c:v>46.6</c:v>
                </c:pt>
                <c:pt idx="3">
                  <c:v>46</c:v>
                </c:pt>
                <c:pt idx="4">
                  <c:v>46.4</c:v>
                </c:pt>
                <c:pt idx="5">
                  <c:v>47.4</c:v>
                </c:pt>
                <c:pt idx="6">
                  <c:v>48.3</c:v>
                </c:pt>
                <c:pt idx="7">
                  <c:v>48.3</c:v>
                </c:pt>
                <c:pt idx="8">
                  <c:v>48.4</c:v>
                </c:pt>
                <c:pt idx="9">
                  <c:v>48.6</c:v>
                </c:pt>
                <c:pt idx="10">
                  <c:v>48.9</c:v>
                </c:pt>
                <c:pt idx="11">
                  <c:v>49</c:v>
                </c:pt>
                <c:pt idx="12">
                  <c:v>48.8</c:v>
                </c:pt>
                <c:pt idx="13">
                  <c:v>48.5</c:v>
                </c:pt>
                <c:pt idx="14">
                  <c:v>48.2</c:v>
                </c:pt>
                <c:pt idx="15">
                  <c:v>47.3</c:v>
                </c:pt>
                <c:pt idx="16">
                  <c:v>46.8</c:v>
                </c:pt>
                <c:pt idx="17">
                  <c:v>47.1</c:v>
                </c:pt>
                <c:pt idx="18">
                  <c:v>48.2</c:v>
                </c:pt>
                <c:pt idx="19">
                  <c:v>48.9</c:v>
                </c:pt>
                <c:pt idx="20">
                  <c:v>48.7</c:v>
                </c:pt>
                <c:pt idx="21">
                  <c:v>48.6</c:v>
                </c:pt>
                <c:pt idx="22">
                  <c:v>48.8</c:v>
                </c:pt>
                <c:pt idx="23">
                  <c:v>49.2</c:v>
                </c:pt>
                <c:pt idx="24">
                  <c:v>49.3</c:v>
                </c:pt>
                <c:pt idx="25">
                  <c:v>49.3</c:v>
                </c:pt>
                <c:pt idx="26">
                  <c:v>48.9</c:v>
                </c:pt>
                <c:pt idx="27">
                  <c:v>48.5</c:v>
                </c:pt>
                <c:pt idx="28">
                  <c:v>47.8</c:v>
                </c:pt>
                <c:pt idx="29">
                  <c:v>47.3</c:v>
                </c:pt>
                <c:pt idx="30">
                  <c:v>47.8</c:v>
                </c:pt>
                <c:pt idx="31">
                  <c:v>48.7</c:v>
                </c:pt>
                <c:pt idx="32">
                  <c:v>49.5</c:v>
                </c:pt>
                <c:pt idx="33">
                  <c:v>49.2</c:v>
                </c:pt>
                <c:pt idx="34">
                  <c:v>49.2</c:v>
                </c:pt>
                <c:pt idx="35">
                  <c:v>49.5</c:v>
                </c:pt>
                <c:pt idx="36">
                  <c:v>49.9</c:v>
                </c:pt>
                <c:pt idx="37">
                  <c:v>47.8</c:v>
                </c:pt>
                <c:pt idx="38">
                  <c:v>47.5</c:v>
                </c:pt>
              </c:numCache>
            </c:numRef>
          </c:val>
          <c:smooth val="0"/>
        </c:ser>
        <c:dLbls>
          <c:showLegendKey val="0"/>
          <c:showVal val="1"/>
          <c:showCatName val="0"/>
          <c:showSerName val="0"/>
          <c:showPercent val="0"/>
          <c:showBubbleSize val="0"/>
        </c:dLbls>
        <c:marker val="1"/>
        <c:smooth val="0"/>
        <c:axId val="307231528"/>
        <c:axId val="307231920"/>
      </c:lineChart>
      <c:catAx>
        <c:axId val="307231528"/>
        <c:scaling>
          <c:orientation val="minMax"/>
        </c:scaling>
        <c:delete val="0"/>
        <c:axPos val="b"/>
        <c:numFmt formatCode="General" sourceLinked="0"/>
        <c:majorTickMark val="none"/>
        <c:minorTickMark val="none"/>
        <c:tickLblPos val="nextTo"/>
        <c:txPr>
          <a:bodyPr rot="-2460000"/>
          <a:lstStyle/>
          <a:p>
            <a:pPr>
              <a:defRPr/>
            </a:pPr>
            <a:endParaRPr lang="en-US"/>
          </a:p>
        </c:txPr>
        <c:crossAx val="307231920"/>
        <c:crosses val="autoZero"/>
        <c:auto val="1"/>
        <c:lblAlgn val="ctr"/>
        <c:lblOffset val="100"/>
        <c:noMultiLvlLbl val="0"/>
      </c:catAx>
      <c:valAx>
        <c:axId val="307231920"/>
        <c:scaling>
          <c:orientation val="minMax"/>
        </c:scaling>
        <c:delete val="1"/>
        <c:axPos val="l"/>
        <c:numFmt formatCode="General" sourceLinked="1"/>
        <c:majorTickMark val="out"/>
        <c:minorTickMark val="none"/>
        <c:tickLblPos val="nextTo"/>
        <c:crossAx val="307231528"/>
        <c:crosses val="autoZero"/>
        <c:crossBetween val="between"/>
      </c:valAx>
    </c:plotArea>
    <c:legend>
      <c:legendPos val="t"/>
      <c:layout>
        <c:manualLayout>
          <c:xMode val="edge"/>
          <c:yMode val="edge"/>
          <c:x val="0.65696230640395947"/>
          <c:y val="5.2289016904723512E-2"/>
          <c:w val="0.31702440768550405"/>
          <c:h val="0.10470155117221408"/>
        </c:manualLayout>
      </c:layout>
      <c:overlay val="0"/>
    </c:legend>
    <c:plotVisOnly val="1"/>
    <c:dispBlanksAs val="gap"/>
    <c:showDLblsOverMax val="0"/>
  </c:chart>
  <c:txPr>
    <a:bodyPr/>
    <a:lstStyle/>
    <a:p>
      <a:pPr>
        <a:defRPr sz="9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Sheet1!$A$2</c:f>
              <c:strCache>
                <c:ptCount val="1"/>
                <c:pt idx="0">
                  <c:v>Food</c:v>
                </c:pt>
              </c:strCache>
            </c:strRef>
          </c:tx>
          <c:spPr>
            <a:ln>
              <a:solidFill>
                <a:srgbClr val="1F497D"/>
              </a:solidFill>
            </a:ln>
          </c:spPr>
          <c:marker>
            <c:symbol val="none"/>
          </c:marker>
          <c:cat>
            <c:strRef>
              <c:f>Sheet1!$B$1:$G$1</c:f>
              <c:strCache>
                <c:ptCount val="6"/>
                <c:pt idx="0">
                  <c:v>1980</c:v>
                </c:pt>
                <c:pt idx="1">
                  <c:v>1987</c:v>
                </c:pt>
                <c:pt idx="2">
                  <c:v>1994/1995</c:v>
                </c:pt>
                <c:pt idx="3">
                  <c:v>1999/2000</c:v>
                </c:pt>
                <c:pt idx="4">
                  <c:v>2004/2005</c:v>
                </c:pt>
                <c:pt idx="5">
                  <c:v>2009/2010</c:v>
                </c:pt>
              </c:strCache>
            </c:strRef>
          </c:cat>
          <c:val>
            <c:numRef>
              <c:f>Sheet1!$B$2:$G$2</c:f>
              <c:numCache>
                <c:formatCode>General</c:formatCode>
                <c:ptCount val="6"/>
                <c:pt idx="0">
                  <c:v>27.7</c:v>
                </c:pt>
                <c:pt idx="1">
                  <c:v>25.2</c:v>
                </c:pt>
                <c:pt idx="2">
                  <c:v>22.7</c:v>
                </c:pt>
                <c:pt idx="3">
                  <c:v>20.399999999999999</c:v>
                </c:pt>
                <c:pt idx="4">
                  <c:v>18.100000000000001</c:v>
                </c:pt>
                <c:pt idx="5">
                  <c:v>16.2</c:v>
                </c:pt>
              </c:numCache>
            </c:numRef>
          </c:val>
          <c:smooth val="1"/>
        </c:ser>
        <c:ser>
          <c:idx val="1"/>
          <c:order val="1"/>
          <c:tx>
            <c:strRef>
              <c:f>Sheet1!$A$6</c:f>
              <c:strCache>
                <c:ptCount val="1"/>
                <c:pt idx="0">
                  <c:v>Housing</c:v>
                </c:pt>
              </c:strCache>
            </c:strRef>
          </c:tx>
          <c:spPr>
            <a:ln>
              <a:solidFill>
                <a:srgbClr val="FF0000"/>
              </a:solidFill>
            </a:ln>
          </c:spPr>
          <c:marker>
            <c:symbol val="none"/>
          </c:marker>
          <c:cat>
            <c:strRef>
              <c:f>Sheet1!$B$1:$G$1</c:f>
              <c:strCache>
                <c:ptCount val="6"/>
                <c:pt idx="0">
                  <c:v>1980</c:v>
                </c:pt>
                <c:pt idx="1">
                  <c:v>1987</c:v>
                </c:pt>
                <c:pt idx="2">
                  <c:v>1994/1995</c:v>
                </c:pt>
                <c:pt idx="3">
                  <c:v>1999/2000</c:v>
                </c:pt>
                <c:pt idx="4">
                  <c:v>2004/2005</c:v>
                </c:pt>
                <c:pt idx="5">
                  <c:v>2009/2010</c:v>
                </c:pt>
              </c:strCache>
            </c:strRef>
          </c:cat>
          <c:val>
            <c:numRef>
              <c:f>Sheet1!$B$6:$G$6</c:f>
              <c:numCache>
                <c:formatCode>General</c:formatCode>
                <c:ptCount val="6"/>
                <c:pt idx="0">
                  <c:v>7.2</c:v>
                </c:pt>
                <c:pt idx="1">
                  <c:v>8.8000000000000007</c:v>
                </c:pt>
                <c:pt idx="2">
                  <c:v>9.8000000000000007</c:v>
                </c:pt>
                <c:pt idx="3">
                  <c:v>9.6</c:v>
                </c:pt>
                <c:pt idx="4">
                  <c:v>12</c:v>
                </c:pt>
                <c:pt idx="5">
                  <c:v>18.2</c:v>
                </c:pt>
              </c:numCache>
            </c:numRef>
          </c:val>
          <c:smooth val="1"/>
        </c:ser>
        <c:dLbls>
          <c:showLegendKey val="0"/>
          <c:showVal val="0"/>
          <c:showCatName val="0"/>
          <c:showSerName val="0"/>
          <c:showPercent val="0"/>
          <c:showBubbleSize val="0"/>
        </c:dLbls>
        <c:smooth val="0"/>
        <c:axId val="304307968"/>
        <c:axId val="304308360"/>
      </c:lineChart>
      <c:catAx>
        <c:axId val="304307968"/>
        <c:scaling>
          <c:orientation val="minMax"/>
        </c:scaling>
        <c:delete val="0"/>
        <c:axPos val="b"/>
        <c:numFmt formatCode="General" sourceLinked="0"/>
        <c:majorTickMark val="out"/>
        <c:minorTickMark val="none"/>
        <c:tickLblPos val="nextTo"/>
        <c:txPr>
          <a:bodyPr/>
          <a:lstStyle/>
          <a:p>
            <a:pPr>
              <a:defRPr sz="1600"/>
            </a:pPr>
            <a:endParaRPr lang="en-US"/>
          </a:p>
        </c:txPr>
        <c:crossAx val="304308360"/>
        <c:crosses val="autoZero"/>
        <c:auto val="1"/>
        <c:lblAlgn val="ctr"/>
        <c:lblOffset val="100"/>
        <c:noMultiLvlLbl val="0"/>
      </c:catAx>
      <c:valAx>
        <c:axId val="304308360"/>
        <c:scaling>
          <c:orientation val="minMax"/>
          <c:max val="30"/>
        </c:scaling>
        <c:delete val="0"/>
        <c:axPos val="l"/>
        <c:numFmt formatCode="General" sourceLinked="1"/>
        <c:majorTickMark val="out"/>
        <c:minorTickMark val="none"/>
        <c:tickLblPos val="nextTo"/>
        <c:txPr>
          <a:bodyPr/>
          <a:lstStyle/>
          <a:p>
            <a:pPr>
              <a:defRPr sz="1600"/>
            </a:pPr>
            <a:endParaRPr lang="en-US"/>
          </a:p>
        </c:txPr>
        <c:crossAx val="304307968"/>
        <c:crosses val="autoZero"/>
        <c:crossBetween val="between"/>
      </c:valAx>
    </c:plotArea>
    <c:legend>
      <c:legendPos val="t"/>
      <c:overlay val="0"/>
      <c:txPr>
        <a:bodyPr/>
        <a:lstStyle/>
        <a:p>
          <a:pPr>
            <a:defRPr sz="1600" b="1"/>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709677419354861E-2"/>
          <c:y val="0"/>
          <c:w val="0.53870967741935516"/>
          <c:h val="0.87500000000000033"/>
        </c:manualLayout>
      </c:layout>
      <c:barChart>
        <c:barDir val="col"/>
        <c:grouping val="stacked"/>
        <c:varyColors val="0"/>
        <c:ser>
          <c:idx val="0"/>
          <c:order val="0"/>
          <c:tx>
            <c:strRef>
              <c:f>Sheet1!$A$2</c:f>
              <c:strCache>
                <c:ptCount val="1"/>
                <c:pt idx="0">
                  <c:v> Branded  </c:v>
                </c:pt>
              </c:strCache>
            </c:strRef>
          </c:tx>
          <c:spPr>
            <a:solidFill>
              <a:srgbClr val="0066CC"/>
            </a:solidFill>
            <a:ln w="21994">
              <a:noFill/>
            </a:ln>
          </c:spPr>
          <c:invertIfNegative val="0"/>
          <c:dLbls>
            <c:spPr>
              <a:noFill/>
              <a:ln w="21994">
                <a:noFill/>
              </a:ln>
            </c:spPr>
            <c:txPr>
              <a:bodyPr/>
              <a:lstStyle/>
              <a:p>
                <a:pPr>
                  <a:defRPr sz="11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12 w/e 15 Sep 13</c:v>
                </c:pt>
              </c:strCache>
            </c:strRef>
          </c:cat>
          <c:val>
            <c:numRef>
              <c:f>Sheet1!$B$2</c:f>
              <c:numCache>
                <c:formatCode>General</c:formatCode>
                <c:ptCount val="1"/>
                <c:pt idx="0">
                  <c:v>51.2</c:v>
                </c:pt>
              </c:numCache>
            </c:numRef>
          </c:val>
        </c:ser>
        <c:ser>
          <c:idx val="1"/>
          <c:order val="1"/>
          <c:tx>
            <c:strRef>
              <c:f>Sheet1!$A$3</c:f>
              <c:strCache>
                <c:ptCount val="1"/>
                <c:pt idx="0">
                  <c:v> No Brand Name  </c:v>
                </c:pt>
              </c:strCache>
            </c:strRef>
          </c:tx>
          <c:spPr>
            <a:solidFill>
              <a:schemeClr val="tx2"/>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12 w/e 15 Sep 13</c:v>
                </c:pt>
              </c:strCache>
            </c:strRef>
          </c:cat>
          <c:val>
            <c:numRef>
              <c:f>Sheet1!$B$3</c:f>
              <c:numCache>
                <c:formatCode>General</c:formatCode>
                <c:ptCount val="1"/>
                <c:pt idx="0">
                  <c:v>11.5</c:v>
                </c:pt>
              </c:numCache>
            </c:numRef>
          </c:val>
        </c:ser>
        <c:ser>
          <c:idx val="2"/>
          <c:order val="2"/>
          <c:tx>
            <c:strRef>
              <c:f>Sheet1!$A$4</c:f>
              <c:strCache>
                <c:ptCount val="1"/>
                <c:pt idx="0">
                  <c:v>  Premium  </c:v>
                </c:pt>
              </c:strCache>
            </c:strRef>
          </c:tx>
          <c:spPr>
            <a:solidFill>
              <a:srgbClr val="FF0000"/>
            </a:solidFill>
          </c:spPr>
          <c:invertIfNegative val="0"/>
          <c:dLbls>
            <c:spPr>
              <a:noFill/>
              <a:ln>
                <a:noFill/>
              </a:ln>
              <a:effectLst/>
            </c:spPr>
            <c:txPr>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12 w/e 15 Sep 13</c:v>
                </c:pt>
              </c:strCache>
            </c:strRef>
          </c:cat>
          <c:val>
            <c:numRef>
              <c:f>Sheet1!$B$4</c:f>
              <c:numCache>
                <c:formatCode>General</c:formatCode>
                <c:ptCount val="1"/>
                <c:pt idx="0">
                  <c:v>2</c:v>
                </c:pt>
              </c:numCache>
            </c:numRef>
          </c:val>
        </c:ser>
        <c:ser>
          <c:idx val="3"/>
          <c:order val="3"/>
          <c:tx>
            <c:strRef>
              <c:f>Sheet1!$A$5</c:f>
              <c:strCache>
                <c:ptCount val="1"/>
                <c:pt idx="0">
                  <c:v>  Value PL  </c:v>
                </c:pt>
              </c:strCache>
            </c:strRef>
          </c:tx>
          <c:invertIfNegative val="0"/>
          <c:dLbls>
            <c:spPr>
              <a:noFill/>
              <a:ln>
                <a:noFill/>
              </a:ln>
              <a:effectLst/>
            </c:spPr>
            <c:txPr>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12 w/e 15 Sep 13</c:v>
                </c:pt>
              </c:strCache>
            </c:strRef>
          </c:cat>
          <c:val>
            <c:numRef>
              <c:f>Sheet1!$B$5</c:f>
              <c:numCache>
                <c:formatCode>General</c:formatCode>
                <c:ptCount val="1"/>
                <c:pt idx="0">
                  <c:v>1.7</c:v>
                </c:pt>
              </c:numCache>
            </c:numRef>
          </c:val>
        </c:ser>
        <c:ser>
          <c:idx val="4"/>
          <c:order val="4"/>
          <c:tx>
            <c:strRef>
              <c:f>Sheet1!$A$6</c:f>
              <c:strCache>
                <c:ptCount val="1"/>
                <c:pt idx="0">
                  <c:v>  Standard PL  </c:v>
                </c:pt>
              </c:strCache>
            </c:strRef>
          </c:tx>
          <c:spPr>
            <a:solidFill>
              <a:srgbClr val="FFFF00"/>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12 w/e 15 Sep 13</c:v>
                </c:pt>
              </c:strCache>
            </c:strRef>
          </c:cat>
          <c:val>
            <c:numRef>
              <c:f>Sheet1!$B$6</c:f>
              <c:numCache>
                <c:formatCode>General</c:formatCode>
                <c:ptCount val="1"/>
                <c:pt idx="0">
                  <c:v>33.6</c:v>
                </c:pt>
              </c:numCache>
            </c:numRef>
          </c:val>
        </c:ser>
        <c:dLbls>
          <c:showLegendKey val="0"/>
          <c:showVal val="0"/>
          <c:showCatName val="0"/>
          <c:showSerName val="0"/>
          <c:showPercent val="0"/>
          <c:showBubbleSize val="0"/>
        </c:dLbls>
        <c:gapWidth val="50"/>
        <c:overlap val="100"/>
        <c:axId val="305330480"/>
        <c:axId val="305330872"/>
      </c:barChart>
      <c:catAx>
        <c:axId val="305330480"/>
        <c:scaling>
          <c:orientation val="minMax"/>
        </c:scaling>
        <c:delete val="0"/>
        <c:axPos val="b"/>
        <c:numFmt formatCode="General" sourceLinked="1"/>
        <c:majorTickMark val="out"/>
        <c:minorTickMark val="none"/>
        <c:tickLblPos val="nextTo"/>
        <c:spPr>
          <a:ln w="2749">
            <a:solidFill>
              <a:schemeClr val="tx1"/>
            </a:solidFill>
            <a:prstDash val="solid"/>
          </a:ln>
        </c:spPr>
        <c:txPr>
          <a:bodyPr rot="0" vert="horz"/>
          <a:lstStyle/>
          <a:p>
            <a:pPr>
              <a:defRPr sz="1041" b="1" i="0" u="none" strike="noStrike" baseline="0">
                <a:solidFill>
                  <a:srgbClr val="000000"/>
                </a:solidFill>
                <a:latin typeface="Arial"/>
                <a:ea typeface="Arial"/>
                <a:cs typeface="Arial"/>
              </a:defRPr>
            </a:pPr>
            <a:endParaRPr lang="en-US"/>
          </a:p>
        </c:txPr>
        <c:crossAx val="305330872"/>
        <c:crosses val="autoZero"/>
        <c:auto val="1"/>
        <c:lblAlgn val="ctr"/>
        <c:lblOffset val="100"/>
        <c:tickLblSkip val="1"/>
        <c:tickMarkSkip val="1"/>
        <c:noMultiLvlLbl val="0"/>
      </c:catAx>
      <c:valAx>
        <c:axId val="305330872"/>
        <c:scaling>
          <c:orientation val="minMax"/>
          <c:max val="100"/>
        </c:scaling>
        <c:delete val="1"/>
        <c:axPos val="l"/>
        <c:numFmt formatCode="General" sourceLinked="1"/>
        <c:majorTickMark val="out"/>
        <c:minorTickMark val="none"/>
        <c:tickLblPos val="none"/>
        <c:crossAx val="305330480"/>
        <c:crosses val="autoZero"/>
        <c:crossBetween val="between"/>
      </c:valAx>
      <c:spPr>
        <a:noFill/>
        <a:ln w="22117">
          <a:noFill/>
        </a:ln>
      </c:spPr>
    </c:plotArea>
    <c:legend>
      <c:legendPos val="r"/>
      <c:layout>
        <c:manualLayout>
          <c:xMode val="edge"/>
          <c:yMode val="edge"/>
          <c:x val="0.53924921025942263"/>
          <c:y val="9.3506637619773944E-2"/>
          <c:w val="0.29671829926952281"/>
          <c:h val="0.20634108647961172"/>
        </c:manualLayout>
      </c:layout>
      <c:overlay val="0"/>
      <c:spPr>
        <a:noFill/>
        <a:ln w="21994">
          <a:noFill/>
        </a:ln>
      </c:spPr>
      <c:txPr>
        <a:bodyPr/>
        <a:lstStyle/>
        <a:p>
          <a:pPr>
            <a:defRPr sz="875"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428" b="1"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Category 1</c:v>
                </c:pt>
              </c:strCache>
            </c:strRef>
          </c:tx>
          <c:invertIfNegative val="0"/>
          <c:dLbls>
            <c:spPr>
              <a:noFill/>
              <a:ln>
                <a:noFill/>
              </a:ln>
              <a:effectLst/>
            </c:spPr>
            <c:txPr>
              <a:bodyPr/>
              <a:lstStyle/>
              <a:p>
                <a:pPr>
                  <a:defRPr>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52 w/e 18 Sep 11</c:v>
                </c:pt>
                <c:pt idx="1">
                  <c:v>52 w/e 16 Sep 12</c:v>
                </c:pt>
                <c:pt idx="2">
                  <c:v>52 w/e 15 Sep 13</c:v>
                </c:pt>
              </c:strCache>
            </c:strRef>
          </c:cat>
          <c:val>
            <c:numRef>
              <c:f>Sheet1!$B$2:$D$2</c:f>
              <c:numCache>
                <c:formatCode>General</c:formatCode>
                <c:ptCount val="3"/>
                <c:pt idx="0">
                  <c:v>14.5</c:v>
                </c:pt>
                <c:pt idx="1">
                  <c:v>14.2</c:v>
                </c:pt>
                <c:pt idx="2">
                  <c:v>14</c:v>
                </c:pt>
              </c:numCache>
            </c:numRef>
          </c:val>
        </c:ser>
        <c:dLbls>
          <c:showLegendKey val="0"/>
          <c:showVal val="0"/>
          <c:showCatName val="0"/>
          <c:showSerName val="0"/>
          <c:showPercent val="0"/>
          <c:showBubbleSize val="0"/>
        </c:dLbls>
        <c:gapWidth val="150"/>
        <c:axId val="305332048"/>
        <c:axId val="305332440"/>
      </c:barChart>
      <c:catAx>
        <c:axId val="305332048"/>
        <c:scaling>
          <c:orientation val="minMax"/>
        </c:scaling>
        <c:delete val="0"/>
        <c:axPos val="b"/>
        <c:numFmt formatCode="General" sourceLinked="0"/>
        <c:majorTickMark val="out"/>
        <c:minorTickMark val="none"/>
        <c:tickLblPos val="nextTo"/>
        <c:crossAx val="305332440"/>
        <c:crosses val="autoZero"/>
        <c:auto val="1"/>
        <c:lblAlgn val="ctr"/>
        <c:lblOffset val="100"/>
        <c:noMultiLvlLbl val="0"/>
      </c:catAx>
      <c:valAx>
        <c:axId val="305332440"/>
        <c:scaling>
          <c:orientation val="minMax"/>
          <c:max val="20"/>
          <c:min val="10"/>
        </c:scaling>
        <c:delete val="1"/>
        <c:axPos val="l"/>
        <c:numFmt formatCode="General" sourceLinked="1"/>
        <c:majorTickMark val="out"/>
        <c:minorTickMark val="none"/>
        <c:tickLblPos val="nextTo"/>
        <c:crossAx val="3053320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E" dirty="0" smtClean="0"/>
              <a:t>%</a:t>
            </a:r>
            <a:r>
              <a:rPr lang="en-IE" baseline="0" dirty="0" smtClean="0"/>
              <a:t> Sold on deal</a:t>
            </a:r>
            <a:r>
              <a:rPr lang="en-IE" dirty="0" smtClean="0"/>
              <a:t>  </a:t>
            </a:r>
            <a:endParaRPr lang="en-IE" dirty="0"/>
          </a:p>
        </c:rich>
      </c:tx>
      <c:overlay val="0"/>
    </c:title>
    <c:autoTitleDeleted val="0"/>
    <c:plotArea>
      <c:layout>
        <c:manualLayout>
          <c:layoutTarget val="inner"/>
          <c:xMode val="edge"/>
          <c:yMode val="edge"/>
          <c:x val="3.1813360781750719E-2"/>
          <c:y val="6.5894209210031085E-2"/>
          <c:w val="0.95725079644952249"/>
          <c:h val="0.78471163934162591"/>
        </c:manualLayout>
      </c:layout>
      <c:lineChart>
        <c:grouping val="standard"/>
        <c:varyColors val="0"/>
        <c:ser>
          <c:idx val="0"/>
          <c:order val="0"/>
          <c:tx>
            <c:strRef>
              <c:f>Sheet1!$A$2</c:f>
              <c:strCache>
                <c:ptCount val="1"/>
                <c:pt idx="0">
                  <c:v>On Offer  </c:v>
                </c:pt>
              </c:strCache>
            </c:strRef>
          </c:tx>
          <c:spPr>
            <a:ln w="44450">
              <a:solidFill>
                <a:srgbClr val="FF0000"/>
              </a:solidFill>
            </a:ln>
          </c:spPr>
          <c:marker>
            <c:symbol val="none"/>
          </c:marker>
          <c:dLbls>
            <c:spPr>
              <a:noFill/>
              <a:ln>
                <a:noFill/>
              </a:ln>
              <a:effectLst/>
            </c:spPr>
            <c:txPr>
              <a:bodyPr rot="-5400000" vert="horz"/>
              <a:lstStyle/>
              <a:p>
                <a:pPr>
                  <a:defRPr sz="1400" b="0">
                    <a:solidFill>
                      <a:schemeClr val="bg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Sheet1!$B$1:$AE$1</c:f>
              <c:strCache>
                <c:ptCount val="30"/>
                <c:pt idx="0">
                  <c:v>52 w/e 18 Sep 11</c:v>
                </c:pt>
                <c:pt idx="1">
                  <c:v>52 w/e 16 Sep 12</c:v>
                </c:pt>
                <c:pt idx="2">
                  <c:v>52 w/e 15 Sep 13</c:v>
                </c:pt>
                <c:pt idx="3">
                  <c:v>12 w/e 18 Sep 11</c:v>
                </c:pt>
                <c:pt idx="4">
                  <c:v>12 w/e 16 Oct 11</c:v>
                </c:pt>
                <c:pt idx="5">
                  <c:v>12 w/e 13 Nov 11</c:v>
                </c:pt>
                <c:pt idx="6">
                  <c:v>12 w/e 11 Dec 11</c:v>
                </c:pt>
                <c:pt idx="7">
                  <c:v>12 w/e 08 Jan 12</c:v>
                </c:pt>
                <c:pt idx="8">
                  <c:v>12 w/e 05 Feb 12</c:v>
                </c:pt>
                <c:pt idx="9">
                  <c:v>12 w/e 04 Mar 12</c:v>
                </c:pt>
                <c:pt idx="10">
                  <c:v>12 w/e 01 Apr 12</c:v>
                </c:pt>
                <c:pt idx="11">
                  <c:v>12 w/e 29 Apr 12</c:v>
                </c:pt>
                <c:pt idx="12">
                  <c:v>12 w/e 27 May 12</c:v>
                </c:pt>
                <c:pt idx="13">
                  <c:v>12 w/e 24 Jun 12</c:v>
                </c:pt>
                <c:pt idx="14">
                  <c:v>12 w/e 22 Jul 12</c:v>
                </c:pt>
                <c:pt idx="15">
                  <c:v>12 w/e 19 Aug 12</c:v>
                </c:pt>
                <c:pt idx="16">
                  <c:v>12 w/e 16 Sep 12</c:v>
                </c:pt>
                <c:pt idx="17">
                  <c:v>12 w/e 14 Oct 12</c:v>
                </c:pt>
                <c:pt idx="18">
                  <c:v>12 w/e 11 Nov 12</c:v>
                </c:pt>
                <c:pt idx="19">
                  <c:v>12 w/e 09 Dec 12</c:v>
                </c:pt>
                <c:pt idx="20">
                  <c:v>12 w/e 06 Jan 13</c:v>
                </c:pt>
                <c:pt idx="21">
                  <c:v>12 w/e 03 Feb 13</c:v>
                </c:pt>
                <c:pt idx="22">
                  <c:v>12 w/e 03 Mar 13</c:v>
                </c:pt>
                <c:pt idx="23">
                  <c:v>12 w/e 31 Mar 13</c:v>
                </c:pt>
                <c:pt idx="24">
                  <c:v>12 w/e 28 Apr 13</c:v>
                </c:pt>
                <c:pt idx="25">
                  <c:v>12 w/e 26 May 13</c:v>
                </c:pt>
                <c:pt idx="26">
                  <c:v>12 w/e 23 Jun 13</c:v>
                </c:pt>
                <c:pt idx="27">
                  <c:v>12 w/e 21 Jul 13</c:v>
                </c:pt>
                <c:pt idx="28">
                  <c:v>12 w/e 18 Aug 13</c:v>
                </c:pt>
                <c:pt idx="29">
                  <c:v>12 w/e 15 Sep 13</c:v>
                </c:pt>
              </c:strCache>
            </c:strRef>
          </c:cat>
          <c:val>
            <c:numRef>
              <c:f>Sheet1!$B$2:$AE$2</c:f>
              <c:numCache>
                <c:formatCode>General</c:formatCode>
                <c:ptCount val="30"/>
                <c:pt idx="0">
                  <c:v>14.5</c:v>
                </c:pt>
                <c:pt idx="1">
                  <c:v>14.2</c:v>
                </c:pt>
                <c:pt idx="2">
                  <c:v>14</c:v>
                </c:pt>
                <c:pt idx="3">
                  <c:v>14.6</c:v>
                </c:pt>
                <c:pt idx="4">
                  <c:v>14.7</c:v>
                </c:pt>
                <c:pt idx="5">
                  <c:v>14.6</c:v>
                </c:pt>
                <c:pt idx="6">
                  <c:v>14.2</c:v>
                </c:pt>
                <c:pt idx="7">
                  <c:v>13.9</c:v>
                </c:pt>
                <c:pt idx="8">
                  <c:v>14.3</c:v>
                </c:pt>
                <c:pt idx="9">
                  <c:v>14.2</c:v>
                </c:pt>
                <c:pt idx="10">
                  <c:v>14.4</c:v>
                </c:pt>
                <c:pt idx="11">
                  <c:v>14.3</c:v>
                </c:pt>
                <c:pt idx="12">
                  <c:v>14.3</c:v>
                </c:pt>
                <c:pt idx="13">
                  <c:v>14.5</c:v>
                </c:pt>
                <c:pt idx="14">
                  <c:v>14.2</c:v>
                </c:pt>
                <c:pt idx="15">
                  <c:v>13.9</c:v>
                </c:pt>
                <c:pt idx="16">
                  <c:v>14.1</c:v>
                </c:pt>
                <c:pt idx="17">
                  <c:v>14</c:v>
                </c:pt>
                <c:pt idx="18">
                  <c:v>14.1</c:v>
                </c:pt>
                <c:pt idx="19">
                  <c:v>13.7</c:v>
                </c:pt>
                <c:pt idx="20">
                  <c:v>13.8</c:v>
                </c:pt>
                <c:pt idx="21">
                  <c:v>14.2</c:v>
                </c:pt>
                <c:pt idx="22">
                  <c:v>14</c:v>
                </c:pt>
                <c:pt idx="23">
                  <c:v>14.2</c:v>
                </c:pt>
                <c:pt idx="24">
                  <c:v>14</c:v>
                </c:pt>
                <c:pt idx="25">
                  <c:v>13.9</c:v>
                </c:pt>
                <c:pt idx="26">
                  <c:v>13.7</c:v>
                </c:pt>
                <c:pt idx="27">
                  <c:v>13.4</c:v>
                </c:pt>
                <c:pt idx="28">
                  <c:v>13.7</c:v>
                </c:pt>
                <c:pt idx="29">
                  <c:v>14.2</c:v>
                </c:pt>
              </c:numCache>
            </c:numRef>
          </c:val>
          <c:smooth val="0"/>
        </c:ser>
        <c:dLbls>
          <c:dLblPos val="t"/>
          <c:showLegendKey val="0"/>
          <c:showVal val="1"/>
          <c:showCatName val="0"/>
          <c:showSerName val="0"/>
          <c:showPercent val="0"/>
          <c:showBubbleSize val="0"/>
        </c:dLbls>
        <c:smooth val="0"/>
        <c:axId val="305333224"/>
        <c:axId val="305333616"/>
      </c:lineChart>
      <c:catAx>
        <c:axId val="305333224"/>
        <c:scaling>
          <c:orientation val="minMax"/>
        </c:scaling>
        <c:delete val="0"/>
        <c:axPos val="b"/>
        <c:numFmt formatCode="General" sourceLinked="0"/>
        <c:majorTickMark val="out"/>
        <c:minorTickMark val="none"/>
        <c:tickLblPos val="nextTo"/>
        <c:txPr>
          <a:bodyPr/>
          <a:lstStyle/>
          <a:p>
            <a:pPr>
              <a:defRPr sz="1050">
                <a:solidFill>
                  <a:schemeClr val="bg2"/>
                </a:solidFill>
              </a:defRPr>
            </a:pPr>
            <a:endParaRPr lang="en-US"/>
          </a:p>
        </c:txPr>
        <c:crossAx val="305333616"/>
        <c:crosses val="autoZero"/>
        <c:auto val="1"/>
        <c:lblAlgn val="ctr"/>
        <c:lblOffset val="100"/>
        <c:noMultiLvlLbl val="0"/>
      </c:catAx>
      <c:valAx>
        <c:axId val="305333616"/>
        <c:scaling>
          <c:orientation val="minMax"/>
        </c:scaling>
        <c:delete val="1"/>
        <c:axPos val="l"/>
        <c:numFmt formatCode="General" sourceLinked="1"/>
        <c:majorTickMark val="out"/>
        <c:minorTickMark val="none"/>
        <c:tickLblPos val="nextTo"/>
        <c:crossAx val="305333224"/>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9484152525741"/>
          <c:y val="1.6934099336184869E-2"/>
          <c:w val="0.89187588765481862"/>
          <c:h val="0.72549734617300587"/>
        </c:manualLayout>
      </c:layout>
      <c:lineChart>
        <c:grouping val="standard"/>
        <c:varyColors val="0"/>
        <c:ser>
          <c:idx val="0"/>
          <c:order val="0"/>
          <c:tx>
            <c:strRef>
              <c:f>Sheet1!$A$2</c:f>
              <c:strCache>
                <c:ptCount val="1"/>
                <c:pt idx="0">
                  <c:v>Round Euro Price  </c:v>
                </c:pt>
              </c:strCache>
            </c:strRef>
          </c:tx>
          <c:spPr>
            <a:ln w="34925">
              <a:solidFill>
                <a:schemeClr val="tx1"/>
              </a:solidFill>
            </a:ln>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Lst>
            </c:dLbl>
            <c:dLbl>
              <c:idx val="13"/>
              <c:dLblPos val="t"/>
              <c:showLegendKey val="0"/>
              <c:showVal val="1"/>
              <c:showCatName val="0"/>
              <c:showSerName val="0"/>
              <c:showPercent val="0"/>
              <c:showBubbleSize val="0"/>
              <c:extLst>
                <c:ext xmlns:c15="http://schemas.microsoft.com/office/drawing/2012/chart" uri="{CE6537A1-D6FC-4f65-9D91-7224C49458BB}"/>
              </c:extLst>
            </c:dLbl>
            <c:dLbl>
              <c:idx val="26"/>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400"/>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Sheet1!$B$1:$AB$1</c:f>
              <c:strCache>
                <c:ptCount val="27"/>
                <c:pt idx="0">
                  <c:v>12 w/e 21 Aug 11</c:v>
                </c:pt>
                <c:pt idx="1">
                  <c:v>12 w/e 18 Sep 11</c:v>
                </c:pt>
                <c:pt idx="2">
                  <c:v>12 w/e 16 Oct 11</c:v>
                </c:pt>
                <c:pt idx="3">
                  <c:v>12 w/e 13 Nov 11</c:v>
                </c:pt>
                <c:pt idx="4">
                  <c:v>12 w/e 11 Dec 11</c:v>
                </c:pt>
                <c:pt idx="5">
                  <c:v>12 w/e 08 Jan 12</c:v>
                </c:pt>
                <c:pt idx="6">
                  <c:v>12 w/e 05 Feb 12</c:v>
                </c:pt>
                <c:pt idx="7">
                  <c:v>12 w/e 04 Mar 12</c:v>
                </c:pt>
                <c:pt idx="8">
                  <c:v>12 w/e 01 Apr 12</c:v>
                </c:pt>
                <c:pt idx="9">
                  <c:v>12 w/e 29 Apr 12</c:v>
                </c:pt>
                <c:pt idx="10">
                  <c:v>12 w/e 27 May 12</c:v>
                </c:pt>
                <c:pt idx="11">
                  <c:v>12 w/e 24 Jun 12</c:v>
                </c:pt>
                <c:pt idx="12">
                  <c:v>12 w/e 22 Jul 12</c:v>
                </c:pt>
                <c:pt idx="13">
                  <c:v>12 w/e 19 Aug 12</c:v>
                </c:pt>
                <c:pt idx="14">
                  <c:v>12 w/e 16 Sep 12</c:v>
                </c:pt>
                <c:pt idx="15">
                  <c:v>12 w/e 14 Oct 12</c:v>
                </c:pt>
                <c:pt idx="16">
                  <c:v>12 w/e 11 Nov 12</c:v>
                </c:pt>
                <c:pt idx="17">
                  <c:v>12 w/e 09 Dec 12</c:v>
                </c:pt>
                <c:pt idx="18">
                  <c:v>12 w/e 06 Jan 13</c:v>
                </c:pt>
                <c:pt idx="19">
                  <c:v>12 w/e 03 Feb 13</c:v>
                </c:pt>
                <c:pt idx="20">
                  <c:v>12 w/e 03 Mar 13</c:v>
                </c:pt>
                <c:pt idx="21">
                  <c:v>12 w/e 31 Mar 13</c:v>
                </c:pt>
                <c:pt idx="22">
                  <c:v>12 w/e 28 Apr 13</c:v>
                </c:pt>
                <c:pt idx="23">
                  <c:v>12 w/e 26 May 13</c:v>
                </c:pt>
                <c:pt idx="24">
                  <c:v>12 w/e 23 Jun 13</c:v>
                </c:pt>
                <c:pt idx="25">
                  <c:v>12 w/e 21 Jul 13</c:v>
                </c:pt>
                <c:pt idx="26">
                  <c:v>12 w/e 18 Aug 13</c:v>
                </c:pt>
              </c:strCache>
            </c:strRef>
          </c:cat>
          <c:val>
            <c:numRef>
              <c:f>Sheet1!$B$2:$AB$2</c:f>
              <c:numCache>
                <c:formatCode>General</c:formatCode>
                <c:ptCount val="27"/>
                <c:pt idx="0">
                  <c:v>19.5</c:v>
                </c:pt>
                <c:pt idx="1">
                  <c:v>20.2</c:v>
                </c:pt>
                <c:pt idx="2">
                  <c:v>20.5</c:v>
                </c:pt>
                <c:pt idx="3">
                  <c:v>20.6</c:v>
                </c:pt>
                <c:pt idx="4">
                  <c:v>20.5</c:v>
                </c:pt>
                <c:pt idx="5">
                  <c:v>19.8</c:v>
                </c:pt>
                <c:pt idx="6">
                  <c:v>20</c:v>
                </c:pt>
                <c:pt idx="7">
                  <c:v>20.5</c:v>
                </c:pt>
                <c:pt idx="8">
                  <c:v>21.7</c:v>
                </c:pt>
                <c:pt idx="9">
                  <c:v>22.6</c:v>
                </c:pt>
                <c:pt idx="10">
                  <c:v>23.2</c:v>
                </c:pt>
                <c:pt idx="11">
                  <c:v>22.9</c:v>
                </c:pt>
                <c:pt idx="12">
                  <c:v>23.1</c:v>
                </c:pt>
                <c:pt idx="13">
                  <c:v>22.8</c:v>
                </c:pt>
                <c:pt idx="14">
                  <c:v>23.4</c:v>
                </c:pt>
                <c:pt idx="15">
                  <c:v>23.3</c:v>
                </c:pt>
                <c:pt idx="16">
                  <c:v>24.2</c:v>
                </c:pt>
                <c:pt idx="17">
                  <c:v>24.8</c:v>
                </c:pt>
                <c:pt idx="18">
                  <c:v>24.4</c:v>
                </c:pt>
                <c:pt idx="19">
                  <c:v>24.6</c:v>
                </c:pt>
                <c:pt idx="20">
                  <c:v>24.1</c:v>
                </c:pt>
                <c:pt idx="21">
                  <c:v>25.5</c:v>
                </c:pt>
                <c:pt idx="22">
                  <c:v>25.7</c:v>
                </c:pt>
                <c:pt idx="23">
                  <c:v>26.6</c:v>
                </c:pt>
                <c:pt idx="24">
                  <c:v>26.3</c:v>
                </c:pt>
                <c:pt idx="25">
                  <c:v>26.5</c:v>
                </c:pt>
                <c:pt idx="26">
                  <c:v>26.5</c:v>
                </c:pt>
              </c:numCache>
            </c:numRef>
          </c:val>
          <c:smooth val="1"/>
        </c:ser>
        <c:dLbls>
          <c:showLegendKey val="0"/>
          <c:showVal val="0"/>
          <c:showCatName val="0"/>
          <c:showSerName val="0"/>
          <c:showPercent val="0"/>
          <c:showBubbleSize val="0"/>
        </c:dLbls>
        <c:smooth val="0"/>
        <c:axId val="306458888"/>
        <c:axId val="306459280"/>
      </c:lineChart>
      <c:catAx>
        <c:axId val="306458888"/>
        <c:scaling>
          <c:orientation val="minMax"/>
        </c:scaling>
        <c:delete val="0"/>
        <c:axPos val="b"/>
        <c:numFmt formatCode="General" sourceLinked="0"/>
        <c:majorTickMark val="out"/>
        <c:minorTickMark val="none"/>
        <c:tickLblPos val="nextTo"/>
        <c:txPr>
          <a:bodyPr/>
          <a:lstStyle/>
          <a:p>
            <a:pPr>
              <a:defRPr sz="1000"/>
            </a:pPr>
            <a:endParaRPr lang="en-US"/>
          </a:p>
        </c:txPr>
        <c:crossAx val="306459280"/>
        <c:crosses val="autoZero"/>
        <c:auto val="1"/>
        <c:lblAlgn val="ctr"/>
        <c:lblOffset val="100"/>
        <c:noMultiLvlLbl val="0"/>
      </c:catAx>
      <c:valAx>
        <c:axId val="306459280"/>
        <c:scaling>
          <c:orientation val="minMax"/>
          <c:max val="30"/>
          <c:min val="15"/>
        </c:scaling>
        <c:delete val="1"/>
        <c:axPos val="l"/>
        <c:numFmt formatCode="General" sourceLinked="1"/>
        <c:majorTickMark val="out"/>
        <c:minorTickMark val="none"/>
        <c:tickLblPos val="nextTo"/>
        <c:crossAx val="306458888"/>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610762862885088E-2"/>
          <c:y val="8.8641679725927347E-2"/>
          <c:w val="0.97438923713711489"/>
          <c:h val="0.65185895678816508"/>
        </c:manualLayout>
      </c:layout>
      <c:barChart>
        <c:barDir val="col"/>
        <c:grouping val="clustered"/>
        <c:varyColors val="0"/>
        <c:ser>
          <c:idx val="0"/>
          <c:order val="0"/>
          <c:tx>
            <c:strRef>
              <c:f>Sheet1!$B$1</c:f>
              <c:strCache>
                <c:ptCount val="1"/>
                <c:pt idx="0">
                  <c:v>12 w/e 16 Sep 12</c:v>
                </c:pt>
              </c:strCache>
            </c:strRef>
          </c:tx>
          <c:spPr>
            <a:solidFill>
              <a:srgbClr val="0070C0"/>
            </a:solidFill>
          </c:spPr>
          <c:invertIfNegative val="0"/>
          <c:dLbls>
            <c:spPr>
              <a:noFill/>
              <a:ln>
                <a:noFill/>
              </a:ln>
              <a:effectLst/>
            </c:spPr>
            <c:txPr>
              <a:bodyPr/>
              <a:lstStyle/>
              <a:p>
                <a:pPr>
                  <a:defRPr sz="1100">
                    <a:solidFill>
                      <a:schemeClr val="bg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Alcohol</c:v>
                </c:pt>
                <c:pt idx="1">
                  <c:v>Toiletries</c:v>
                </c:pt>
                <c:pt idx="2">
                  <c:v>Frozen</c:v>
                </c:pt>
                <c:pt idx="3">
                  <c:v>Household</c:v>
                </c:pt>
                <c:pt idx="4">
                  <c:v>Ambient</c:v>
                </c:pt>
                <c:pt idx="5">
                  <c:v>Total Grocery  </c:v>
                </c:pt>
                <c:pt idx="6">
                  <c:v>Food</c:v>
                </c:pt>
                <c:pt idx="7">
                  <c:v>Fresh &amp; Chilled</c:v>
                </c:pt>
                <c:pt idx="8">
                  <c:v>Healthcare</c:v>
                </c:pt>
              </c:strCache>
            </c:strRef>
          </c:cat>
          <c:val>
            <c:numRef>
              <c:f>Sheet1!$B$2:$B$10</c:f>
              <c:numCache>
                <c:formatCode>General</c:formatCode>
                <c:ptCount val="9"/>
                <c:pt idx="0">
                  <c:v>27.7</c:v>
                </c:pt>
                <c:pt idx="1">
                  <c:v>22.7</c:v>
                </c:pt>
                <c:pt idx="2">
                  <c:v>19.8</c:v>
                </c:pt>
                <c:pt idx="3">
                  <c:v>15.5</c:v>
                </c:pt>
                <c:pt idx="4">
                  <c:v>15.7</c:v>
                </c:pt>
                <c:pt idx="5">
                  <c:v>14.1</c:v>
                </c:pt>
                <c:pt idx="6">
                  <c:v>13.3</c:v>
                </c:pt>
                <c:pt idx="7">
                  <c:v>11.5</c:v>
                </c:pt>
                <c:pt idx="8">
                  <c:v>8.6999999999999993</c:v>
                </c:pt>
              </c:numCache>
            </c:numRef>
          </c:val>
        </c:ser>
        <c:ser>
          <c:idx val="1"/>
          <c:order val="1"/>
          <c:tx>
            <c:strRef>
              <c:f>Sheet1!$C$1</c:f>
              <c:strCache>
                <c:ptCount val="1"/>
                <c:pt idx="0">
                  <c:v>12 w/e 15 Sep 13</c:v>
                </c:pt>
              </c:strCache>
            </c:strRef>
          </c:tx>
          <c:spPr>
            <a:solidFill>
              <a:srgbClr val="7030A0"/>
            </a:solidFill>
          </c:spPr>
          <c:invertIfNegative val="0"/>
          <c:dLbls>
            <c:spPr>
              <a:noFill/>
              <a:ln>
                <a:noFill/>
              </a:ln>
              <a:effectLst/>
            </c:spPr>
            <c:txPr>
              <a:bodyPr/>
              <a:lstStyle/>
              <a:p>
                <a:pPr>
                  <a:defRPr sz="1050">
                    <a:solidFill>
                      <a:schemeClr val="bg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Alcohol</c:v>
                </c:pt>
                <c:pt idx="1">
                  <c:v>Toiletries</c:v>
                </c:pt>
                <c:pt idx="2">
                  <c:v>Frozen</c:v>
                </c:pt>
                <c:pt idx="3">
                  <c:v>Household</c:v>
                </c:pt>
                <c:pt idx="4">
                  <c:v>Ambient</c:v>
                </c:pt>
                <c:pt idx="5">
                  <c:v>Total Grocery  </c:v>
                </c:pt>
                <c:pt idx="6">
                  <c:v>Food</c:v>
                </c:pt>
                <c:pt idx="7">
                  <c:v>Fresh &amp; Chilled</c:v>
                </c:pt>
                <c:pt idx="8">
                  <c:v>Healthcare</c:v>
                </c:pt>
              </c:strCache>
            </c:strRef>
          </c:cat>
          <c:val>
            <c:numRef>
              <c:f>Sheet1!$C$2:$C$10</c:f>
              <c:numCache>
                <c:formatCode>General</c:formatCode>
                <c:ptCount val="9"/>
                <c:pt idx="0">
                  <c:v>22.5</c:v>
                </c:pt>
                <c:pt idx="1">
                  <c:v>21.8</c:v>
                </c:pt>
                <c:pt idx="2">
                  <c:v>21.7</c:v>
                </c:pt>
                <c:pt idx="3">
                  <c:v>18.3</c:v>
                </c:pt>
                <c:pt idx="4">
                  <c:v>16.399999999999999</c:v>
                </c:pt>
                <c:pt idx="5">
                  <c:v>14.2</c:v>
                </c:pt>
                <c:pt idx="6">
                  <c:v>13.5</c:v>
                </c:pt>
                <c:pt idx="7">
                  <c:v>11.2</c:v>
                </c:pt>
                <c:pt idx="8">
                  <c:v>8.8000000000000007</c:v>
                </c:pt>
              </c:numCache>
            </c:numRef>
          </c:val>
        </c:ser>
        <c:dLbls>
          <c:dLblPos val="outEnd"/>
          <c:showLegendKey val="0"/>
          <c:showVal val="1"/>
          <c:showCatName val="0"/>
          <c:showSerName val="0"/>
          <c:showPercent val="0"/>
          <c:showBubbleSize val="0"/>
        </c:dLbls>
        <c:gapWidth val="150"/>
        <c:axId val="306460064"/>
        <c:axId val="306460456"/>
      </c:barChart>
      <c:catAx>
        <c:axId val="306460064"/>
        <c:scaling>
          <c:orientation val="minMax"/>
        </c:scaling>
        <c:delete val="0"/>
        <c:axPos val="b"/>
        <c:numFmt formatCode="General" sourceLinked="0"/>
        <c:majorTickMark val="out"/>
        <c:minorTickMark val="none"/>
        <c:tickLblPos val="nextTo"/>
        <c:txPr>
          <a:bodyPr/>
          <a:lstStyle/>
          <a:p>
            <a:pPr>
              <a:defRPr sz="1200">
                <a:solidFill>
                  <a:schemeClr val="bg2"/>
                </a:solidFill>
              </a:defRPr>
            </a:pPr>
            <a:endParaRPr lang="en-US"/>
          </a:p>
        </c:txPr>
        <c:crossAx val="306460456"/>
        <c:crosses val="autoZero"/>
        <c:auto val="1"/>
        <c:lblAlgn val="ctr"/>
        <c:lblOffset val="100"/>
        <c:noMultiLvlLbl val="0"/>
      </c:catAx>
      <c:valAx>
        <c:axId val="306460456"/>
        <c:scaling>
          <c:orientation val="minMax"/>
        </c:scaling>
        <c:delete val="1"/>
        <c:axPos val="l"/>
        <c:numFmt formatCode="General" sourceLinked="1"/>
        <c:majorTickMark val="out"/>
        <c:minorTickMark val="none"/>
        <c:tickLblPos val="nextTo"/>
        <c:crossAx val="306460064"/>
        <c:crosses val="autoZero"/>
        <c:crossBetween val="between"/>
      </c:valAx>
    </c:plotArea>
    <c:legend>
      <c:legendPos val="t"/>
      <c:overlay val="0"/>
    </c:legend>
    <c:plotVisOnly val="1"/>
    <c:dispBlanksAs val="gap"/>
    <c:showDLblsOverMax val="0"/>
  </c:chart>
  <c:txPr>
    <a:bodyPr/>
    <a:lstStyle/>
    <a:p>
      <a:pPr>
        <a:defRPr sz="11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Value share</a:t>
            </a:r>
            <a:endParaRPr lang="en-US" dirty="0"/>
          </a:p>
        </c:rich>
      </c:tx>
      <c:layout>
        <c:manualLayout>
          <c:xMode val="edge"/>
          <c:yMode val="edge"/>
          <c:x val="0.19552511415525115"/>
          <c:y val="2.1319120586275817E-2"/>
        </c:manualLayout>
      </c:layout>
      <c:overlay val="0"/>
    </c:title>
    <c:autoTitleDeleted val="0"/>
    <c:plotArea>
      <c:layout>
        <c:manualLayout>
          <c:layoutTarget val="inner"/>
          <c:xMode val="edge"/>
          <c:yMode val="edge"/>
          <c:x val="1.7130619934695182E-2"/>
          <c:y val="0.11948045135264154"/>
          <c:w val="0.88222749264775635"/>
          <c:h val="0.78065709474523548"/>
        </c:manualLayout>
      </c:layout>
      <c:barChart>
        <c:barDir val="col"/>
        <c:grouping val="clustered"/>
        <c:varyColors val="0"/>
        <c:ser>
          <c:idx val="0"/>
          <c:order val="0"/>
          <c:tx>
            <c:strRef>
              <c:f>Sheet1!$A$2</c:f>
              <c:strCache>
                <c:ptCount val="1"/>
                <c:pt idx="0">
                  <c:v>Total Cross Border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52 w/e 18 Sep 11</c:v>
                </c:pt>
                <c:pt idx="1">
                  <c:v>52 w/e 16 Sep 12</c:v>
                </c:pt>
                <c:pt idx="2">
                  <c:v>52 w/e 15 Sep 13</c:v>
                </c:pt>
              </c:strCache>
            </c:strRef>
          </c:cat>
          <c:val>
            <c:numRef>
              <c:f>Sheet1!$B$2:$D$2</c:f>
              <c:numCache>
                <c:formatCode>General</c:formatCode>
                <c:ptCount val="3"/>
                <c:pt idx="0">
                  <c:v>2.5</c:v>
                </c:pt>
                <c:pt idx="1">
                  <c:v>2.1</c:v>
                </c:pt>
                <c:pt idx="2">
                  <c:v>2</c:v>
                </c:pt>
              </c:numCache>
            </c:numRef>
          </c:val>
        </c:ser>
        <c:dLbls>
          <c:showLegendKey val="0"/>
          <c:showVal val="0"/>
          <c:showCatName val="0"/>
          <c:showSerName val="0"/>
          <c:showPercent val="0"/>
          <c:showBubbleSize val="0"/>
        </c:dLbls>
        <c:gapWidth val="150"/>
        <c:axId val="306461240"/>
        <c:axId val="306461632"/>
      </c:barChart>
      <c:catAx>
        <c:axId val="306461240"/>
        <c:scaling>
          <c:orientation val="minMax"/>
        </c:scaling>
        <c:delete val="0"/>
        <c:axPos val="b"/>
        <c:numFmt formatCode="General" sourceLinked="0"/>
        <c:majorTickMark val="out"/>
        <c:minorTickMark val="none"/>
        <c:tickLblPos val="nextTo"/>
        <c:txPr>
          <a:bodyPr/>
          <a:lstStyle/>
          <a:p>
            <a:pPr>
              <a:defRPr sz="1400"/>
            </a:pPr>
            <a:endParaRPr lang="en-US"/>
          </a:p>
        </c:txPr>
        <c:crossAx val="306461632"/>
        <c:crosses val="autoZero"/>
        <c:auto val="1"/>
        <c:lblAlgn val="ctr"/>
        <c:lblOffset val="100"/>
        <c:noMultiLvlLbl val="0"/>
      </c:catAx>
      <c:valAx>
        <c:axId val="306461632"/>
        <c:scaling>
          <c:orientation val="minMax"/>
        </c:scaling>
        <c:delete val="1"/>
        <c:axPos val="l"/>
        <c:numFmt formatCode="General" sourceLinked="1"/>
        <c:majorTickMark val="out"/>
        <c:minorTickMark val="none"/>
        <c:tickLblPos val="nextTo"/>
        <c:crossAx val="306461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Pack Share</a:t>
            </a:r>
            <a:endParaRPr lang="en-US" dirty="0"/>
          </a:p>
        </c:rich>
      </c:tx>
      <c:overlay val="0"/>
    </c:title>
    <c:autoTitleDeleted val="0"/>
    <c:plotArea>
      <c:layout>
        <c:manualLayout>
          <c:layoutTarget val="inner"/>
          <c:xMode val="edge"/>
          <c:yMode val="edge"/>
          <c:x val="1.7130619934695182E-2"/>
          <c:y val="0.11948045135264154"/>
          <c:w val="0.88222749264775635"/>
          <c:h val="0.78065709474523548"/>
        </c:manualLayout>
      </c:layout>
      <c:barChart>
        <c:barDir val="col"/>
        <c:grouping val="clustered"/>
        <c:varyColors val="0"/>
        <c:ser>
          <c:idx val="0"/>
          <c:order val="0"/>
          <c:tx>
            <c:strRef>
              <c:f>Sheet1!$A$2</c:f>
              <c:strCache>
                <c:ptCount val="1"/>
                <c:pt idx="0">
                  <c:v>Total Cross Border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52 w/e 18 Sep 11</c:v>
                </c:pt>
                <c:pt idx="1">
                  <c:v>52 w/e 16 Sep 12</c:v>
                </c:pt>
                <c:pt idx="2">
                  <c:v>52 w/e 15 Sep 13</c:v>
                </c:pt>
              </c:strCache>
            </c:strRef>
          </c:cat>
          <c:val>
            <c:numRef>
              <c:f>Sheet1!$B$2:$D$2</c:f>
              <c:numCache>
                <c:formatCode>General</c:formatCode>
                <c:ptCount val="3"/>
                <c:pt idx="0">
                  <c:v>2.8</c:v>
                </c:pt>
                <c:pt idx="1">
                  <c:v>2.2999999999999998</c:v>
                </c:pt>
                <c:pt idx="2">
                  <c:v>2.1</c:v>
                </c:pt>
              </c:numCache>
            </c:numRef>
          </c:val>
        </c:ser>
        <c:dLbls>
          <c:showLegendKey val="0"/>
          <c:showVal val="0"/>
          <c:showCatName val="0"/>
          <c:showSerName val="0"/>
          <c:showPercent val="0"/>
          <c:showBubbleSize val="0"/>
        </c:dLbls>
        <c:gapWidth val="150"/>
        <c:axId val="306822528"/>
        <c:axId val="306822920"/>
      </c:barChart>
      <c:catAx>
        <c:axId val="306822528"/>
        <c:scaling>
          <c:orientation val="minMax"/>
        </c:scaling>
        <c:delete val="0"/>
        <c:axPos val="b"/>
        <c:numFmt formatCode="General" sourceLinked="0"/>
        <c:majorTickMark val="out"/>
        <c:minorTickMark val="none"/>
        <c:tickLblPos val="nextTo"/>
        <c:txPr>
          <a:bodyPr/>
          <a:lstStyle/>
          <a:p>
            <a:pPr>
              <a:defRPr sz="1400"/>
            </a:pPr>
            <a:endParaRPr lang="en-US"/>
          </a:p>
        </c:txPr>
        <c:crossAx val="306822920"/>
        <c:crosses val="autoZero"/>
        <c:auto val="1"/>
        <c:lblAlgn val="ctr"/>
        <c:lblOffset val="100"/>
        <c:noMultiLvlLbl val="0"/>
      </c:catAx>
      <c:valAx>
        <c:axId val="306822920"/>
        <c:scaling>
          <c:orientation val="minMax"/>
        </c:scaling>
        <c:delete val="1"/>
        <c:axPos val="l"/>
        <c:numFmt formatCode="General" sourceLinked="1"/>
        <c:majorTickMark val="out"/>
        <c:minorTickMark val="none"/>
        <c:tickLblPos val="nextTo"/>
        <c:crossAx val="306822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0.65595</cdr:x>
      <cdr:y>0.63978</cdr:y>
    </cdr:from>
    <cdr:to>
      <cdr:x>0.97593</cdr:x>
      <cdr:y>0.71728</cdr:y>
    </cdr:to>
    <cdr:sp macro="" textlink="">
      <cdr:nvSpPr>
        <cdr:cNvPr id="2" name="TextBox 6"/>
        <cdr:cNvSpPr txBox="1"/>
      </cdr:nvSpPr>
      <cdr:spPr>
        <a:xfrm xmlns:a="http://schemas.openxmlformats.org/drawingml/2006/main">
          <a:off x="2952328" y="3049007"/>
          <a:ext cx="144016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xmlns:a="http://schemas.openxmlformats.org/drawingml/2006/main">
          <a:r>
            <a:rPr lang="en-GB" sz="1800" dirty="0" smtClean="0">
              <a:solidFill>
                <a:schemeClr val="bg1"/>
              </a:solidFill>
            </a:rPr>
            <a:t>+4.4%</a:t>
          </a:r>
          <a:endParaRPr lang="en-GB" sz="1800" dirty="0">
            <a:solidFill>
              <a:schemeClr val="bg1"/>
            </a:solidFill>
          </a:endParaRPr>
        </a:p>
      </cdr:txBody>
    </cdr:sp>
  </cdr:relSizeAnchor>
  <cdr:relSizeAnchor xmlns:cdr="http://schemas.openxmlformats.org/drawingml/2006/chartDrawing">
    <cdr:from>
      <cdr:x>0.17599</cdr:x>
      <cdr:y>0.1433</cdr:y>
    </cdr:from>
    <cdr:to>
      <cdr:x>0.51196</cdr:x>
      <cdr:y>0.21434</cdr:y>
    </cdr:to>
    <cdr:sp macro="" textlink="">
      <cdr:nvSpPr>
        <cdr:cNvPr id="3" name="TextBox 9"/>
        <cdr:cNvSpPr txBox="1"/>
      </cdr:nvSpPr>
      <cdr:spPr>
        <a:xfrm xmlns:a="http://schemas.openxmlformats.org/drawingml/2006/main">
          <a:off x="792088" y="682924"/>
          <a:ext cx="151216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xmlns:a="http://schemas.openxmlformats.org/drawingml/2006/main">
          <a:r>
            <a:rPr lang="en-GB" sz="1600" dirty="0" smtClean="0">
              <a:solidFill>
                <a:schemeClr val="bg2"/>
              </a:solidFill>
              <a:latin typeface="Calibri" pitchFamily="34" charset="0"/>
              <a:cs typeface="Calibri" pitchFamily="34" charset="0"/>
            </a:rPr>
            <a:t>12w/e</a:t>
          </a:r>
          <a:endParaRPr lang="en-GB" sz="1600" dirty="0">
            <a:solidFill>
              <a:schemeClr val="bg2"/>
            </a:solidFill>
            <a:latin typeface="Calibri" pitchFamily="34" charset="0"/>
            <a:cs typeface="Calibri"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ea typeface="ＭＳ Ｐゴシック" pitchFamily="34" charset="-128"/>
                <a:cs typeface="Arial" pitchFamily="34" charset="0"/>
              </a:defRPr>
            </a:lvl1pPr>
          </a:lstStyle>
          <a:p>
            <a:pPr>
              <a:defRPr/>
            </a:pPr>
            <a:endParaRPr lang="en-GB"/>
          </a:p>
        </p:txBody>
      </p:sp>
      <p:sp>
        <p:nvSpPr>
          <p:cNvPr id="1157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4" charset="-128"/>
                <a:cs typeface="Arial" pitchFamily="34" charset="0"/>
              </a:defRPr>
            </a:lvl1pPr>
          </a:lstStyle>
          <a:p>
            <a:pPr>
              <a:defRPr/>
            </a:pPr>
            <a:fld id="{B1A7F56C-2647-439A-9AFD-8282A5216C44}" type="datetimeFigureOut">
              <a:rPr lang="en-GB"/>
              <a:pPr>
                <a:defRPr/>
              </a:pPr>
              <a:t>07/11/2016</a:t>
            </a:fld>
            <a:endParaRPr lang="en-GB"/>
          </a:p>
        </p:txBody>
      </p:sp>
      <p:sp>
        <p:nvSpPr>
          <p:cNvPr id="115716"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ea typeface="ＭＳ Ｐゴシック" pitchFamily="34" charset="-128"/>
                <a:cs typeface="Arial" pitchFamily="34" charset="0"/>
              </a:defRPr>
            </a:lvl1pPr>
          </a:lstStyle>
          <a:p>
            <a:pPr>
              <a:defRPr/>
            </a:pPr>
            <a:endParaRPr lang="en-GB"/>
          </a:p>
        </p:txBody>
      </p:sp>
      <p:sp>
        <p:nvSpPr>
          <p:cNvPr id="115717" name="Rectangle 5"/>
          <p:cNvSpPr>
            <a:spLocks noGrp="1" noChangeArrowheads="1"/>
          </p:cNvSpPr>
          <p:nvPr>
            <p:ph type="sldNum" sz="quarter" idx="3"/>
          </p:nvPr>
        </p:nvSpPr>
        <p:spPr bwMode="auto">
          <a:xfrm>
            <a:off x="3849688"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34" charset="-128"/>
                <a:cs typeface="Arial" pitchFamily="34" charset="0"/>
              </a:defRPr>
            </a:lvl1pPr>
          </a:lstStyle>
          <a:p>
            <a:pPr>
              <a:defRPr/>
            </a:pPr>
            <a:fld id="{B65359BA-4295-49D1-B6FD-5F37BFB466CC}" type="slidenum">
              <a:rPr lang="en-GB"/>
              <a:pPr>
                <a:defRPr/>
              </a:pPr>
              <a:t>‹#›</a:t>
            </a:fld>
            <a:endParaRPr lang="en-GB"/>
          </a:p>
        </p:txBody>
      </p:sp>
    </p:spTree>
    <p:extLst>
      <p:ext uri="{BB962C8B-B14F-4D97-AF65-F5344CB8AC3E}">
        <p14:creationId xmlns:p14="http://schemas.microsoft.com/office/powerpoint/2010/main" val="496467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ea typeface="ＭＳ Ｐゴシック" charset="-128"/>
                <a:cs typeface="+mn-cs"/>
              </a:defRPr>
            </a:lvl1pPr>
          </a:lstStyle>
          <a:p>
            <a:pPr>
              <a:defRPr/>
            </a:pPr>
            <a:fld id="{9B51E04A-6FC4-43C7-9E66-51DEC2E0472D}" type="datetimeFigureOut">
              <a:rPr lang="en-US"/>
              <a:pPr>
                <a:defRPr/>
              </a:pPr>
              <a:t>11/7/2016</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88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atin typeface="Arial" charset="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849688" y="9431338"/>
            <a:ext cx="2946400" cy="496887"/>
          </a:xfrm>
          <a:prstGeom prst="rect">
            <a:avLst/>
          </a:prstGeom>
        </p:spPr>
        <p:txBody>
          <a:bodyPr vert="horz" lIns="91440" tIns="45720" rIns="91440" bIns="45720" rtlCol="0" anchor="b"/>
          <a:lstStyle>
            <a:lvl1pPr algn="r">
              <a:defRPr sz="1200">
                <a:latin typeface="Arial" charset="0"/>
                <a:ea typeface="ＭＳ Ｐゴシック" charset="-128"/>
                <a:cs typeface="+mn-cs"/>
              </a:defRPr>
            </a:lvl1pPr>
          </a:lstStyle>
          <a:p>
            <a:pPr>
              <a:defRPr/>
            </a:pPr>
            <a:fld id="{BB4E6F33-9D95-4477-9324-2176EA5D7164}" type="slidenum">
              <a:rPr lang="en-US"/>
              <a:pPr>
                <a:defRPr/>
              </a:pPr>
              <a:t>‹#›</a:t>
            </a:fld>
            <a:endParaRPr lang="en-US"/>
          </a:p>
        </p:txBody>
      </p:sp>
    </p:spTree>
    <p:extLst>
      <p:ext uri="{BB962C8B-B14F-4D97-AF65-F5344CB8AC3E}">
        <p14:creationId xmlns:p14="http://schemas.microsoft.com/office/powerpoint/2010/main" val="1217351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_tradnl" altLang="en-US" smtClean="0">
              <a:ea typeface="MS PGothic" pitchFamily="34" charset="-128"/>
            </a:endParaRPr>
          </a:p>
        </p:txBody>
      </p:sp>
    </p:spTree>
    <p:extLst>
      <p:ext uri="{BB962C8B-B14F-4D97-AF65-F5344CB8AC3E}">
        <p14:creationId xmlns:p14="http://schemas.microsoft.com/office/powerpoint/2010/main" val="173196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12783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BD9691DA-7EA0-4B32-925A-C6FF353ACD1A}" type="slidenum">
              <a:rPr lang="en-US" altLang="en-US" smtClean="0">
                <a:solidFill>
                  <a:srgbClr val="000000"/>
                </a:solidFill>
              </a:rPr>
              <a:pPr eaLnBrk="1" hangingPunct="1"/>
              <a:t>3</a:t>
            </a:fld>
            <a:endParaRPr lang="en-US" altLang="en-US" smtClean="0">
              <a:solidFill>
                <a:srgbClr val="000000"/>
              </a:solidFill>
            </a:endParaRPr>
          </a:p>
        </p:txBody>
      </p:sp>
    </p:spTree>
    <p:extLst>
      <p:ext uri="{BB962C8B-B14F-4D97-AF65-F5344CB8AC3E}">
        <p14:creationId xmlns:p14="http://schemas.microsoft.com/office/powerpoint/2010/main" val="247235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lstStyle/>
          <a:p>
            <a:r>
              <a:rPr lang="en-GB" dirty="0"/>
              <a:t>When looking at the overall Household expenditure there has been a big shift in the importance of Food. In the 1980s Food accounted for 30% of household expenditure however in the latest figures from the CSO Household Budget Survey this has fallen to 16%. As people find themselves being hit in their wallets Food is one of the biggest areas where they look to manage spend.</a:t>
            </a:r>
          </a:p>
          <a:p>
            <a:endParaRPr lang="en-GB" dirty="0"/>
          </a:p>
        </p:txBody>
      </p:sp>
      <p:sp>
        <p:nvSpPr>
          <p:cNvPr id="4" name="Slide Number Placeholder 3"/>
          <p:cNvSpPr>
            <a:spLocks noGrp="1"/>
          </p:cNvSpPr>
          <p:nvPr>
            <p:ph type="sldNum" sz="quarter" idx="10"/>
          </p:nvPr>
        </p:nvSpPr>
        <p:spPr/>
        <p:txBody>
          <a:bodyPr/>
          <a:lstStyle/>
          <a:p>
            <a:fld id="{2FB33CF8-B0E8-C347-AD4B-94B540BAC0CF}" type="slidenum">
              <a:rPr lang="en-US" smtClean="0"/>
              <a:pPr/>
              <a:t>10</a:t>
            </a:fld>
            <a:endParaRPr lang="en-US" dirty="0"/>
          </a:p>
        </p:txBody>
      </p:sp>
    </p:spTree>
    <p:extLst>
      <p:ext uri="{BB962C8B-B14F-4D97-AF65-F5344CB8AC3E}">
        <p14:creationId xmlns:p14="http://schemas.microsoft.com/office/powerpoint/2010/main" val="314140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lstStyle/>
          <a:p>
            <a:r>
              <a:rPr lang="en-GB" dirty="0" smtClean="0"/>
              <a:t>In</a:t>
            </a:r>
            <a:r>
              <a:rPr lang="en-GB" baseline="0" dirty="0" smtClean="0"/>
              <a:t> 2011 the average number of categories bought is 126 in 2012 this dropped to 125 and 124 in 2013. This in and of itself might seem like a big change but when you look beneath this and consider the fact that 157 of the  280 categories we capture are seeing a volume decline, it puts the market into perspective. </a:t>
            </a:r>
            <a:endParaRPr lang="en-GB" dirty="0"/>
          </a:p>
        </p:txBody>
      </p:sp>
      <p:sp>
        <p:nvSpPr>
          <p:cNvPr id="4" name="Slide Number Placeholder 3"/>
          <p:cNvSpPr>
            <a:spLocks noGrp="1"/>
          </p:cNvSpPr>
          <p:nvPr>
            <p:ph type="sldNum" sz="quarter" idx="10"/>
          </p:nvPr>
        </p:nvSpPr>
        <p:spPr/>
        <p:txBody>
          <a:bodyPr/>
          <a:lstStyle/>
          <a:p>
            <a:fld id="{2FB33CF8-B0E8-C347-AD4B-94B540BAC0CF}" type="slidenum">
              <a:rPr lang="en-US" smtClean="0"/>
              <a:pPr/>
              <a:t>13</a:t>
            </a:fld>
            <a:endParaRPr lang="en-US" dirty="0"/>
          </a:p>
        </p:txBody>
      </p:sp>
    </p:spTree>
    <p:extLst>
      <p:ext uri="{BB962C8B-B14F-4D97-AF65-F5344CB8AC3E}">
        <p14:creationId xmlns:p14="http://schemas.microsoft.com/office/powerpoint/2010/main" val="392621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Rot="1" noChangeAspect="1" noChangeArrowheads="1" noTextEdit="1"/>
          </p:cNvSpPr>
          <p:nvPr>
            <p:ph type="sldImg"/>
          </p:nvPr>
        </p:nvSpPr>
        <p:spPr>
          <a:xfrm>
            <a:off x="917575" y="744538"/>
            <a:ext cx="4962525" cy="3722687"/>
          </a:xfrm>
          <a:ln/>
        </p:spPr>
      </p:sp>
      <p:sp>
        <p:nvSpPr>
          <p:cNvPr id="656387"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77649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B33CF8-B0E8-C347-AD4B-94B540BAC0CF}" type="slidenum">
              <a:rPr lang="en-US" smtClean="0"/>
              <a:pPr/>
              <a:t>22</a:t>
            </a:fld>
            <a:endParaRPr lang="en-US" dirty="0"/>
          </a:p>
        </p:txBody>
      </p:sp>
    </p:spTree>
    <p:extLst>
      <p:ext uri="{BB962C8B-B14F-4D97-AF65-F5344CB8AC3E}">
        <p14:creationId xmlns:p14="http://schemas.microsoft.com/office/powerpoint/2010/main" val="2266802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880492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819583-7732-4DD8-AA22-B3F989B71754}" type="slidenum">
              <a:rPr lang="en-US"/>
              <a:pPr/>
              <a:t>27</a:t>
            </a:fld>
            <a:endParaRPr lang="en-US"/>
          </a:p>
        </p:txBody>
      </p:sp>
      <p:sp>
        <p:nvSpPr>
          <p:cNvPr id="1046530" name="Rectangle 2"/>
          <p:cNvSpPr>
            <a:spLocks noGrp="1" noRot="1" noChangeAspect="1" noChangeArrowheads="1" noTextEdit="1"/>
          </p:cNvSpPr>
          <p:nvPr>
            <p:ph type="sldImg"/>
          </p:nvPr>
        </p:nvSpPr>
        <p:spPr>
          <a:ln/>
        </p:spPr>
      </p:sp>
      <p:sp>
        <p:nvSpPr>
          <p:cNvPr id="10465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26777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3.xml"/><Relationship Id="rId4" Type="http://schemas.openxmlformats.org/officeDocument/2006/relationships/image" Target="../media/image5.png"/></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3.xml"/><Relationship Id="rId4" Type="http://schemas.openxmlformats.org/officeDocument/2006/relationships/image" Target="../media/image5.png"/></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255520F1-2309-42D3-8957-8E83934A847A}"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B514959-6068-4E9F-B51B-5AB61C2DF57B}" type="slidenum">
              <a:rPr lang="en-GB"/>
              <a:pPr>
                <a:defRPr/>
              </a:pPr>
              <a:t>‹#›</a:t>
            </a:fld>
            <a:endParaRPr lang="en-GB"/>
          </a:p>
        </p:txBody>
      </p:sp>
    </p:spTree>
    <p:extLst>
      <p:ext uri="{BB962C8B-B14F-4D97-AF65-F5344CB8AC3E}">
        <p14:creationId xmlns:p14="http://schemas.microsoft.com/office/powerpoint/2010/main" val="277319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90568411-A73B-4713-9F74-509351C5C764}"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28A6F6A-B794-4427-A615-2885CBFC2006}" type="slidenum">
              <a:rPr lang="en-GB"/>
              <a:pPr>
                <a:defRPr/>
              </a:pPr>
              <a:t>‹#›</a:t>
            </a:fld>
            <a:endParaRPr lang="en-GB"/>
          </a:p>
        </p:txBody>
      </p:sp>
    </p:spTree>
    <p:extLst>
      <p:ext uri="{BB962C8B-B14F-4D97-AF65-F5344CB8AC3E}">
        <p14:creationId xmlns:p14="http://schemas.microsoft.com/office/powerpoint/2010/main" val="23043307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50765BEF-2BF6-43A7-AE46-FA8D921B7434}" type="slidenum">
              <a:rPr lang="en-GB"/>
              <a:pPr>
                <a:defRPr/>
              </a:pPr>
              <a:t>‹#›</a:t>
            </a:fld>
            <a:endParaRPr lang="en-GB"/>
          </a:p>
        </p:txBody>
      </p:sp>
    </p:spTree>
    <p:extLst>
      <p:ext uri="{BB962C8B-B14F-4D97-AF65-F5344CB8AC3E}">
        <p14:creationId xmlns:p14="http://schemas.microsoft.com/office/powerpoint/2010/main" val="32649509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83408074-BB7D-4F97-B560-8F91482DDFB3}" type="slidenum">
              <a:rPr lang="en-GB"/>
              <a:pPr>
                <a:defRPr/>
              </a:pPr>
              <a:t>‹#›</a:t>
            </a:fld>
            <a:endParaRPr lang="en-GB"/>
          </a:p>
        </p:txBody>
      </p:sp>
    </p:spTree>
    <p:extLst>
      <p:ext uri="{BB962C8B-B14F-4D97-AF65-F5344CB8AC3E}">
        <p14:creationId xmlns:p14="http://schemas.microsoft.com/office/powerpoint/2010/main" val="32806990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482116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293096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922593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201353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959528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487930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4606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7055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387EAE38-46E7-472E-B2A5-C150DCD9DE45}"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980FBF9-0584-4BB7-91F3-7D864A7ECBC4}" type="slidenum">
              <a:rPr lang="en-GB"/>
              <a:pPr>
                <a:defRPr/>
              </a:pPr>
              <a:t>‹#›</a:t>
            </a:fld>
            <a:endParaRPr lang="en-GB"/>
          </a:p>
        </p:txBody>
      </p:sp>
    </p:spTree>
    <p:extLst>
      <p:ext uri="{BB962C8B-B14F-4D97-AF65-F5344CB8AC3E}">
        <p14:creationId xmlns:p14="http://schemas.microsoft.com/office/powerpoint/2010/main" val="9424186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12583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223287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947651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E7CE11BE-17F2-4A3A-A762-1C352DA35CA4}" type="slidenum">
              <a:rPr lang="en-GB"/>
              <a:pPr>
                <a:defRPr/>
              </a:pPr>
              <a:t>‹#›</a:t>
            </a:fld>
            <a:endParaRPr lang="en-GB"/>
          </a:p>
        </p:txBody>
      </p:sp>
    </p:spTree>
    <p:extLst>
      <p:ext uri="{BB962C8B-B14F-4D97-AF65-F5344CB8AC3E}">
        <p14:creationId xmlns:p14="http://schemas.microsoft.com/office/powerpoint/2010/main" val="13844286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A829164C-610A-4A95-AC92-C732B8062B4C}" type="slidenum">
              <a:rPr lang="en-GB"/>
              <a:pPr>
                <a:defRPr/>
              </a:pPr>
              <a:t>‹#›</a:t>
            </a:fld>
            <a:endParaRPr lang="en-GB"/>
          </a:p>
        </p:txBody>
      </p:sp>
    </p:spTree>
    <p:extLst>
      <p:ext uri="{BB962C8B-B14F-4D97-AF65-F5344CB8AC3E}">
        <p14:creationId xmlns:p14="http://schemas.microsoft.com/office/powerpoint/2010/main" val="30982511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A201BACC-8FC3-4BB8-90A7-7C48871B5D33}" type="slidenum">
              <a:rPr lang="en-GB"/>
              <a:pPr>
                <a:defRPr/>
              </a:pPr>
              <a:t>‹#›</a:t>
            </a:fld>
            <a:endParaRPr lang="en-GB"/>
          </a:p>
        </p:txBody>
      </p:sp>
    </p:spTree>
    <p:extLst>
      <p:ext uri="{BB962C8B-B14F-4D97-AF65-F5344CB8AC3E}">
        <p14:creationId xmlns:p14="http://schemas.microsoft.com/office/powerpoint/2010/main" val="40980458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0DAC0BE6-F884-4178-BB17-0A9085F2334D}" type="slidenum">
              <a:rPr lang="en-GB"/>
              <a:pPr>
                <a:defRPr/>
              </a:pPr>
              <a:t>‹#›</a:t>
            </a:fld>
            <a:endParaRPr lang="en-GB"/>
          </a:p>
        </p:txBody>
      </p:sp>
    </p:spTree>
    <p:extLst>
      <p:ext uri="{BB962C8B-B14F-4D97-AF65-F5344CB8AC3E}">
        <p14:creationId xmlns:p14="http://schemas.microsoft.com/office/powerpoint/2010/main" val="18503220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87C5A46E-E744-40E7-B7FA-E636DE16972E}" type="slidenum">
              <a:rPr lang="en-GB"/>
              <a:pPr>
                <a:defRPr/>
              </a:pPr>
              <a:t>‹#›</a:t>
            </a:fld>
            <a:endParaRPr lang="en-GB"/>
          </a:p>
        </p:txBody>
      </p:sp>
    </p:spTree>
    <p:extLst>
      <p:ext uri="{BB962C8B-B14F-4D97-AF65-F5344CB8AC3E}">
        <p14:creationId xmlns:p14="http://schemas.microsoft.com/office/powerpoint/2010/main" val="17483650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89AB13B2-350E-48F4-968B-330C6B033CF3}" type="slidenum">
              <a:rPr lang="en-GB"/>
              <a:pPr>
                <a:defRPr/>
              </a:pPr>
              <a:t>‹#›</a:t>
            </a:fld>
            <a:endParaRPr lang="en-GB"/>
          </a:p>
        </p:txBody>
      </p:sp>
    </p:spTree>
    <p:extLst>
      <p:ext uri="{BB962C8B-B14F-4D97-AF65-F5344CB8AC3E}">
        <p14:creationId xmlns:p14="http://schemas.microsoft.com/office/powerpoint/2010/main" val="38419288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53D03D35-D31A-4C5A-9D93-2DFD7221051B}" type="slidenum">
              <a:rPr lang="en-GB"/>
              <a:pPr>
                <a:defRPr/>
              </a:pPr>
              <a:t>‹#›</a:t>
            </a:fld>
            <a:endParaRPr lang="en-GB"/>
          </a:p>
        </p:txBody>
      </p:sp>
    </p:spTree>
    <p:extLst>
      <p:ext uri="{BB962C8B-B14F-4D97-AF65-F5344CB8AC3E}">
        <p14:creationId xmlns:p14="http://schemas.microsoft.com/office/powerpoint/2010/main" val="3160292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9969978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B74F08A8-4299-4B91-9E14-28A20F274AC6}" type="slidenum">
              <a:rPr lang="en-GB"/>
              <a:pPr>
                <a:defRPr/>
              </a:pPr>
              <a:t>‹#›</a:t>
            </a:fld>
            <a:endParaRPr lang="en-GB"/>
          </a:p>
        </p:txBody>
      </p:sp>
    </p:spTree>
    <p:extLst>
      <p:ext uri="{BB962C8B-B14F-4D97-AF65-F5344CB8AC3E}">
        <p14:creationId xmlns:p14="http://schemas.microsoft.com/office/powerpoint/2010/main" val="41045606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EFCF1C11-E50A-446C-94EE-C66B19F880C2}" type="slidenum">
              <a:rPr lang="en-GB"/>
              <a:pPr>
                <a:defRPr/>
              </a:pPr>
              <a:t>‹#›</a:t>
            </a:fld>
            <a:endParaRPr lang="en-GB"/>
          </a:p>
        </p:txBody>
      </p:sp>
    </p:spTree>
    <p:extLst>
      <p:ext uri="{BB962C8B-B14F-4D97-AF65-F5344CB8AC3E}">
        <p14:creationId xmlns:p14="http://schemas.microsoft.com/office/powerpoint/2010/main" val="39073845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DFA5941-9DBE-4557-8455-E353A0A67EF0}" type="slidenum">
              <a:rPr lang="en-GB"/>
              <a:pPr>
                <a:defRPr/>
              </a:pPr>
              <a:t>‹#›</a:t>
            </a:fld>
            <a:endParaRPr lang="en-GB"/>
          </a:p>
        </p:txBody>
      </p:sp>
    </p:spTree>
    <p:extLst>
      <p:ext uri="{BB962C8B-B14F-4D97-AF65-F5344CB8AC3E}">
        <p14:creationId xmlns:p14="http://schemas.microsoft.com/office/powerpoint/2010/main" val="31240138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8FAFE580-62F0-4878-8CB3-43BA229F4773}" type="slidenum">
              <a:rPr lang="en-GB"/>
              <a:pPr>
                <a:defRPr/>
              </a:pPr>
              <a:t>‹#›</a:t>
            </a:fld>
            <a:endParaRPr lang="en-GB"/>
          </a:p>
        </p:txBody>
      </p:sp>
    </p:spTree>
    <p:extLst>
      <p:ext uri="{BB962C8B-B14F-4D97-AF65-F5344CB8AC3E}">
        <p14:creationId xmlns:p14="http://schemas.microsoft.com/office/powerpoint/2010/main" val="9017075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9631912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5225776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24701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707459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684879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01278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641522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8383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63675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42389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909131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838177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49388"/>
            <a:ext cx="8154988" cy="4765675"/>
          </a:xfrm>
        </p:spPr>
        <p:txBody>
          <a:bodyPr/>
          <a:lstStyle/>
          <a:p>
            <a:pPr lvl="0"/>
            <a:endParaRPr lang="en-GB" noProof="0"/>
          </a:p>
        </p:txBody>
      </p:sp>
    </p:spTree>
    <p:extLst>
      <p:ext uri="{BB962C8B-B14F-4D97-AF65-F5344CB8AC3E}">
        <p14:creationId xmlns:p14="http://schemas.microsoft.com/office/powerpoint/2010/main" val="29995041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30986F4-63C1-46A8-80D9-C55F43BB4EEF}" type="slidenum">
              <a:rPr lang="en-GB"/>
              <a:pPr>
                <a:defRPr/>
              </a:pPr>
              <a:t>‹#›</a:t>
            </a:fld>
            <a:endParaRPr lang="en-GB"/>
          </a:p>
        </p:txBody>
      </p:sp>
    </p:spTree>
    <p:extLst>
      <p:ext uri="{BB962C8B-B14F-4D97-AF65-F5344CB8AC3E}">
        <p14:creationId xmlns:p14="http://schemas.microsoft.com/office/powerpoint/2010/main" val="17047034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7D24FF4E-E3C2-4821-9254-F6FD1001204F}" type="slidenum">
              <a:rPr lang="en-GB"/>
              <a:pPr>
                <a:defRPr/>
              </a:pPr>
              <a:t>‹#›</a:t>
            </a:fld>
            <a:endParaRPr lang="en-GB"/>
          </a:p>
        </p:txBody>
      </p:sp>
    </p:spTree>
    <p:extLst>
      <p:ext uri="{BB962C8B-B14F-4D97-AF65-F5344CB8AC3E}">
        <p14:creationId xmlns:p14="http://schemas.microsoft.com/office/powerpoint/2010/main" val="38378045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D602C4F3-5B34-4662-8742-2340C8D6DCB7}" type="slidenum">
              <a:rPr lang="en-GB"/>
              <a:pPr>
                <a:defRPr/>
              </a:pPr>
              <a:t>‹#›</a:t>
            </a:fld>
            <a:endParaRPr lang="en-GB"/>
          </a:p>
        </p:txBody>
      </p:sp>
    </p:spTree>
    <p:extLst>
      <p:ext uri="{BB962C8B-B14F-4D97-AF65-F5344CB8AC3E}">
        <p14:creationId xmlns:p14="http://schemas.microsoft.com/office/powerpoint/2010/main" val="8490148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43A51CE6-C90F-4D0B-816A-4639D3BF06CA}" type="slidenum">
              <a:rPr lang="en-GB"/>
              <a:pPr>
                <a:defRPr/>
              </a:pPr>
              <a:t>‹#›</a:t>
            </a:fld>
            <a:endParaRPr lang="en-GB"/>
          </a:p>
        </p:txBody>
      </p:sp>
    </p:spTree>
    <p:extLst>
      <p:ext uri="{BB962C8B-B14F-4D97-AF65-F5344CB8AC3E}">
        <p14:creationId xmlns:p14="http://schemas.microsoft.com/office/powerpoint/2010/main" val="226704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3703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2AC70990-35CF-44E1-9697-0D110C3DD034}" type="slidenum">
              <a:rPr lang="en-GB"/>
              <a:pPr>
                <a:defRPr/>
              </a:pPr>
              <a:t>‹#›</a:t>
            </a:fld>
            <a:endParaRPr lang="en-GB"/>
          </a:p>
        </p:txBody>
      </p:sp>
    </p:spTree>
    <p:extLst>
      <p:ext uri="{BB962C8B-B14F-4D97-AF65-F5344CB8AC3E}">
        <p14:creationId xmlns:p14="http://schemas.microsoft.com/office/powerpoint/2010/main" val="8581475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F77E67D7-8251-42B0-BFEE-C1D7F2465046}" type="slidenum">
              <a:rPr lang="en-GB"/>
              <a:pPr>
                <a:defRPr/>
              </a:pPr>
              <a:t>‹#›</a:t>
            </a:fld>
            <a:endParaRPr lang="en-GB"/>
          </a:p>
        </p:txBody>
      </p:sp>
    </p:spTree>
    <p:extLst>
      <p:ext uri="{BB962C8B-B14F-4D97-AF65-F5344CB8AC3E}">
        <p14:creationId xmlns:p14="http://schemas.microsoft.com/office/powerpoint/2010/main" val="34745100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3D62C5EB-E130-407D-A78C-419E056BE655}" type="slidenum">
              <a:rPr lang="en-GB"/>
              <a:pPr>
                <a:defRPr/>
              </a:pPr>
              <a:t>‹#›</a:t>
            </a:fld>
            <a:endParaRPr lang="en-GB"/>
          </a:p>
        </p:txBody>
      </p:sp>
    </p:spTree>
    <p:extLst>
      <p:ext uri="{BB962C8B-B14F-4D97-AF65-F5344CB8AC3E}">
        <p14:creationId xmlns:p14="http://schemas.microsoft.com/office/powerpoint/2010/main" val="193050256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97C0CF40-2040-46FD-98EE-E662B31A53A1}" type="slidenum">
              <a:rPr lang="en-GB"/>
              <a:pPr>
                <a:defRPr/>
              </a:pPr>
              <a:t>‹#›</a:t>
            </a:fld>
            <a:endParaRPr lang="en-GB"/>
          </a:p>
        </p:txBody>
      </p:sp>
    </p:spTree>
    <p:extLst>
      <p:ext uri="{BB962C8B-B14F-4D97-AF65-F5344CB8AC3E}">
        <p14:creationId xmlns:p14="http://schemas.microsoft.com/office/powerpoint/2010/main" val="22471670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A7EB0CBA-1FFB-4D3F-BD53-C93789A9BF8A}" type="slidenum">
              <a:rPr lang="en-GB"/>
              <a:pPr>
                <a:defRPr/>
              </a:pPr>
              <a:t>‹#›</a:t>
            </a:fld>
            <a:endParaRPr lang="en-GB"/>
          </a:p>
        </p:txBody>
      </p:sp>
    </p:spTree>
    <p:extLst>
      <p:ext uri="{BB962C8B-B14F-4D97-AF65-F5344CB8AC3E}">
        <p14:creationId xmlns:p14="http://schemas.microsoft.com/office/powerpoint/2010/main" val="152147121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82DE0206-B000-4ECA-9DF6-FC9CB00B0D7F}" type="slidenum">
              <a:rPr lang="en-GB"/>
              <a:pPr>
                <a:defRPr/>
              </a:pPr>
              <a:t>‹#›</a:t>
            </a:fld>
            <a:endParaRPr lang="en-GB"/>
          </a:p>
        </p:txBody>
      </p:sp>
    </p:spTree>
    <p:extLst>
      <p:ext uri="{BB962C8B-B14F-4D97-AF65-F5344CB8AC3E}">
        <p14:creationId xmlns:p14="http://schemas.microsoft.com/office/powerpoint/2010/main" val="5178367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37DE2A2-FB51-4870-9296-1D9AD6A69844}" type="slidenum">
              <a:rPr lang="en-GB"/>
              <a:pPr>
                <a:defRPr/>
              </a:pPr>
              <a:t>‹#›</a:t>
            </a:fld>
            <a:endParaRPr lang="en-GB"/>
          </a:p>
        </p:txBody>
      </p:sp>
    </p:spTree>
    <p:extLst>
      <p:ext uri="{BB962C8B-B14F-4D97-AF65-F5344CB8AC3E}">
        <p14:creationId xmlns:p14="http://schemas.microsoft.com/office/powerpoint/2010/main" val="16945371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8087378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970383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46609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8736072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83608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945056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127563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0906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826649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49653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28770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001890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49388"/>
            <a:ext cx="8154988" cy="4765675"/>
          </a:xfrm>
        </p:spPr>
        <p:txBody>
          <a:bodyPr/>
          <a:lstStyle/>
          <a:p>
            <a:pPr lvl="0"/>
            <a:endParaRPr lang="en-GB" noProof="0"/>
          </a:p>
        </p:txBody>
      </p:sp>
    </p:spTree>
    <p:extLst>
      <p:ext uri="{BB962C8B-B14F-4D97-AF65-F5344CB8AC3E}">
        <p14:creationId xmlns:p14="http://schemas.microsoft.com/office/powerpoint/2010/main" val="21851487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TNS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851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0536661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8743814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079447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84295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4683213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480900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407492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90261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78989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58085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69602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3449646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419875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49388"/>
            <a:ext cx="8154988" cy="4765675"/>
          </a:xfrm>
        </p:spPr>
        <p:txBody>
          <a:bodyPr/>
          <a:lstStyle/>
          <a:p>
            <a:pPr lvl="0"/>
            <a:endParaRPr lang="en-GB" noProof="0"/>
          </a:p>
        </p:txBody>
      </p:sp>
    </p:spTree>
    <p:extLst>
      <p:ext uri="{BB962C8B-B14F-4D97-AF65-F5344CB8AC3E}">
        <p14:creationId xmlns:p14="http://schemas.microsoft.com/office/powerpoint/2010/main" val="1084061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27726F96-B341-4683-9812-EA4A159B81C1}" type="slidenum">
              <a:rPr lang="en-GB"/>
              <a:pPr>
                <a:defRPr/>
              </a:pPr>
              <a:t>‹#›</a:t>
            </a:fld>
            <a:endParaRPr lang="en-GB"/>
          </a:p>
        </p:txBody>
      </p:sp>
    </p:spTree>
    <p:extLst>
      <p:ext uri="{BB962C8B-B14F-4D97-AF65-F5344CB8AC3E}">
        <p14:creationId xmlns:p14="http://schemas.microsoft.com/office/powerpoint/2010/main" val="14809557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86E6DC9D-FE6A-4021-B69B-C045FFD8BAA9}" type="slidenum">
              <a:rPr lang="en-GB"/>
              <a:pPr>
                <a:defRPr/>
              </a:pPr>
              <a:t>‹#›</a:t>
            </a:fld>
            <a:endParaRPr lang="en-GB"/>
          </a:p>
        </p:txBody>
      </p:sp>
    </p:spTree>
    <p:extLst>
      <p:ext uri="{BB962C8B-B14F-4D97-AF65-F5344CB8AC3E}">
        <p14:creationId xmlns:p14="http://schemas.microsoft.com/office/powerpoint/2010/main" val="25625296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28678C2-6DFE-4B0B-86E1-BFBC5D7D3A3C}" type="slidenum">
              <a:rPr lang="en-GB"/>
              <a:pPr>
                <a:defRPr/>
              </a:pPr>
              <a:t>‹#›</a:t>
            </a:fld>
            <a:endParaRPr lang="en-GB"/>
          </a:p>
        </p:txBody>
      </p:sp>
    </p:spTree>
    <p:extLst>
      <p:ext uri="{BB962C8B-B14F-4D97-AF65-F5344CB8AC3E}">
        <p14:creationId xmlns:p14="http://schemas.microsoft.com/office/powerpoint/2010/main" val="36612065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E1958A57-90A3-4909-B925-250A18A07C82}" type="slidenum">
              <a:rPr lang="en-GB"/>
              <a:pPr>
                <a:defRPr/>
              </a:pPr>
              <a:t>‹#›</a:t>
            </a:fld>
            <a:endParaRPr lang="en-GB"/>
          </a:p>
        </p:txBody>
      </p:sp>
    </p:spTree>
    <p:extLst>
      <p:ext uri="{BB962C8B-B14F-4D97-AF65-F5344CB8AC3E}">
        <p14:creationId xmlns:p14="http://schemas.microsoft.com/office/powerpoint/2010/main" val="276020865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F2E15F6F-6D6E-49B7-B636-6A7130167447}" type="slidenum">
              <a:rPr lang="en-GB"/>
              <a:pPr>
                <a:defRPr/>
              </a:pPr>
              <a:t>‹#›</a:t>
            </a:fld>
            <a:endParaRPr lang="en-GB"/>
          </a:p>
        </p:txBody>
      </p:sp>
    </p:spTree>
    <p:extLst>
      <p:ext uri="{BB962C8B-B14F-4D97-AF65-F5344CB8AC3E}">
        <p14:creationId xmlns:p14="http://schemas.microsoft.com/office/powerpoint/2010/main" val="287232368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14CD522C-B56E-43C8-9639-DA94451D1245}" type="slidenum">
              <a:rPr lang="en-GB"/>
              <a:pPr>
                <a:defRPr/>
              </a:pPr>
              <a:t>‹#›</a:t>
            </a:fld>
            <a:endParaRPr lang="en-GB"/>
          </a:p>
        </p:txBody>
      </p:sp>
    </p:spTree>
    <p:extLst>
      <p:ext uri="{BB962C8B-B14F-4D97-AF65-F5344CB8AC3E}">
        <p14:creationId xmlns:p14="http://schemas.microsoft.com/office/powerpoint/2010/main" val="36934714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285492B9-E340-4A63-8A02-A633D517C315}" type="slidenum">
              <a:rPr lang="en-GB"/>
              <a:pPr>
                <a:defRPr/>
              </a:pPr>
              <a:t>‹#›</a:t>
            </a:fld>
            <a:endParaRPr lang="en-GB"/>
          </a:p>
        </p:txBody>
      </p:sp>
    </p:spTree>
    <p:extLst>
      <p:ext uri="{BB962C8B-B14F-4D97-AF65-F5344CB8AC3E}">
        <p14:creationId xmlns:p14="http://schemas.microsoft.com/office/powerpoint/2010/main" val="37896361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BEAF57C7-1047-4266-8351-190B02FDADA9}" type="slidenum">
              <a:rPr lang="en-GB"/>
              <a:pPr>
                <a:defRPr/>
              </a:pPr>
              <a:t>‹#›</a:t>
            </a:fld>
            <a:endParaRPr lang="en-GB"/>
          </a:p>
        </p:txBody>
      </p:sp>
    </p:spTree>
    <p:extLst>
      <p:ext uri="{BB962C8B-B14F-4D97-AF65-F5344CB8AC3E}">
        <p14:creationId xmlns:p14="http://schemas.microsoft.com/office/powerpoint/2010/main" val="4095263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37458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6FFCAC7B-7643-4311-B843-1B40EEFB73D7}" type="slidenum">
              <a:rPr lang="en-GB"/>
              <a:pPr>
                <a:defRPr/>
              </a:pPr>
              <a:t>‹#›</a:t>
            </a:fld>
            <a:endParaRPr lang="en-GB"/>
          </a:p>
        </p:txBody>
      </p:sp>
    </p:spTree>
    <p:extLst>
      <p:ext uri="{BB962C8B-B14F-4D97-AF65-F5344CB8AC3E}">
        <p14:creationId xmlns:p14="http://schemas.microsoft.com/office/powerpoint/2010/main" val="80092658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2D856808-9FFC-4F03-B7FE-27A820F0251E}" type="slidenum">
              <a:rPr lang="en-GB"/>
              <a:pPr>
                <a:defRPr/>
              </a:pPr>
              <a:t>‹#›</a:t>
            </a:fld>
            <a:endParaRPr lang="en-GB"/>
          </a:p>
        </p:txBody>
      </p:sp>
    </p:spTree>
    <p:extLst>
      <p:ext uri="{BB962C8B-B14F-4D97-AF65-F5344CB8AC3E}">
        <p14:creationId xmlns:p14="http://schemas.microsoft.com/office/powerpoint/2010/main" val="175672842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4CB1EE2-FACA-4A6C-AB81-73A37A4B9E01}" type="slidenum">
              <a:rPr lang="en-GB"/>
              <a:pPr>
                <a:defRPr/>
              </a:pPr>
              <a:t>‹#›</a:t>
            </a:fld>
            <a:endParaRPr lang="en-GB"/>
          </a:p>
        </p:txBody>
      </p:sp>
    </p:spTree>
    <p:extLst>
      <p:ext uri="{BB962C8B-B14F-4D97-AF65-F5344CB8AC3E}">
        <p14:creationId xmlns:p14="http://schemas.microsoft.com/office/powerpoint/2010/main" val="131657609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371450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1394213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7378820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40766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93028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0319630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194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348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49152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536445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571134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572473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49388"/>
            <a:ext cx="8154988" cy="4765675"/>
          </a:xfrm>
        </p:spPr>
        <p:txBody>
          <a:bodyPr/>
          <a:lstStyle/>
          <a:p>
            <a:pPr lvl="0"/>
            <a:endParaRPr lang="en-GB" noProof="0"/>
          </a:p>
        </p:txBody>
      </p:sp>
    </p:spTree>
    <p:extLst>
      <p:ext uri="{BB962C8B-B14F-4D97-AF65-F5344CB8AC3E}">
        <p14:creationId xmlns:p14="http://schemas.microsoft.com/office/powerpoint/2010/main" val="289577187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E845C89D-D7D7-461E-B097-7C96AF798EE6}" type="slidenum">
              <a:rPr lang="en-GB"/>
              <a:pPr>
                <a:defRPr/>
              </a:pPr>
              <a:t>‹#›</a:t>
            </a:fld>
            <a:endParaRPr lang="en-GB"/>
          </a:p>
        </p:txBody>
      </p:sp>
    </p:spTree>
    <p:extLst>
      <p:ext uri="{BB962C8B-B14F-4D97-AF65-F5344CB8AC3E}">
        <p14:creationId xmlns:p14="http://schemas.microsoft.com/office/powerpoint/2010/main" val="226713290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8BB475A-7792-480C-B66B-EBD81BB0438C}" type="slidenum">
              <a:rPr lang="en-GB"/>
              <a:pPr>
                <a:defRPr/>
              </a:pPr>
              <a:t>‹#›</a:t>
            </a:fld>
            <a:endParaRPr lang="en-GB"/>
          </a:p>
        </p:txBody>
      </p:sp>
    </p:spTree>
    <p:extLst>
      <p:ext uri="{BB962C8B-B14F-4D97-AF65-F5344CB8AC3E}">
        <p14:creationId xmlns:p14="http://schemas.microsoft.com/office/powerpoint/2010/main" val="905350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48B31E8C-BFE4-4E77-A0EF-BE8D9DA45874}" type="slidenum">
              <a:rPr lang="en-GB"/>
              <a:pPr>
                <a:defRPr/>
              </a:pPr>
              <a:t>‹#›</a:t>
            </a:fld>
            <a:endParaRPr lang="en-GB"/>
          </a:p>
        </p:txBody>
      </p:sp>
    </p:spTree>
    <p:extLst>
      <p:ext uri="{BB962C8B-B14F-4D97-AF65-F5344CB8AC3E}">
        <p14:creationId xmlns:p14="http://schemas.microsoft.com/office/powerpoint/2010/main" val="141183884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DF1788F3-E255-4456-8AF4-AACAA20E51E8}" type="slidenum">
              <a:rPr lang="en-GB"/>
              <a:pPr>
                <a:defRPr/>
              </a:pPr>
              <a:t>‹#›</a:t>
            </a:fld>
            <a:endParaRPr lang="en-GB"/>
          </a:p>
        </p:txBody>
      </p:sp>
    </p:spTree>
    <p:extLst>
      <p:ext uri="{BB962C8B-B14F-4D97-AF65-F5344CB8AC3E}">
        <p14:creationId xmlns:p14="http://schemas.microsoft.com/office/powerpoint/2010/main" val="236702127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646EA658-58EB-4CBC-AF36-A13FC446B2DA}" type="slidenum">
              <a:rPr lang="en-GB"/>
              <a:pPr>
                <a:defRPr/>
              </a:pPr>
              <a:t>‹#›</a:t>
            </a:fld>
            <a:endParaRPr lang="en-GB"/>
          </a:p>
        </p:txBody>
      </p:sp>
    </p:spTree>
    <p:extLst>
      <p:ext uri="{BB962C8B-B14F-4D97-AF65-F5344CB8AC3E}">
        <p14:creationId xmlns:p14="http://schemas.microsoft.com/office/powerpoint/2010/main" val="184357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6A29C11B-0754-4E66-9E55-C90E1FF5AC3B}"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2D9C1EB0-E5CE-4A11-9224-0DCD78448BC2}" type="slidenum">
              <a:rPr lang="en-GB"/>
              <a:pPr>
                <a:defRPr/>
              </a:pPr>
              <a:t>‹#›</a:t>
            </a:fld>
            <a:endParaRPr lang="en-GB"/>
          </a:p>
        </p:txBody>
      </p:sp>
    </p:spTree>
    <p:extLst>
      <p:ext uri="{BB962C8B-B14F-4D97-AF65-F5344CB8AC3E}">
        <p14:creationId xmlns:p14="http://schemas.microsoft.com/office/powerpoint/2010/main" val="2892654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410453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1E0EE545-7BC1-4D19-8116-44D3DE43A736}" type="slidenum">
              <a:rPr lang="en-GB"/>
              <a:pPr>
                <a:defRPr/>
              </a:pPr>
              <a:t>‹#›</a:t>
            </a:fld>
            <a:endParaRPr lang="en-GB"/>
          </a:p>
        </p:txBody>
      </p:sp>
    </p:spTree>
    <p:extLst>
      <p:ext uri="{BB962C8B-B14F-4D97-AF65-F5344CB8AC3E}">
        <p14:creationId xmlns:p14="http://schemas.microsoft.com/office/powerpoint/2010/main" val="298337591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1BEDDCEF-2306-4491-BF99-52C87F0AD30B}" type="slidenum">
              <a:rPr lang="en-GB"/>
              <a:pPr>
                <a:defRPr/>
              </a:pPr>
              <a:t>‹#›</a:t>
            </a:fld>
            <a:endParaRPr lang="en-GB"/>
          </a:p>
        </p:txBody>
      </p:sp>
    </p:spTree>
    <p:extLst>
      <p:ext uri="{BB962C8B-B14F-4D97-AF65-F5344CB8AC3E}">
        <p14:creationId xmlns:p14="http://schemas.microsoft.com/office/powerpoint/2010/main" val="160196097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1806F38D-6E62-4935-A745-E23070B24AD8}" type="slidenum">
              <a:rPr lang="en-GB"/>
              <a:pPr>
                <a:defRPr/>
              </a:pPr>
              <a:t>‹#›</a:t>
            </a:fld>
            <a:endParaRPr lang="en-GB"/>
          </a:p>
        </p:txBody>
      </p:sp>
    </p:spTree>
    <p:extLst>
      <p:ext uri="{BB962C8B-B14F-4D97-AF65-F5344CB8AC3E}">
        <p14:creationId xmlns:p14="http://schemas.microsoft.com/office/powerpoint/2010/main" val="209547512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F1927A14-5A27-4903-B389-64BC15C63B4F}" type="slidenum">
              <a:rPr lang="en-GB"/>
              <a:pPr>
                <a:defRPr/>
              </a:pPr>
              <a:t>‹#›</a:t>
            </a:fld>
            <a:endParaRPr lang="en-GB"/>
          </a:p>
        </p:txBody>
      </p:sp>
    </p:spTree>
    <p:extLst>
      <p:ext uri="{BB962C8B-B14F-4D97-AF65-F5344CB8AC3E}">
        <p14:creationId xmlns:p14="http://schemas.microsoft.com/office/powerpoint/2010/main" val="11122201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F145C614-6CD7-4D08-B37E-6A3A507123AD}" type="slidenum">
              <a:rPr lang="en-GB"/>
              <a:pPr>
                <a:defRPr/>
              </a:pPr>
              <a:t>‹#›</a:t>
            </a:fld>
            <a:endParaRPr lang="en-GB"/>
          </a:p>
        </p:txBody>
      </p:sp>
    </p:spTree>
    <p:extLst>
      <p:ext uri="{BB962C8B-B14F-4D97-AF65-F5344CB8AC3E}">
        <p14:creationId xmlns:p14="http://schemas.microsoft.com/office/powerpoint/2010/main" val="344736070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407EA013-30D7-4CE6-833C-B485C9A8DC19}" type="slidenum">
              <a:rPr lang="en-GB"/>
              <a:pPr>
                <a:defRPr/>
              </a:pPr>
              <a:t>‹#›</a:t>
            </a:fld>
            <a:endParaRPr lang="en-GB"/>
          </a:p>
        </p:txBody>
      </p:sp>
    </p:spTree>
    <p:extLst>
      <p:ext uri="{BB962C8B-B14F-4D97-AF65-F5344CB8AC3E}">
        <p14:creationId xmlns:p14="http://schemas.microsoft.com/office/powerpoint/2010/main" val="26988744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90262421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805845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2944715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84964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588182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828272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9618819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86117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261593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027067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9847319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8523851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49388"/>
            <a:ext cx="8154988" cy="4765675"/>
          </a:xfrm>
        </p:spPr>
        <p:txBody>
          <a:bodyPr/>
          <a:lstStyle/>
          <a:p>
            <a:pPr lvl="0"/>
            <a:endParaRPr lang="en-GB" noProof="0"/>
          </a:p>
        </p:txBody>
      </p:sp>
    </p:spTree>
    <p:extLst>
      <p:ext uri="{BB962C8B-B14F-4D97-AF65-F5344CB8AC3E}">
        <p14:creationId xmlns:p14="http://schemas.microsoft.com/office/powerpoint/2010/main" val="412377930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p:txBody>
          <a:bodyPr/>
          <a:lstStyle>
            <a:lvl1pPr fontAlgn="base">
              <a:spcBef>
                <a:spcPct val="0"/>
              </a:spcBef>
              <a:spcAft>
                <a:spcPct val="0"/>
              </a:spcAft>
              <a:defRPr/>
            </a:lvl1pPr>
          </a:lstStyle>
          <a:p>
            <a:pPr>
              <a:defRPr/>
            </a:pPr>
            <a:fld id="{4DCA0068-2E0A-4C81-BC6B-19CBFCDCD14E}" type="datetimeFigureOut">
              <a:rPr lang="en-GB"/>
              <a:pPr>
                <a:defRPr/>
              </a:pPr>
              <a:t>07/11/2016</a:t>
            </a:fld>
            <a:endParaRPr lang="en-GB"/>
          </a:p>
        </p:txBody>
      </p:sp>
      <p:sp>
        <p:nvSpPr>
          <p:cNvPr id="3" name="Rectangle 2"/>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GB"/>
          </a:p>
        </p:txBody>
      </p:sp>
      <p:sp>
        <p:nvSpPr>
          <p:cNvPr id="4" name="Rectangle 3"/>
          <p:cNvSpPr>
            <a:spLocks noGrp="1" noChangeArrowheads="1"/>
          </p:cNvSpPr>
          <p:nvPr>
            <p:ph type="sldNum" sz="quarter" idx="12"/>
          </p:nvPr>
        </p:nvSpPr>
        <p:spPr/>
        <p:txBody>
          <a:bodyPr/>
          <a:lstStyle>
            <a:lvl1pPr fontAlgn="base">
              <a:spcBef>
                <a:spcPct val="0"/>
              </a:spcBef>
              <a:spcAft>
                <a:spcPct val="0"/>
              </a:spcAft>
              <a:defRPr/>
            </a:lvl1pPr>
          </a:lstStyle>
          <a:p>
            <a:pPr>
              <a:defRPr/>
            </a:pPr>
            <a:fld id="{309D2485-32BB-4E00-B96B-DF0CEF3EA318}" type="slidenum">
              <a:rPr lang="en-GB"/>
              <a:pPr>
                <a:defRPr/>
              </a:pPr>
              <a:t>‹#›</a:t>
            </a:fld>
            <a:endParaRPr lang="en-GB"/>
          </a:p>
        </p:txBody>
      </p:sp>
    </p:spTree>
    <p:extLst>
      <p:ext uri="{BB962C8B-B14F-4D97-AF65-F5344CB8AC3E}">
        <p14:creationId xmlns:p14="http://schemas.microsoft.com/office/powerpoint/2010/main" val="424621412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89077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7082341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43282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465175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887070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0638596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0073810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85004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176482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531620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0359630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6603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tandard">
    <p:bg>
      <p:bgPr>
        <a:solidFill>
          <a:srgbClr val="FFFFFF"/>
        </a:solidFill>
        <a:effectLst/>
      </p:bgPr>
    </p:bg>
    <p:spTree>
      <p:nvGrpSpPr>
        <p:cNvPr id="1" name=""/>
        <p:cNvGrpSpPr/>
        <p:nvPr/>
      </p:nvGrpSpPr>
      <p:grpSpPr>
        <a:xfrm>
          <a:off x="0" y="0"/>
          <a:ext cx="0" cy="0"/>
          <a:chOff x="0" y="0"/>
          <a:chExt cx="0" cy="0"/>
        </a:xfrm>
      </p:grpSpPr>
      <p:sp>
        <p:nvSpPr>
          <p:cNvPr id="54" name="Rectangle 53"/>
          <p:cNvSpPr>
            <a:spLocks noChangeAspect="1"/>
          </p:cNvSpPr>
          <p:nvPr userDrawn="1"/>
        </p:nvSpPr>
        <p:spPr>
          <a:xfrm>
            <a:off x="0" y="6248400"/>
            <a:ext cx="9144000" cy="609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2" name="Group 1"/>
          <p:cNvGrpSpPr/>
          <p:nvPr userDrawn="1"/>
        </p:nvGrpSpPr>
        <p:grpSpPr>
          <a:xfrm>
            <a:off x="293371" y="6477000"/>
            <a:ext cx="2294627" cy="152400"/>
            <a:chOff x="293371" y="6477000"/>
            <a:chExt cx="2294627" cy="152400"/>
          </a:xfrm>
        </p:grpSpPr>
        <p:grpSp>
          <p:nvGrpSpPr>
            <p:cNvPr id="56" name="Group 20"/>
            <p:cNvGrpSpPr/>
            <p:nvPr/>
          </p:nvGrpSpPr>
          <p:grpSpPr>
            <a:xfrm>
              <a:off x="293371" y="6480104"/>
              <a:ext cx="783379" cy="148262"/>
              <a:chOff x="548142" y="3200974"/>
              <a:chExt cx="2763497" cy="523022"/>
            </a:xfrm>
            <a:solidFill>
              <a:srgbClr val="FFFF00"/>
            </a:solidFill>
          </p:grpSpPr>
          <p:sp>
            <p:nvSpPr>
              <p:cNvPr id="69" name="AutoShape 1"/>
              <p:cNvSpPr>
                <a:spLocks/>
              </p:cNvSpPr>
              <p:nvPr/>
            </p:nvSpPr>
            <p:spPr bwMode="auto">
              <a:xfrm>
                <a:off x="1063865" y="3200974"/>
                <a:ext cx="430580" cy="523022"/>
              </a:xfrm>
              <a:custGeom>
                <a:avLst/>
                <a:gdLst>
                  <a:gd name="T0" fmla="*/ 10800 w 21600"/>
                  <a:gd name="T1" fmla="*/ 10800 h 21600"/>
                </a:gdLst>
                <a:ahLst/>
                <a:cxnLst>
                  <a:cxn ang="0">
                    <a:pos x="T0" y="T1"/>
                  </a:cxn>
                </a:cxnLst>
                <a:rect l="0" t="0" r="r" b="b"/>
                <a:pathLst>
                  <a:path w="21600" h="21600">
                    <a:moveTo>
                      <a:pt x="5239" y="14728"/>
                    </a:moveTo>
                    <a:lnTo>
                      <a:pt x="10714" y="876"/>
                    </a:lnTo>
                    <a:lnTo>
                      <a:pt x="10881" y="876"/>
                    </a:lnTo>
                    <a:lnTo>
                      <a:pt x="16314" y="14728"/>
                    </a:lnTo>
                    <a:cubicBezTo>
                      <a:pt x="16314" y="14728"/>
                      <a:pt x="5239" y="14728"/>
                      <a:pt x="5239" y="14728"/>
                    </a:cubicBezTo>
                    <a:close/>
                    <a:moveTo>
                      <a:pt x="19010" y="21600"/>
                    </a:moveTo>
                    <a:lnTo>
                      <a:pt x="21600" y="21600"/>
                    </a:lnTo>
                    <a:lnTo>
                      <a:pt x="12761" y="0"/>
                    </a:lnTo>
                    <a:lnTo>
                      <a:pt x="8870" y="0"/>
                    </a:lnTo>
                    <a:lnTo>
                      <a:pt x="0" y="21600"/>
                    </a:lnTo>
                    <a:lnTo>
                      <a:pt x="2521" y="21600"/>
                    </a:lnTo>
                    <a:lnTo>
                      <a:pt x="4581" y="16391"/>
                    </a:lnTo>
                    <a:lnTo>
                      <a:pt x="16966" y="16391"/>
                    </a:lnTo>
                    <a:cubicBezTo>
                      <a:pt x="16966" y="16391"/>
                      <a:pt x="19010" y="21600"/>
                      <a:pt x="19010" y="21600"/>
                    </a:cubicBezTo>
                    <a:close/>
                    <a:moveTo>
                      <a:pt x="1901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0" name="AutoShape 2"/>
              <p:cNvSpPr>
                <a:spLocks/>
              </p:cNvSpPr>
              <p:nvPr/>
            </p:nvSpPr>
            <p:spPr bwMode="auto">
              <a:xfrm>
                <a:off x="2922414" y="3200974"/>
                <a:ext cx="389225" cy="523022"/>
              </a:xfrm>
              <a:custGeom>
                <a:avLst/>
                <a:gdLst>
                  <a:gd name="T0" fmla="*/ 10800 w 21600"/>
                  <a:gd name="T1" fmla="*/ 10800 h 21600"/>
                </a:gdLst>
                <a:ahLst/>
                <a:cxnLst>
                  <a:cxn ang="0">
                    <a:pos x="T0" y="T1"/>
                  </a:cxn>
                </a:cxnLst>
                <a:rect l="0" t="0" r="r" b="b"/>
                <a:pathLst>
                  <a:path w="21600" h="21600">
                    <a:moveTo>
                      <a:pt x="2634" y="1676"/>
                    </a:moveTo>
                    <a:lnTo>
                      <a:pt x="10542" y="1670"/>
                    </a:lnTo>
                    <a:cubicBezTo>
                      <a:pt x="14467" y="1670"/>
                      <a:pt x="17933" y="2986"/>
                      <a:pt x="17933" y="6233"/>
                    </a:cubicBezTo>
                    <a:cubicBezTo>
                      <a:pt x="17933" y="9524"/>
                      <a:pt x="14467" y="10797"/>
                      <a:pt x="10545" y="10797"/>
                    </a:cubicBezTo>
                    <a:lnTo>
                      <a:pt x="2634" y="10797"/>
                    </a:lnTo>
                    <a:cubicBezTo>
                      <a:pt x="2634" y="10797"/>
                      <a:pt x="2634" y="1676"/>
                      <a:pt x="2634" y="1676"/>
                    </a:cubicBezTo>
                    <a:close/>
                    <a:moveTo>
                      <a:pt x="21600" y="21600"/>
                    </a:moveTo>
                    <a:lnTo>
                      <a:pt x="12318" y="12426"/>
                    </a:lnTo>
                    <a:cubicBezTo>
                      <a:pt x="17463" y="12101"/>
                      <a:pt x="20496" y="10030"/>
                      <a:pt x="20496" y="6219"/>
                    </a:cubicBezTo>
                    <a:cubicBezTo>
                      <a:pt x="20496" y="2437"/>
                      <a:pt x="16878" y="0"/>
                      <a:pt x="10812" y="0"/>
                    </a:cubicBezTo>
                    <a:lnTo>
                      <a:pt x="0" y="0"/>
                    </a:lnTo>
                    <a:lnTo>
                      <a:pt x="0" y="21596"/>
                    </a:lnTo>
                    <a:lnTo>
                      <a:pt x="2634" y="21596"/>
                    </a:lnTo>
                    <a:lnTo>
                      <a:pt x="2634" y="12472"/>
                    </a:lnTo>
                    <a:lnTo>
                      <a:pt x="9220" y="12472"/>
                    </a:lnTo>
                    <a:lnTo>
                      <a:pt x="18292" y="21600"/>
                    </a:lnTo>
                    <a:cubicBezTo>
                      <a:pt x="18292" y="21600"/>
                      <a:pt x="21600" y="21600"/>
                      <a:pt x="21600" y="21600"/>
                    </a:cubicBezTo>
                    <a:close/>
                    <a:moveTo>
                      <a:pt x="2160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1" name="AutoShape 3"/>
              <p:cNvSpPr>
                <a:spLocks/>
              </p:cNvSpPr>
              <p:nvPr/>
            </p:nvSpPr>
            <p:spPr bwMode="auto">
              <a:xfrm>
                <a:off x="2036927" y="3200974"/>
                <a:ext cx="403821" cy="523022"/>
              </a:xfrm>
              <a:custGeom>
                <a:avLst/>
                <a:gdLst>
                  <a:gd name="T0" fmla="*/ 10800 w 21600"/>
                  <a:gd name="T1" fmla="*/ 10800 h 21600"/>
                </a:gdLst>
                <a:ahLst/>
                <a:cxnLst>
                  <a:cxn ang="0">
                    <a:pos x="T0" y="T1"/>
                  </a:cxn>
                </a:cxnLst>
                <a:rect l="0" t="0" r="r" b="b"/>
                <a:pathLst>
                  <a:path w="21600" h="21600">
                    <a:moveTo>
                      <a:pt x="21600" y="0"/>
                    </a:moveTo>
                    <a:lnTo>
                      <a:pt x="863" y="0"/>
                    </a:lnTo>
                    <a:lnTo>
                      <a:pt x="0" y="1676"/>
                    </a:lnTo>
                    <a:lnTo>
                      <a:pt x="9452" y="1676"/>
                    </a:lnTo>
                    <a:lnTo>
                      <a:pt x="9452" y="21600"/>
                    </a:lnTo>
                    <a:lnTo>
                      <a:pt x="12008" y="21600"/>
                    </a:lnTo>
                    <a:lnTo>
                      <a:pt x="12008" y="1676"/>
                    </a:lnTo>
                    <a:lnTo>
                      <a:pt x="20739" y="1676"/>
                    </a:lnTo>
                    <a:cubicBezTo>
                      <a:pt x="20739" y="1676"/>
                      <a:pt x="21600" y="0"/>
                      <a:pt x="21600" y="0"/>
                    </a:cubicBezTo>
                    <a:close/>
                    <a:moveTo>
                      <a:pt x="2160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2" name="AutoShape 4"/>
              <p:cNvSpPr>
                <a:spLocks/>
              </p:cNvSpPr>
              <p:nvPr/>
            </p:nvSpPr>
            <p:spPr bwMode="auto">
              <a:xfrm>
                <a:off x="2406691" y="3200974"/>
                <a:ext cx="430580" cy="523022"/>
              </a:xfrm>
              <a:custGeom>
                <a:avLst/>
                <a:gdLst>
                  <a:gd name="T0" fmla="*/ 10800 w 21600"/>
                  <a:gd name="T1" fmla="*/ 10800 h 21600"/>
                </a:gdLst>
                <a:ahLst/>
                <a:cxnLst>
                  <a:cxn ang="0">
                    <a:pos x="T0" y="T1"/>
                  </a:cxn>
                </a:cxnLst>
                <a:rect l="0" t="0" r="r" b="b"/>
                <a:pathLst>
                  <a:path w="21600" h="21600">
                    <a:moveTo>
                      <a:pt x="5239" y="14728"/>
                    </a:moveTo>
                    <a:lnTo>
                      <a:pt x="10714" y="876"/>
                    </a:lnTo>
                    <a:lnTo>
                      <a:pt x="10880" y="876"/>
                    </a:lnTo>
                    <a:lnTo>
                      <a:pt x="16314" y="14728"/>
                    </a:lnTo>
                    <a:cubicBezTo>
                      <a:pt x="16314" y="14728"/>
                      <a:pt x="5239" y="14728"/>
                      <a:pt x="5239" y="14728"/>
                    </a:cubicBezTo>
                    <a:close/>
                    <a:moveTo>
                      <a:pt x="19010" y="21600"/>
                    </a:moveTo>
                    <a:lnTo>
                      <a:pt x="21600" y="21600"/>
                    </a:lnTo>
                    <a:lnTo>
                      <a:pt x="12761" y="0"/>
                    </a:lnTo>
                    <a:lnTo>
                      <a:pt x="8870" y="0"/>
                    </a:lnTo>
                    <a:lnTo>
                      <a:pt x="0" y="21600"/>
                    </a:lnTo>
                    <a:lnTo>
                      <a:pt x="2522" y="21600"/>
                    </a:lnTo>
                    <a:lnTo>
                      <a:pt x="4582" y="16391"/>
                    </a:lnTo>
                    <a:lnTo>
                      <a:pt x="16967" y="16391"/>
                    </a:lnTo>
                    <a:cubicBezTo>
                      <a:pt x="16967" y="16391"/>
                      <a:pt x="19010" y="21600"/>
                      <a:pt x="19010" y="21600"/>
                    </a:cubicBezTo>
                    <a:close/>
                    <a:moveTo>
                      <a:pt x="1901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5" name="AutoShape 5"/>
              <p:cNvSpPr>
                <a:spLocks/>
              </p:cNvSpPr>
              <p:nvPr/>
            </p:nvSpPr>
            <p:spPr bwMode="auto">
              <a:xfrm>
                <a:off x="548142" y="3200974"/>
                <a:ext cx="115552" cy="523022"/>
              </a:xfrm>
              <a:custGeom>
                <a:avLst/>
                <a:gdLst>
                  <a:gd name="T0" fmla="*/ 10800 w 21600"/>
                  <a:gd name="T1" fmla="*/ 10800 h 21600"/>
                </a:gdLst>
                <a:ahLst/>
                <a:cxnLst>
                  <a:cxn ang="0">
                    <a:pos x="T0" y="T1"/>
                  </a:cxn>
                </a:cxnLst>
                <a:rect l="0" t="0" r="r" b="b"/>
                <a:pathLst>
                  <a:path w="21600" h="21600">
                    <a:moveTo>
                      <a:pt x="0" y="0"/>
                    </a:moveTo>
                    <a:lnTo>
                      <a:pt x="0" y="1"/>
                    </a:lnTo>
                    <a:lnTo>
                      <a:pt x="0" y="1675"/>
                    </a:lnTo>
                    <a:lnTo>
                      <a:pt x="0" y="1676"/>
                    </a:lnTo>
                    <a:lnTo>
                      <a:pt x="12834" y="1676"/>
                    </a:lnTo>
                    <a:lnTo>
                      <a:pt x="12834" y="19924"/>
                    </a:lnTo>
                    <a:lnTo>
                      <a:pt x="0" y="19924"/>
                    </a:lnTo>
                    <a:lnTo>
                      <a:pt x="0" y="19925"/>
                    </a:lnTo>
                    <a:lnTo>
                      <a:pt x="0" y="21599"/>
                    </a:lnTo>
                    <a:lnTo>
                      <a:pt x="0" y="21600"/>
                    </a:lnTo>
                    <a:lnTo>
                      <a:pt x="21600" y="21600"/>
                    </a:lnTo>
                    <a:lnTo>
                      <a:pt x="21600" y="21599"/>
                    </a:lnTo>
                    <a:lnTo>
                      <a:pt x="21600" y="19924"/>
                    </a:lnTo>
                    <a:lnTo>
                      <a:pt x="21600" y="1675"/>
                    </a:lnTo>
                    <a:lnTo>
                      <a:pt x="21600" y="1"/>
                    </a:lnTo>
                    <a:lnTo>
                      <a:pt x="21600" y="0"/>
                    </a:lnTo>
                    <a:cubicBezTo>
                      <a:pt x="21600" y="0"/>
                      <a:pt x="0" y="0"/>
                      <a:pt x="0" y="0"/>
                    </a:cubicBezTo>
                    <a:close/>
                    <a:moveTo>
                      <a:pt x="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6" name="AutoShape 6"/>
              <p:cNvSpPr>
                <a:spLocks/>
              </p:cNvSpPr>
              <p:nvPr/>
            </p:nvSpPr>
            <p:spPr bwMode="auto">
              <a:xfrm>
                <a:off x="694101" y="3200974"/>
                <a:ext cx="315029" cy="523022"/>
              </a:xfrm>
              <a:custGeom>
                <a:avLst/>
                <a:gdLst>
                  <a:gd name="T0" fmla="*/ 10800 w 21600"/>
                  <a:gd name="T1" fmla="*/ 10800 h 21600"/>
                </a:gdLst>
                <a:ahLst/>
                <a:cxnLst>
                  <a:cxn ang="0">
                    <a:pos x="T0" y="T1"/>
                  </a:cxn>
                </a:cxnLst>
                <a:rect l="0" t="0" r="r" b="b"/>
                <a:pathLst>
                  <a:path w="21600" h="21600">
                    <a:moveTo>
                      <a:pt x="17242" y="0"/>
                    </a:moveTo>
                    <a:lnTo>
                      <a:pt x="0" y="10799"/>
                    </a:lnTo>
                    <a:lnTo>
                      <a:pt x="17242" y="21600"/>
                    </a:lnTo>
                    <a:lnTo>
                      <a:pt x="21597" y="21600"/>
                    </a:lnTo>
                    <a:lnTo>
                      <a:pt x="4458" y="10799"/>
                    </a:lnTo>
                    <a:lnTo>
                      <a:pt x="21600" y="0"/>
                    </a:lnTo>
                    <a:cubicBezTo>
                      <a:pt x="21600" y="0"/>
                      <a:pt x="17242" y="0"/>
                      <a:pt x="17242" y="0"/>
                    </a:cubicBezTo>
                    <a:close/>
                    <a:moveTo>
                      <a:pt x="17242"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7" name="AutoShape 7"/>
              <p:cNvSpPr>
                <a:spLocks/>
              </p:cNvSpPr>
              <p:nvPr/>
            </p:nvSpPr>
            <p:spPr bwMode="auto">
              <a:xfrm>
                <a:off x="1569857" y="3200974"/>
                <a:ext cx="397740" cy="523022"/>
              </a:xfrm>
              <a:custGeom>
                <a:avLst/>
                <a:gdLst>
                  <a:gd name="T0" fmla="*/ 10800 w 21600"/>
                  <a:gd name="T1" fmla="*/ 10800 h 21600"/>
                </a:gdLst>
                <a:ahLst/>
                <a:cxnLst>
                  <a:cxn ang="0">
                    <a:pos x="T0" y="T1"/>
                  </a:cxn>
                </a:cxnLst>
                <a:rect l="0" t="0" r="r" b="b"/>
                <a:pathLst>
                  <a:path w="21600" h="21600">
                    <a:moveTo>
                      <a:pt x="21600" y="0"/>
                    </a:moveTo>
                    <a:lnTo>
                      <a:pt x="19091" y="0"/>
                    </a:lnTo>
                    <a:lnTo>
                      <a:pt x="19091" y="20728"/>
                    </a:lnTo>
                    <a:lnTo>
                      <a:pt x="18910" y="20727"/>
                    </a:lnTo>
                    <a:lnTo>
                      <a:pt x="5054" y="0"/>
                    </a:lnTo>
                    <a:lnTo>
                      <a:pt x="0" y="0"/>
                    </a:lnTo>
                    <a:lnTo>
                      <a:pt x="0" y="21600"/>
                    </a:lnTo>
                    <a:lnTo>
                      <a:pt x="2510" y="21600"/>
                    </a:lnTo>
                    <a:lnTo>
                      <a:pt x="2510" y="875"/>
                    </a:lnTo>
                    <a:lnTo>
                      <a:pt x="2694" y="875"/>
                    </a:lnTo>
                    <a:lnTo>
                      <a:pt x="16376" y="21597"/>
                    </a:lnTo>
                    <a:lnTo>
                      <a:pt x="21600" y="21600"/>
                    </a:lnTo>
                    <a:cubicBezTo>
                      <a:pt x="21600" y="21600"/>
                      <a:pt x="21600" y="0"/>
                      <a:pt x="21600" y="0"/>
                    </a:cubicBezTo>
                    <a:close/>
                    <a:moveTo>
                      <a:pt x="2160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grpSp>
        <p:grpSp>
          <p:nvGrpSpPr>
            <p:cNvPr id="57" name="Group 21"/>
            <p:cNvGrpSpPr/>
            <p:nvPr userDrawn="1"/>
          </p:nvGrpSpPr>
          <p:grpSpPr>
            <a:xfrm>
              <a:off x="1148469" y="6477000"/>
              <a:ext cx="1439529" cy="152400"/>
              <a:chOff x="3564637" y="3190027"/>
              <a:chExt cx="5078174" cy="537618"/>
            </a:xfrm>
            <a:solidFill>
              <a:srgbClr val="92D400"/>
            </a:solidFill>
          </p:grpSpPr>
          <p:sp>
            <p:nvSpPr>
              <p:cNvPr id="58" name="AutoShape 8"/>
              <p:cNvSpPr>
                <a:spLocks/>
              </p:cNvSpPr>
              <p:nvPr/>
            </p:nvSpPr>
            <p:spPr bwMode="auto">
              <a:xfrm>
                <a:off x="8264533" y="3200975"/>
                <a:ext cx="378278" cy="523023"/>
              </a:xfrm>
              <a:custGeom>
                <a:avLst/>
                <a:gdLst>
                  <a:gd name="T0" fmla="*/ 10800 w 21600"/>
                  <a:gd name="T1" fmla="*/ 10800 h 21600"/>
                </a:gdLst>
                <a:ahLst/>
                <a:cxnLst>
                  <a:cxn ang="0">
                    <a:pos x="T0" y="T1"/>
                  </a:cxn>
                </a:cxnLst>
                <a:rect l="0" t="0" r="r" b="b"/>
                <a:pathLst>
                  <a:path w="21600" h="21600">
                    <a:moveTo>
                      <a:pt x="8952" y="18952"/>
                    </a:moveTo>
                    <a:cubicBezTo>
                      <a:pt x="7230" y="18952"/>
                      <a:pt x="5795" y="18697"/>
                      <a:pt x="5015" y="18076"/>
                    </a:cubicBezTo>
                    <a:cubicBezTo>
                      <a:pt x="4234" y="17455"/>
                      <a:pt x="3959" y="16360"/>
                      <a:pt x="3959" y="15115"/>
                    </a:cubicBezTo>
                    <a:lnTo>
                      <a:pt x="3959" y="0"/>
                    </a:lnTo>
                    <a:lnTo>
                      <a:pt x="0" y="0"/>
                    </a:lnTo>
                    <a:lnTo>
                      <a:pt x="0" y="15872"/>
                    </a:lnTo>
                    <a:cubicBezTo>
                      <a:pt x="0" y="17703"/>
                      <a:pt x="708" y="19136"/>
                      <a:pt x="2049" y="20110"/>
                    </a:cubicBezTo>
                    <a:cubicBezTo>
                      <a:pt x="3392" y="21083"/>
                      <a:pt x="5368" y="21600"/>
                      <a:pt x="7906" y="21600"/>
                    </a:cubicBezTo>
                    <a:lnTo>
                      <a:pt x="21600" y="21600"/>
                    </a:lnTo>
                    <a:lnTo>
                      <a:pt x="21600" y="18952"/>
                    </a:lnTo>
                    <a:cubicBezTo>
                      <a:pt x="21600" y="18952"/>
                      <a:pt x="8952" y="18952"/>
                      <a:pt x="8952" y="18952"/>
                    </a:cubicBezTo>
                    <a:close/>
                    <a:moveTo>
                      <a:pt x="8952" y="18952"/>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59" name="AutoShape 9"/>
              <p:cNvSpPr>
                <a:spLocks/>
              </p:cNvSpPr>
              <p:nvPr/>
            </p:nvSpPr>
            <p:spPr bwMode="auto">
              <a:xfrm>
                <a:off x="7301200" y="3190027"/>
                <a:ext cx="468287" cy="537618"/>
              </a:xfrm>
              <a:custGeom>
                <a:avLst/>
                <a:gdLst>
                  <a:gd name="T0" fmla="*/ 10800 w 21600"/>
                  <a:gd name="T1" fmla="*/ 10800 h 21600"/>
                </a:gdLst>
                <a:ahLst/>
                <a:cxnLst>
                  <a:cxn ang="0">
                    <a:pos x="T0" y="T1"/>
                  </a:cxn>
                </a:cxnLst>
                <a:rect l="0" t="0" r="r" b="b"/>
                <a:pathLst>
                  <a:path w="21600" h="21600">
                    <a:moveTo>
                      <a:pt x="18403" y="18635"/>
                    </a:moveTo>
                    <a:lnTo>
                      <a:pt x="6278" y="2162"/>
                    </a:lnTo>
                    <a:cubicBezTo>
                      <a:pt x="5651" y="1332"/>
                      <a:pt x="4908" y="0"/>
                      <a:pt x="2815" y="0"/>
                    </a:cubicBezTo>
                    <a:cubicBezTo>
                      <a:pt x="1696" y="0"/>
                      <a:pt x="0" y="709"/>
                      <a:pt x="0" y="2912"/>
                    </a:cubicBezTo>
                    <a:lnTo>
                      <a:pt x="0" y="21321"/>
                    </a:lnTo>
                    <a:lnTo>
                      <a:pt x="3198" y="21321"/>
                    </a:lnTo>
                    <a:lnTo>
                      <a:pt x="3198" y="2966"/>
                    </a:lnTo>
                    <a:lnTo>
                      <a:pt x="15323" y="19438"/>
                    </a:lnTo>
                    <a:cubicBezTo>
                      <a:pt x="15949" y="20268"/>
                      <a:pt x="16693" y="21600"/>
                      <a:pt x="18786" y="21600"/>
                    </a:cubicBezTo>
                    <a:cubicBezTo>
                      <a:pt x="19906" y="21600"/>
                      <a:pt x="21600" y="20891"/>
                      <a:pt x="21600" y="18689"/>
                    </a:cubicBezTo>
                    <a:lnTo>
                      <a:pt x="21600" y="279"/>
                    </a:lnTo>
                    <a:lnTo>
                      <a:pt x="18403" y="279"/>
                    </a:lnTo>
                    <a:cubicBezTo>
                      <a:pt x="18403" y="279"/>
                      <a:pt x="18403" y="18635"/>
                      <a:pt x="18403" y="18635"/>
                    </a:cubicBezTo>
                    <a:close/>
                    <a:moveTo>
                      <a:pt x="18403" y="18635"/>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0" name="AutoShape 10"/>
              <p:cNvSpPr>
                <a:spLocks/>
              </p:cNvSpPr>
              <p:nvPr/>
            </p:nvSpPr>
            <p:spPr bwMode="auto">
              <a:xfrm>
                <a:off x="5374534" y="3200975"/>
                <a:ext cx="378278" cy="523023"/>
              </a:xfrm>
              <a:custGeom>
                <a:avLst/>
                <a:gdLst>
                  <a:gd name="T0" fmla="*/ 10800 w 21600"/>
                  <a:gd name="T1" fmla="*/ 10800 h 21600"/>
                </a:gdLst>
                <a:ahLst/>
                <a:cxnLst>
                  <a:cxn ang="0">
                    <a:pos x="T0" y="T1"/>
                  </a:cxn>
                </a:cxnLst>
                <a:rect l="0" t="0" r="r" b="b"/>
                <a:pathLst>
                  <a:path w="21600" h="21600">
                    <a:moveTo>
                      <a:pt x="5014" y="18076"/>
                    </a:moveTo>
                    <a:cubicBezTo>
                      <a:pt x="4233" y="17455"/>
                      <a:pt x="3959" y="16360"/>
                      <a:pt x="3959" y="15115"/>
                    </a:cubicBezTo>
                    <a:lnTo>
                      <a:pt x="3959" y="0"/>
                    </a:lnTo>
                    <a:lnTo>
                      <a:pt x="0" y="0"/>
                    </a:lnTo>
                    <a:lnTo>
                      <a:pt x="0" y="15872"/>
                    </a:lnTo>
                    <a:cubicBezTo>
                      <a:pt x="0" y="17703"/>
                      <a:pt x="707" y="19136"/>
                      <a:pt x="2049" y="20110"/>
                    </a:cubicBezTo>
                    <a:cubicBezTo>
                      <a:pt x="3392" y="21083"/>
                      <a:pt x="5367" y="21600"/>
                      <a:pt x="7905" y="21600"/>
                    </a:cubicBezTo>
                    <a:lnTo>
                      <a:pt x="21600" y="21600"/>
                    </a:lnTo>
                    <a:lnTo>
                      <a:pt x="21600" y="18952"/>
                    </a:lnTo>
                    <a:lnTo>
                      <a:pt x="8951" y="18952"/>
                    </a:lnTo>
                    <a:cubicBezTo>
                      <a:pt x="7229" y="18952"/>
                      <a:pt x="5795" y="18697"/>
                      <a:pt x="5014" y="18076"/>
                    </a:cubicBezTo>
                    <a:close/>
                    <a:moveTo>
                      <a:pt x="5014" y="1807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1" name="AutoShape 11"/>
              <p:cNvSpPr>
                <a:spLocks/>
              </p:cNvSpPr>
              <p:nvPr/>
            </p:nvSpPr>
            <p:spPr bwMode="auto">
              <a:xfrm>
                <a:off x="4274971" y="3385857"/>
                <a:ext cx="329626" cy="329627"/>
              </a:xfrm>
              <a:custGeom>
                <a:avLst/>
                <a:gdLst>
                  <a:gd name="T0" fmla="*/ 10800 w 21600"/>
                  <a:gd name="T1" fmla="*/ 10800 h 21600"/>
                </a:gdLst>
                <a:ahLst/>
                <a:cxnLst>
                  <a:cxn ang="0">
                    <a:pos x="T0" y="T1"/>
                  </a:cxn>
                </a:cxnLst>
                <a:rect l="0" t="0" r="r" b="b"/>
                <a:pathLst>
                  <a:path w="21600" h="21600">
                    <a:moveTo>
                      <a:pt x="4537" y="0"/>
                    </a:moveTo>
                    <a:lnTo>
                      <a:pt x="0" y="4534"/>
                    </a:lnTo>
                    <a:lnTo>
                      <a:pt x="0" y="21599"/>
                    </a:lnTo>
                    <a:lnTo>
                      <a:pt x="17391" y="21600"/>
                    </a:lnTo>
                    <a:lnTo>
                      <a:pt x="21600" y="17404"/>
                    </a:lnTo>
                    <a:lnTo>
                      <a:pt x="4537" y="17415"/>
                    </a:lnTo>
                    <a:cubicBezTo>
                      <a:pt x="4537" y="17415"/>
                      <a:pt x="4537" y="0"/>
                      <a:pt x="4537" y="0"/>
                    </a:cubicBezTo>
                    <a:close/>
                    <a:moveTo>
                      <a:pt x="4537"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2" name="AutoShape 12"/>
              <p:cNvSpPr>
                <a:spLocks/>
              </p:cNvSpPr>
              <p:nvPr/>
            </p:nvSpPr>
            <p:spPr bwMode="auto">
              <a:xfrm>
                <a:off x="4459856" y="3200975"/>
                <a:ext cx="329626" cy="329627"/>
              </a:xfrm>
              <a:custGeom>
                <a:avLst/>
                <a:gdLst>
                  <a:gd name="T0" fmla="*/ 10800 w 21600"/>
                  <a:gd name="T1" fmla="*/ 10800 h 21600"/>
                </a:gdLst>
                <a:ahLst/>
                <a:cxnLst>
                  <a:cxn ang="0">
                    <a:pos x="T0" y="T1"/>
                  </a:cxn>
                </a:cxnLst>
                <a:rect l="0" t="0" r="r" b="b"/>
                <a:pathLst>
                  <a:path w="21600" h="21600">
                    <a:moveTo>
                      <a:pt x="0" y="4196"/>
                    </a:moveTo>
                    <a:lnTo>
                      <a:pt x="17062" y="4184"/>
                    </a:lnTo>
                    <a:lnTo>
                      <a:pt x="17062" y="21600"/>
                    </a:lnTo>
                    <a:lnTo>
                      <a:pt x="21600" y="17065"/>
                    </a:lnTo>
                    <a:lnTo>
                      <a:pt x="21600" y="1"/>
                    </a:lnTo>
                    <a:lnTo>
                      <a:pt x="4209" y="0"/>
                    </a:lnTo>
                    <a:cubicBezTo>
                      <a:pt x="4209" y="0"/>
                      <a:pt x="0" y="4196"/>
                      <a:pt x="0" y="4196"/>
                    </a:cubicBezTo>
                    <a:close/>
                    <a:moveTo>
                      <a:pt x="0" y="419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3" name="AutoShape 13"/>
              <p:cNvSpPr>
                <a:spLocks/>
              </p:cNvSpPr>
              <p:nvPr/>
            </p:nvSpPr>
            <p:spPr bwMode="auto">
              <a:xfrm>
                <a:off x="7836383" y="3200975"/>
                <a:ext cx="378278" cy="523023"/>
              </a:xfrm>
              <a:custGeom>
                <a:avLst/>
                <a:gdLst>
                  <a:gd name="T0" fmla="*/ 10800 w 21600"/>
                  <a:gd name="T1" fmla="*/ 10800 h 21600"/>
                </a:gdLst>
                <a:ahLst/>
                <a:cxnLst>
                  <a:cxn ang="0">
                    <a:pos x="T0" y="T1"/>
                  </a:cxn>
                </a:cxnLst>
                <a:rect l="0" t="0" r="r" b="b"/>
                <a:pathLst>
                  <a:path w="21600" h="21600">
                    <a:moveTo>
                      <a:pt x="5014" y="18076"/>
                    </a:moveTo>
                    <a:cubicBezTo>
                      <a:pt x="4234" y="17455"/>
                      <a:pt x="3959" y="16360"/>
                      <a:pt x="3959" y="15115"/>
                    </a:cubicBezTo>
                    <a:lnTo>
                      <a:pt x="3959" y="12008"/>
                    </a:lnTo>
                    <a:lnTo>
                      <a:pt x="20705" y="12008"/>
                    </a:lnTo>
                    <a:lnTo>
                      <a:pt x="20705" y="9361"/>
                    </a:lnTo>
                    <a:lnTo>
                      <a:pt x="3959" y="9361"/>
                    </a:lnTo>
                    <a:lnTo>
                      <a:pt x="3959" y="2646"/>
                    </a:lnTo>
                    <a:lnTo>
                      <a:pt x="21004" y="2646"/>
                    </a:lnTo>
                    <a:lnTo>
                      <a:pt x="21004" y="0"/>
                    </a:lnTo>
                    <a:lnTo>
                      <a:pt x="0" y="0"/>
                    </a:lnTo>
                    <a:lnTo>
                      <a:pt x="0" y="15872"/>
                    </a:lnTo>
                    <a:cubicBezTo>
                      <a:pt x="0" y="17703"/>
                      <a:pt x="708" y="19136"/>
                      <a:pt x="2049" y="20110"/>
                    </a:cubicBezTo>
                    <a:cubicBezTo>
                      <a:pt x="3392" y="21083"/>
                      <a:pt x="5369" y="21600"/>
                      <a:pt x="7905" y="21600"/>
                    </a:cubicBezTo>
                    <a:lnTo>
                      <a:pt x="21600" y="21600"/>
                    </a:lnTo>
                    <a:lnTo>
                      <a:pt x="21600" y="18952"/>
                    </a:lnTo>
                    <a:lnTo>
                      <a:pt x="8952" y="18952"/>
                    </a:lnTo>
                    <a:cubicBezTo>
                      <a:pt x="7230" y="18952"/>
                      <a:pt x="5796" y="18697"/>
                      <a:pt x="5014" y="18076"/>
                    </a:cubicBezTo>
                    <a:close/>
                    <a:moveTo>
                      <a:pt x="5014" y="1807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4" name="AutoShape 14"/>
              <p:cNvSpPr>
                <a:spLocks/>
              </p:cNvSpPr>
              <p:nvPr/>
            </p:nvSpPr>
            <p:spPr bwMode="auto">
              <a:xfrm>
                <a:off x="6824399" y="3200975"/>
                <a:ext cx="415985" cy="523023"/>
              </a:xfrm>
              <a:custGeom>
                <a:avLst/>
                <a:gdLst>
                  <a:gd name="T0" fmla="*/ 10800 w 21600"/>
                  <a:gd name="T1" fmla="*/ 10800 h 21600"/>
                </a:gdLst>
                <a:ahLst/>
                <a:cxnLst>
                  <a:cxn ang="0">
                    <a:pos x="T0" y="T1"/>
                  </a:cxn>
                </a:cxnLst>
                <a:rect l="0" t="0" r="r" b="b"/>
                <a:pathLst>
                  <a:path w="21600" h="21600">
                    <a:moveTo>
                      <a:pt x="17998" y="10827"/>
                    </a:moveTo>
                    <a:lnTo>
                      <a:pt x="3602" y="10827"/>
                    </a:lnTo>
                    <a:lnTo>
                      <a:pt x="3602" y="2647"/>
                    </a:lnTo>
                    <a:lnTo>
                      <a:pt x="13455" y="2647"/>
                    </a:lnTo>
                    <a:cubicBezTo>
                      <a:pt x="15022" y="2647"/>
                      <a:pt x="16328" y="2903"/>
                      <a:pt x="17037" y="3524"/>
                    </a:cubicBezTo>
                    <a:cubicBezTo>
                      <a:pt x="17749" y="4144"/>
                      <a:pt x="17998" y="5239"/>
                      <a:pt x="17998" y="6484"/>
                    </a:cubicBezTo>
                    <a:cubicBezTo>
                      <a:pt x="17998" y="6484"/>
                      <a:pt x="17998" y="10827"/>
                      <a:pt x="17998" y="10827"/>
                    </a:cubicBezTo>
                    <a:close/>
                    <a:moveTo>
                      <a:pt x="14406" y="0"/>
                    </a:moveTo>
                    <a:lnTo>
                      <a:pt x="0" y="0"/>
                    </a:lnTo>
                    <a:lnTo>
                      <a:pt x="0" y="21600"/>
                    </a:lnTo>
                    <a:lnTo>
                      <a:pt x="3602" y="21600"/>
                    </a:lnTo>
                    <a:lnTo>
                      <a:pt x="3602" y="13474"/>
                    </a:lnTo>
                    <a:lnTo>
                      <a:pt x="17998" y="13474"/>
                    </a:lnTo>
                    <a:lnTo>
                      <a:pt x="17998" y="21600"/>
                    </a:lnTo>
                    <a:lnTo>
                      <a:pt x="21600" y="21600"/>
                    </a:lnTo>
                    <a:lnTo>
                      <a:pt x="21600" y="5728"/>
                    </a:lnTo>
                    <a:cubicBezTo>
                      <a:pt x="21600" y="3896"/>
                      <a:pt x="20957" y="2463"/>
                      <a:pt x="19736" y="1489"/>
                    </a:cubicBezTo>
                    <a:cubicBezTo>
                      <a:pt x="18514" y="516"/>
                      <a:pt x="16716" y="0"/>
                      <a:pt x="14406" y="0"/>
                    </a:cubicBezTo>
                    <a:close/>
                    <a:moveTo>
                      <a:pt x="14406"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5" name="AutoShape 15"/>
              <p:cNvSpPr>
                <a:spLocks/>
              </p:cNvSpPr>
              <p:nvPr/>
            </p:nvSpPr>
            <p:spPr bwMode="auto">
              <a:xfrm>
                <a:off x="6308674" y="3200975"/>
                <a:ext cx="453692" cy="523023"/>
              </a:xfrm>
              <a:custGeom>
                <a:avLst/>
                <a:gdLst>
                  <a:gd name="T0" fmla="*/ 10800 w 21600"/>
                  <a:gd name="T1" fmla="*/ 10800 h 21600"/>
                </a:gdLst>
                <a:ahLst/>
                <a:cxnLst>
                  <a:cxn ang="0">
                    <a:pos x="T0" y="T1"/>
                  </a:cxn>
                </a:cxnLst>
                <a:rect l="0" t="0" r="r" b="b"/>
                <a:pathLst>
                  <a:path w="21600" h="21600">
                    <a:moveTo>
                      <a:pt x="17356" y="9914"/>
                    </a:moveTo>
                    <a:cubicBezTo>
                      <a:pt x="16706" y="10535"/>
                      <a:pt x="15510" y="10790"/>
                      <a:pt x="14074" y="10790"/>
                    </a:cubicBezTo>
                    <a:lnTo>
                      <a:pt x="3301" y="10790"/>
                    </a:lnTo>
                    <a:lnTo>
                      <a:pt x="3301" y="2647"/>
                    </a:lnTo>
                    <a:lnTo>
                      <a:pt x="14074" y="2647"/>
                    </a:lnTo>
                    <a:cubicBezTo>
                      <a:pt x="15510" y="2647"/>
                      <a:pt x="16706" y="2903"/>
                      <a:pt x="17356" y="3524"/>
                    </a:cubicBezTo>
                    <a:cubicBezTo>
                      <a:pt x="18008" y="4144"/>
                      <a:pt x="18237" y="5225"/>
                      <a:pt x="18237" y="6695"/>
                    </a:cubicBezTo>
                    <a:cubicBezTo>
                      <a:pt x="18237" y="8165"/>
                      <a:pt x="18008" y="9293"/>
                      <a:pt x="17356" y="9914"/>
                    </a:cubicBezTo>
                    <a:close/>
                    <a:moveTo>
                      <a:pt x="14946" y="0"/>
                    </a:moveTo>
                    <a:lnTo>
                      <a:pt x="0" y="0"/>
                    </a:lnTo>
                    <a:lnTo>
                      <a:pt x="0" y="21600"/>
                    </a:lnTo>
                    <a:lnTo>
                      <a:pt x="3301" y="21600"/>
                    </a:lnTo>
                    <a:lnTo>
                      <a:pt x="3301" y="13438"/>
                    </a:lnTo>
                    <a:lnTo>
                      <a:pt x="14946" y="13438"/>
                    </a:lnTo>
                    <a:cubicBezTo>
                      <a:pt x="17062" y="13438"/>
                      <a:pt x="18710" y="12922"/>
                      <a:pt x="19829" y="11949"/>
                    </a:cubicBezTo>
                    <a:cubicBezTo>
                      <a:pt x="20948" y="10975"/>
                      <a:pt x="21600" y="9766"/>
                      <a:pt x="21600" y="6695"/>
                    </a:cubicBezTo>
                    <a:cubicBezTo>
                      <a:pt x="21600" y="3624"/>
                      <a:pt x="20948" y="2463"/>
                      <a:pt x="19829" y="1489"/>
                    </a:cubicBezTo>
                    <a:cubicBezTo>
                      <a:pt x="18710" y="516"/>
                      <a:pt x="17062" y="0"/>
                      <a:pt x="14946" y="0"/>
                    </a:cubicBezTo>
                    <a:close/>
                    <a:moveTo>
                      <a:pt x="14946"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6" name="AutoShape 16"/>
              <p:cNvSpPr>
                <a:spLocks/>
              </p:cNvSpPr>
              <p:nvPr/>
            </p:nvSpPr>
            <p:spPr bwMode="auto">
              <a:xfrm>
                <a:off x="5812411" y="3200975"/>
                <a:ext cx="434230" cy="523023"/>
              </a:xfrm>
              <a:custGeom>
                <a:avLst/>
                <a:gdLst>
                  <a:gd name="T0" fmla="*/ 10800 w 21600"/>
                  <a:gd name="T1" fmla="*/ 10800 h 21600"/>
                </a:gdLst>
                <a:ahLst/>
                <a:cxnLst>
                  <a:cxn ang="0">
                    <a:pos x="T0" y="T1"/>
                  </a:cxn>
                </a:cxnLst>
                <a:rect l="0" t="0" r="r" b="b"/>
                <a:pathLst>
                  <a:path w="21600" h="21600">
                    <a:moveTo>
                      <a:pt x="18150" y="14566"/>
                    </a:moveTo>
                    <a:cubicBezTo>
                      <a:pt x="18150" y="16505"/>
                      <a:pt x="17910" y="17446"/>
                      <a:pt x="17230" y="18067"/>
                    </a:cubicBezTo>
                    <a:cubicBezTo>
                      <a:pt x="16549" y="18687"/>
                      <a:pt x="15299" y="18943"/>
                      <a:pt x="13798" y="18943"/>
                    </a:cubicBezTo>
                    <a:lnTo>
                      <a:pt x="3450" y="18943"/>
                    </a:lnTo>
                    <a:lnTo>
                      <a:pt x="3450" y="2647"/>
                    </a:lnTo>
                    <a:lnTo>
                      <a:pt x="13798" y="2647"/>
                    </a:lnTo>
                    <a:cubicBezTo>
                      <a:pt x="15299" y="2647"/>
                      <a:pt x="16549" y="2903"/>
                      <a:pt x="17230" y="3524"/>
                    </a:cubicBezTo>
                    <a:cubicBezTo>
                      <a:pt x="17910" y="4144"/>
                      <a:pt x="18150" y="4941"/>
                      <a:pt x="18150" y="7565"/>
                    </a:cubicBezTo>
                    <a:cubicBezTo>
                      <a:pt x="18150" y="7565"/>
                      <a:pt x="18150" y="14566"/>
                      <a:pt x="18150" y="14566"/>
                    </a:cubicBezTo>
                    <a:close/>
                    <a:moveTo>
                      <a:pt x="14710" y="0"/>
                    </a:moveTo>
                    <a:lnTo>
                      <a:pt x="0" y="0"/>
                    </a:lnTo>
                    <a:lnTo>
                      <a:pt x="0" y="21600"/>
                    </a:lnTo>
                    <a:lnTo>
                      <a:pt x="14710" y="21591"/>
                    </a:lnTo>
                    <a:cubicBezTo>
                      <a:pt x="16922" y="21591"/>
                      <a:pt x="18645" y="21074"/>
                      <a:pt x="19815" y="20100"/>
                    </a:cubicBezTo>
                    <a:cubicBezTo>
                      <a:pt x="20983" y="19126"/>
                      <a:pt x="21600" y="17695"/>
                      <a:pt x="21600" y="15863"/>
                    </a:cubicBezTo>
                    <a:lnTo>
                      <a:pt x="21600" y="5728"/>
                    </a:lnTo>
                    <a:cubicBezTo>
                      <a:pt x="21600" y="3896"/>
                      <a:pt x="20983" y="2463"/>
                      <a:pt x="19815" y="1489"/>
                    </a:cubicBezTo>
                    <a:cubicBezTo>
                      <a:pt x="18645" y="516"/>
                      <a:pt x="16922" y="0"/>
                      <a:pt x="14710" y="0"/>
                    </a:cubicBezTo>
                    <a:close/>
                    <a:moveTo>
                      <a:pt x="1471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7" name="AutoShape 17"/>
              <p:cNvSpPr>
                <a:spLocks/>
              </p:cNvSpPr>
              <p:nvPr/>
            </p:nvSpPr>
            <p:spPr bwMode="auto">
              <a:xfrm>
                <a:off x="3564637" y="3200975"/>
                <a:ext cx="637357" cy="523023"/>
              </a:xfrm>
              <a:custGeom>
                <a:avLst/>
                <a:gdLst>
                  <a:gd name="T0" fmla="*/ 10800 w 21600"/>
                  <a:gd name="T1" fmla="*/ 10800 h 21600"/>
                </a:gdLst>
                <a:ahLst/>
                <a:cxnLst>
                  <a:cxn ang="0">
                    <a:pos x="T0" y="T1"/>
                  </a:cxn>
                </a:cxnLst>
                <a:rect l="0" t="0" r="r" b="b"/>
                <a:pathLst>
                  <a:path w="21600" h="21600">
                    <a:moveTo>
                      <a:pt x="19251" y="18952"/>
                    </a:moveTo>
                    <a:lnTo>
                      <a:pt x="14883" y="18952"/>
                    </a:lnTo>
                    <a:cubicBezTo>
                      <a:pt x="13861" y="18952"/>
                      <a:pt x="13009" y="18697"/>
                      <a:pt x="12546" y="18076"/>
                    </a:cubicBezTo>
                    <a:cubicBezTo>
                      <a:pt x="12083" y="17455"/>
                      <a:pt x="11920" y="16360"/>
                      <a:pt x="11920" y="15115"/>
                    </a:cubicBezTo>
                    <a:lnTo>
                      <a:pt x="11920" y="0"/>
                    </a:lnTo>
                    <a:lnTo>
                      <a:pt x="9571" y="0"/>
                    </a:lnTo>
                    <a:lnTo>
                      <a:pt x="9571" y="15872"/>
                    </a:lnTo>
                    <a:cubicBezTo>
                      <a:pt x="9571" y="17139"/>
                      <a:pt x="9905" y="18159"/>
                      <a:pt x="10466" y="18952"/>
                    </a:cubicBezTo>
                    <a:lnTo>
                      <a:pt x="5312" y="18952"/>
                    </a:lnTo>
                    <a:cubicBezTo>
                      <a:pt x="4290" y="18952"/>
                      <a:pt x="3439" y="18697"/>
                      <a:pt x="2976" y="18076"/>
                    </a:cubicBezTo>
                    <a:cubicBezTo>
                      <a:pt x="2512" y="17455"/>
                      <a:pt x="2349" y="16360"/>
                      <a:pt x="2349" y="15115"/>
                    </a:cubicBezTo>
                    <a:lnTo>
                      <a:pt x="2349" y="0"/>
                    </a:lnTo>
                    <a:lnTo>
                      <a:pt x="0" y="0"/>
                    </a:lnTo>
                    <a:lnTo>
                      <a:pt x="0" y="15872"/>
                    </a:lnTo>
                    <a:cubicBezTo>
                      <a:pt x="0" y="17703"/>
                      <a:pt x="420" y="19136"/>
                      <a:pt x="1216" y="20110"/>
                    </a:cubicBezTo>
                    <a:cubicBezTo>
                      <a:pt x="2012" y="21083"/>
                      <a:pt x="3185" y="21600"/>
                      <a:pt x="4691" y="21600"/>
                    </a:cubicBezTo>
                    <a:lnTo>
                      <a:pt x="21589" y="21600"/>
                    </a:lnTo>
                    <a:lnTo>
                      <a:pt x="21600" y="5"/>
                    </a:lnTo>
                    <a:lnTo>
                      <a:pt x="19251" y="5"/>
                    </a:lnTo>
                    <a:cubicBezTo>
                      <a:pt x="19251" y="5"/>
                      <a:pt x="19251" y="18952"/>
                      <a:pt x="19251" y="18952"/>
                    </a:cubicBezTo>
                    <a:close/>
                    <a:moveTo>
                      <a:pt x="19251" y="18952"/>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8" name="AutoShape 18"/>
              <p:cNvSpPr>
                <a:spLocks/>
              </p:cNvSpPr>
              <p:nvPr/>
            </p:nvSpPr>
            <p:spPr bwMode="auto">
              <a:xfrm>
                <a:off x="4858806" y="3200975"/>
                <a:ext cx="482885" cy="523023"/>
              </a:xfrm>
              <a:custGeom>
                <a:avLst/>
                <a:gdLst>
                  <a:gd name="T0" fmla="*/ 10800 w 21600"/>
                  <a:gd name="T1" fmla="*/ 10800 h 21600"/>
                </a:gdLst>
                <a:ahLst/>
                <a:cxnLst>
                  <a:cxn ang="0">
                    <a:pos x="T0" y="T1"/>
                  </a:cxn>
                </a:cxnLst>
                <a:rect l="0" t="0" r="r" b="b"/>
                <a:pathLst>
                  <a:path w="21600" h="21600">
                    <a:moveTo>
                      <a:pt x="3096" y="10575"/>
                    </a:moveTo>
                    <a:lnTo>
                      <a:pt x="3096" y="2647"/>
                    </a:lnTo>
                    <a:lnTo>
                      <a:pt x="13200" y="2647"/>
                    </a:lnTo>
                    <a:cubicBezTo>
                      <a:pt x="14546" y="2647"/>
                      <a:pt x="15669" y="2849"/>
                      <a:pt x="16279" y="3470"/>
                    </a:cubicBezTo>
                    <a:cubicBezTo>
                      <a:pt x="16890" y="4091"/>
                      <a:pt x="17105" y="5118"/>
                      <a:pt x="17105" y="6587"/>
                    </a:cubicBezTo>
                    <a:cubicBezTo>
                      <a:pt x="17105" y="8057"/>
                      <a:pt x="16890" y="9131"/>
                      <a:pt x="16279" y="9752"/>
                    </a:cubicBezTo>
                    <a:cubicBezTo>
                      <a:pt x="15669" y="10373"/>
                      <a:pt x="14546" y="10575"/>
                      <a:pt x="13200" y="10575"/>
                    </a:cubicBezTo>
                    <a:cubicBezTo>
                      <a:pt x="13200" y="10575"/>
                      <a:pt x="3096" y="10575"/>
                      <a:pt x="3096" y="10575"/>
                    </a:cubicBezTo>
                    <a:close/>
                    <a:moveTo>
                      <a:pt x="14018" y="13223"/>
                    </a:moveTo>
                    <a:cubicBezTo>
                      <a:pt x="16003" y="13223"/>
                      <a:pt x="17549" y="12760"/>
                      <a:pt x="18599" y="11786"/>
                    </a:cubicBezTo>
                    <a:cubicBezTo>
                      <a:pt x="19648" y="10812"/>
                      <a:pt x="20260" y="9658"/>
                      <a:pt x="20260" y="6587"/>
                    </a:cubicBezTo>
                    <a:cubicBezTo>
                      <a:pt x="20260" y="3516"/>
                      <a:pt x="19648" y="2410"/>
                      <a:pt x="18599" y="1436"/>
                    </a:cubicBezTo>
                    <a:cubicBezTo>
                      <a:pt x="17549" y="462"/>
                      <a:pt x="16003" y="0"/>
                      <a:pt x="14018" y="0"/>
                    </a:cubicBezTo>
                    <a:lnTo>
                      <a:pt x="0" y="0"/>
                    </a:lnTo>
                    <a:lnTo>
                      <a:pt x="0" y="21600"/>
                    </a:lnTo>
                    <a:lnTo>
                      <a:pt x="3096" y="21600"/>
                    </a:lnTo>
                    <a:lnTo>
                      <a:pt x="3096" y="13223"/>
                    </a:lnTo>
                    <a:lnTo>
                      <a:pt x="8838" y="13223"/>
                    </a:lnTo>
                    <a:lnTo>
                      <a:pt x="17569" y="21597"/>
                    </a:lnTo>
                    <a:lnTo>
                      <a:pt x="21600" y="21597"/>
                    </a:lnTo>
                    <a:lnTo>
                      <a:pt x="12749" y="13223"/>
                    </a:lnTo>
                    <a:cubicBezTo>
                      <a:pt x="12749" y="13223"/>
                      <a:pt x="14018" y="13223"/>
                      <a:pt x="14018" y="13223"/>
                    </a:cubicBezTo>
                    <a:close/>
                    <a:moveTo>
                      <a:pt x="14018" y="13223"/>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grpSp>
      </p:grpSp>
      <p:sp>
        <p:nvSpPr>
          <p:cNvPr id="3" name="Text Placeholder 2"/>
          <p:cNvSpPr>
            <a:spLocks noGrp="1"/>
          </p:cNvSpPr>
          <p:nvPr userDrawn="1">
            <p:ph type="body" sz="quarter" idx="10" hasCustomPrompt="1"/>
          </p:nvPr>
        </p:nvSpPr>
        <p:spPr>
          <a:xfrm>
            <a:off x="293370" y="650908"/>
            <a:ext cx="8561381" cy="246221"/>
          </a:xfrm>
          <a:prstGeom prst="rect">
            <a:avLst/>
          </a:prstGeom>
        </p:spPr>
        <p:txBody>
          <a:bodyPr vert="horz" wrap="square" lIns="0" tIns="0" rIns="0" bIns="0">
            <a:spAutoFit/>
          </a:bodyPr>
          <a:lstStyle>
            <a:lvl1pPr marL="0" indent="0">
              <a:buNone/>
              <a:defRPr sz="1600" cap="none" normalizeH="0" baseline="0">
                <a:solidFill>
                  <a:srgbClr val="A6A6A6"/>
                </a:solidFill>
              </a:defRPr>
            </a:lvl1pPr>
            <a:lvl2pPr marL="0" indent="-304800">
              <a:buClr>
                <a:schemeClr val="accent1"/>
              </a:buClr>
              <a:buSzPct val="100000"/>
              <a:buFontTx/>
              <a:buNone/>
              <a:defRPr sz="1600">
                <a:solidFill>
                  <a:schemeClr val="bg1">
                    <a:lumMod val="50000"/>
                  </a:schemeClr>
                </a:solidFill>
              </a:defRPr>
            </a:lvl2pPr>
            <a:lvl3pPr marL="0" indent="-304800">
              <a:buClr>
                <a:schemeClr val="accent1"/>
              </a:buClr>
              <a:buSzPct val="100000"/>
              <a:buFontTx/>
              <a:buBlip>
                <a:blip r:embed="rId2"/>
              </a:buBlip>
              <a:defRPr sz="1600">
                <a:solidFill>
                  <a:schemeClr val="bg1">
                    <a:lumMod val="50000"/>
                  </a:schemeClr>
                </a:solidFill>
              </a:defRPr>
            </a:lvl3pPr>
            <a:lvl4pPr marL="304800" indent="355600">
              <a:buClr>
                <a:schemeClr val="accent1"/>
              </a:buClr>
              <a:buSzPct val="100000"/>
              <a:buFontTx/>
              <a:buBlip>
                <a:blip r:embed="rId3"/>
              </a:buBlip>
              <a:defRPr sz="1400">
                <a:solidFill>
                  <a:schemeClr val="bg1">
                    <a:lumMod val="50000"/>
                  </a:schemeClr>
                </a:solidFill>
              </a:defRPr>
            </a:lvl4pPr>
            <a:lvl5pPr marL="609600" indent="406400">
              <a:buClr>
                <a:schemeClr val="accent1"/>
              </a:buClr>
              <a:buSzPct val="100000"/>
              <a:buFontTx/>
              <a:buBlip>
                <a:blip r:embed="rId4"/>
              </a:buBlip>
              <a:defRPr sz="1200">
                <a:solidFill>
                  <a:schemeClr val="bg1">
                    <a:lumMod val="50000"/>
                  </a:schemeClr>
                </a:solidFill>
              </a:defRPr>
            </a:lvl5pPr>
          </a:lstStyle>
          <a:p>
            <a:pPr lvl="0"/>
            <a:r>
              <a:rPr lang="en-GB" dirty="0" smtClean="0"/>
              <a:t>CLICK TO EDIT SUBTITLE</a:t>
            </a:r>
          </a:p>
        </p:txBody>
      </p:sp>
      <p:sp>
        <p:nvSpPr>
          <p:cNvPr id="30" name="Title 1"/>
          <p:cNvSpPr>
            <a:spLocks noGrp="1"/>
          </p:cNvSpPr>
          <p:nvPr userDrawn="1">
            <p:ph type="title" hasCustomPrompt="1"/>
          </p:nvPr>
        </p:nvSpPr>
        <p:spPr>
          <a:xfrm>
            <a:off x="291035" y="336960"/>
            <a:ext cx="8563716" cy="313948"/>
          </a:xfrm>
          <a:prstGeom prst="rect">
            <a:avLst/>
          </a:prstGeom>
        </p:spPr>
        <p:txBody>
          <a:bodyPr vert="horz" lIns="0" tIns="0" rIns="0" bIns="0"/>
          <a:lstStyle>
            <a:lvl1pPr algn="l">
              <a:defRPr sz="1800" cap="none" baseline="0">
                <a:solidFill>
                  <a:srgbClr val="92D400"/>
                </a:solidFill>
              </a:defRPr>
            </a:lvl1pPr>
          </a:lstStyle>
          <a:p>
            <a:r>
              <a:rPr lang="en-GB" dirty="0" smtClean="0"/>
              <a:t>CLICK TO EDIT MAIN TITLE</a:t>
            </a:r>
            <a:endParaRPr lang="en-US" dirty="0"/>
          </a:p>
        </p:txBody>
      </p:sp>
      <p:sp>
        <p:nvSpPr>
          <p:cNvPr id="31" name="TextBox 30"/>
          <p:cNvSpPr txBox="1"/>
          <p:nvPr userDrawn="1"/>
        </p:nvSpPr>
        <p:spPr>
          <a:xfrm>
            <a:off x="4209860" y="6509983"/>
            <a:ext cx="724280" cy="138498"/>
          </a:xfrm>
          <a:prstGeom prst="rect">
            <a:avLst/>
          </a:prstGeom>
          <a:noFill/>
        </p:spPr>
        <p:txBody>
          <a:bodyPr wrap="square" lIns="0" tIns="0" rIns="0" bIns="0" rtlCol="0">
            <a:spAutoFit/>
          </a:bodyPr>
          <a:lstStyle/>
          <a:p>
            <a:pPr algn="ctr"/>
            <a:fld id="{33351DA0-FB5F-4102-82B0-79B692E623B7}" type="slidenum">
              <a:rPr lang="en-GB" sz="900" smtClean="0">
                <a:solidFill>
                  <a:srgbClr val="FFFFFF"/>
                </a:solidFill>
                <a:latin typeface="Arial"/>
                <a:cs typeface="Arial"/>
              </a:rPr>
              <a:pPr algn="ctr"/>
              <a:t>‹#›</a:t>
            </a:fld>
            <a:endParaRPr lang="en-GB" sz="900" dirty="0" smtClean="0">
              <a:solidFill>
                <a:srgbClr val="FFFFFF"/>
              </a:solidFill>
              <a:latin typeface="Arial"/>
              <a:cs typeface="Arial"/>
            </a:endParaRPr>
          </a:p>
        </p:txBody>
      </p:sp>
      <p:sp>
        <p:nvSpPr>
          <p:cNvPr id="32" name="Rectangle 31"/>
          <p:cNvSpPr/>
          <p:nvPr userDrawn="1"/>
        </p:nvSpPr>
        <p:spPr>
          <a:xfrm>
            <a:off x="8104136" y="6645679"/>
            <a:ext cx="1043876" cy="200055"/>
          </a:xfrm>
          <a:prstGeom prst="rect">
            <a:avLst/>
          </a:prstGeom>
        </p:spPr>
        <p:txBody>
          <a:bodyPr wrap="none">
            <a:spAutoFit/>
          </a:bodyPr>
          <a:lstStyle/>
          <a:p>
            <a:pPr algn="r"/>
            <a:r>
              <a:rPr lang="en-GB" sz="700" dirty="0" smtClean="0">
                <a:solidFill>
                  <a:srgbClr val="BFBFBF"/>
                </a:solidFill>
                <a:latin typeface="Arial"/>
                <a:cs typeface="Arial"/>
              </a:rPr>
              <a:t>© Kantar Worldpanel</a:t>
            </a:r>
          </a:p>
        </p:txBody>
      </p:sp>
      <p:sp>
        <p:nvSpPr>
          <p:cNvPr id="33" name="Text Placeholder 3"/>
          <p:cNvSpPr>
            <a:spLocks noGrp="1"/>
          </p:cNvSpPr>
          <p:nvPr userDrawn="1">
            <p:ph type="body" sz="quarter" idx="16" hasCustomPrompt="1"/>
          </p:nvPr>
        </p:nvSpPr>
        <p:spPr>
          <a:xfrm>
            <a:off x="292100" y="1196752"/>
            <a:ext cx="8559800" cy="184689"/>
          </a:xfrm>
          <a:prstGeom prst="rect">
            <a:avLst/>
          </a:prstGeom>
        </p:spPr>
        <p:txBody>
          <a:bodyPr lIns="0" tIns="0" rIns="0" bIns="0" anchor="ctr" anchorCtr="0"/>
          <a:lstStyle>
            <a:lvl1pPr marL="0" indent="0">
              <a:buNone/>
              <a:defRPr sz="1200">
                <a:solidFill>
                  <a:srgbClr val="A6A6A6"/>
                </a:solidFill>
              </a:defRPr>
            </a:lvl1pPr>
            <a:lvl2pPr>
              <a:defRPr sz="1200"/>
            </a:lvl2pPr>
            <a:lvl3pPr>
              <a:defRPr sz="1200"/>
            </a:lvl3pPr>
            <a:lvl4pPr>
              <a:defRPr sz="1200"/>
            </a:lvl4pPr>
            <a:lvl5pPr>
              <a:defRPr sz="1200"/>
            </a:lvl5pPr>
          </a:lstStyle>
          <a:p>
            <a:pPr lvl="0"/>
            <a:r>
              <a:rPr lang="en-US" dirty="0" smtClean="0"/>
              <a:t>Click to add additional text</a:t>
            </a:r>
            <a:endParaRPr lang="en-GB" dirty="0"/>
          </a:p>
        </p:txBody>
      </p:sp>
      <p:sp>
        <p:nvSpPr>
          <p:cNvPr id="34" name="Content Placeholder 3"/>
          <p:cNvSpPr>
            <a:spLocks noGrp="1"/>
          </p:cNvSpPr>
          <p:nvPr userDrawn="1">
            <p:ph sz="quarter" idx="15" hasCustomPrompt="1"/>
          </p:nvPr>
        </p:nvSpPr>
        <p:spPr>
          <a:xfrm>
            <a:off x="291035" y="1628800"/>
            <a:ext cx="8563715" cy="4162400"/>
          </a:xfrm>
          <a:prstGeom prst="rect">
            <a:avLst/>
          </a:prstGeom>
        </p:spPr>
        <p:txBody>
          <a:bodyPr/>
          <a:lstStyle>
            <a:lvl1pPr marL="269875" indent="-269875">
              <a:buClr>
                <a:srgbClr val="92D400"/>
              </a:buClr>
              <a:buFont typeface="Calibri" pitchFamily="34" charset="0"/>
              <a:buChar char="˃"/>
              <a:defRPr sz="1800" baseline="0">
                <a:solidFill>
                  <a:srgbClr val="7F7F7F"/>
                </a:solidFill>
              </a:defRPr>
            </a:lvl1pPr>
            <a:lvl2pPr marL="719138" indent="-261938">
              <a:buClr>
                <a:srgbClr val="92D400"/>
              </a:buClr>
              <a:buFont typeface="Calibri" pitchFamily="34" charset="0"/>
              <a:buChar char="˃"/>
              <a:defRPr sz="1600">
                <a:solidFill>
                  <a:srgbClr val="7F7F7F"/>
                </a:solidFill>
              </a:defRPr>
            </a:lvl2pPr>
            <a:lvl3pPr marL="1143000" indent="-228600">
              <a:buClr>
                <a:srgbClr val="92D400"/>
              </a:buClr>
              <a:buFont typeface="Calibri" pitchFamily="34" charset="0"/>
              <a:buChar char="˃"/>
              <a:defRPr sz="1400">
                <a:solidFill>
                  <a:srgbClr val="7F7F7F"/>
                </a:solidFill>
              </a:defRPr>
            </a:lvl3pPr>
            <a:lvl4pPr marL="1600200" indent="-228600">
              <a:buClr>
                <a:srgbClr val="92D400"/>
              </a:buClr>
              <a:buFont typeface="Calibri" pitchFamily="34" charset="0"/>
              <a:buChar char="˃"/>
              <a:defRPr sz="1200">
                <a:solidFill>
                  <a:srgbClr val="7F7F7F"/>
                </a:solidFill>
              </a:defRPr>
            </a:lvl4pPr>
            <a:lvl5pPr marL="2057400" indent="-228600">
              <a:buClr>
                <a:srgbClr val="92D400"/>
              </a:buClr>
              <a:buFont typeface="Calibri" pitchFamily="34" charset="0"/>
              <a:buChar char="˃"/>
              <a:defRPr sz="1200">
                <a:solidFill>
                  <a:srgbClr val="7F7F7F"/>
                </a:solidFill>
              </a:defRPr>
            </a:lvl5pPr>
          </a:lstStyle>
          <a:p>
            <a:pPr lvl="0"/>
            <a:r>
              <a:rPr lang="en-US" dirty="0" smtClean="0"/>
              <a:t>Click here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81556891"/>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fld id="{C0163048-2D70-402B-8BCF-3C46524C527D}" type="datetime1">
              <a:rPr lang="en-US">
                <a:solidFill>
                  <a:srgbClr val="92D400"/>
                </a:solidFill>
              </a:rPr>
              <a:pPr/>
              <a:t>11/7/2016</a:t>
            </a:fld>
            <a:endParaRPr lang="en-US">
              <a:solidFill>
                <a:srgbClr val="92D4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6" name="Rectangle 7"/>
          <p:cNvSpPr>
            <a:spLocks noGrp="1" noChangeArrowheads="1"/>
          </p:cNvSpPr>
          <p:nvPr>
            <p:ph type="sldNum" sz="quarter" idx="12"/>
          </p:nvPr>
        </p:nvSpPr>
        <p:spPr>
          <a:ln/>
        </p:spPr>
        <p:txBody>
          <a:bodyPr/>
          <a:lstStyle>
            <a:lvl1pPr>
              <a:defRPr/>
            </a:lvl1pPr>
          </a:lstStyle>
          <a:p>
            <a:fld id="{072A48D2-C582-49BC-895D-822B3EA60F59}"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385786382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FC47326D-2246-482E-809E-3CB3B1BC3AB5}" type="datetime1">
              <a:rPr lang="en-US">
                <a:solidFill>
                  <a:srgbClr val="92D400"/>
                </a:solidFill>
              </a:rPr>
              <a:pPr/>
              <a:t>11/7/2016</a:t>
            </a:fld>
            <a:endParaRPr lang="en-US">
              <a:solidFill>
                <a:srgbClr val="92D4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6" name="Rectangle 7"/>
          <p:cNvSpPr>
            <a:spLocks noGrp="1" noChangeArrowheads="1"/>
          </p:cNvSpPr>
          <p:nvPr>
            <p:ph type="sldNum" sz="quarter" idx="12"/>
          </p:nvPr>
        </p:nvSpPr>
        <p:spPr>
          <a:ln/>
        </p:spPr>
        <p:txBody>
          <a:bodyPr/>
          <a:lstStyle>
            <a:lvl1pPr>
              <a:defRPr/>
            </a:lvl1pPr>
          </a:lstStyle>
          <a:p>
            <a:fld id="{7ACFEFC5-169D-45C6-B0D3-956BE7546E65}"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105858238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15F13F6F-85A0-49D1-8C94-2CA8E1AC262D}" type="datetime1">
              <a:rPr lang="en-US">
                <a:solidFill>
                  <a:srgbClr val="92D400"/>
                </a:solidFill>
              </a:rPr>
              <a:pPr/>
              <a:t>11/7/2016</a:t>
            </a:fld>
            <a:endParaRPr lang="en-US">
              <a:solidFill>
                <a:srgbClr val="92D4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6" name="Rectangle 7"/>
          <p:cNvSpPr>
            <a:spLocks noGrp="1" noChangeArrowheads="1"/>
          </p:cNvSpPr>
          <p:nvPr>
            <p:ph type="sldNum" sz="quarter" idx="12"/>
          </p:nvPr>
        </p:nvSpPr>
        <p:spPr>
          <a:ln/>
        </p:spPr>
        <p:txBody>
          <a:bodyPr/>
          <a:lstStyle>
            <a:lvl1pPr>
              <a:defRPr/>
            </a:lvl1pPr>
          </a:lstStyle>
          <a:p>
            <a:fld id="{444838FD-2666-4007-AE41-B838643F22A4}"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139004709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171C1BEB-B4D1-458F-B0B0-C5070DFA43E0}" type="datetime1">
              <a:rPr lang="en-US">
                <a:solidFill>
                  <a:srgbClr val="92D400"/>
                </a:solidFill>
              </a:rPr>
              <a:pPr/>
              <a:t>11/7/2016</a:t>
            </a:fld>
            <a:endParaRPr lang="en-US">
              <a:solidFill>
                <a:srgbClr val="92D4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7" name="Rectangle 7"/>
          <p:cNvSpPr>
            <a:spLocks noGrp="1" noChangeArrowheads="1"/>
          </p:cNvSpPr>
          <p:nvPr>
            <p:ph type="sldNum" sz="quarter" idx="12"/>
          </p:nvPr>
        </p:nvSpPr>
        <p:spPr>
          <a:ln/>
        </p:spPr>
        <p:txBody>
          <a:bodyPr/>
          <a:lstStyle>
            <a:lvl1pPr>
              <a:defRPr/>
            </a:lvl1pPr>
          </a:lstStyle>
          <a:p>
            <a:fld id="{744357B2-0A0E-4392-8F31-AF44E74B3135}"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26402940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D1160F91-85C6-4B05-AE5C-F67A256042B0}" type="datetime1">
              <a:rPr lang="en-US">
                <a:solidFill>
                  <a:srgbClr val="92D400"/>
                </a:solidFill>
              </a:rPr>
              <a:pPr/>
              <a:t>11/7/2016</a:t>
            </a:fld>
            <a:endParaRPr lang="en-US">
              <a:solidFill>
                <a:srgbClr val="92D4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9" name="Rectangle 7"/>
          <p:cNvSpPr>
            <a:spLocks noGrp="1" noChangeArrowheads="1"/>
          </p:cNvSpPr>
          <p:nvPr>
            <p:ph type="sldNum" sz="quarter" idx="12"/>
          </p:nvPr>
        </p:nvSpPr>
        <p:spPr>
          <a:ln/>
        </p:spPr>
        <p:txBody>
          <a:bodyPr/>
          <a:lstStyle>
            <a:lvl1pPr>
              <a:defRPr/>
            </a:lvl1pPr>
          </a:lstStyle>
          <a:p>
            <a:fld id="{2558D79E-2D53-403A-AE45-876BEC269392}"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153363723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8D767856-FCA2-4A49-B1E5-1453A46528EE}" type="datetime1">
              <a:rPr lang="en-US">
                <a:solidFill>
                  <a:srgbClr val="92D400"/>
                </a:solidFill>
              </a:rPr>
              <a:pPr/>
              <a:t>11/7/2016</a:t>
            </a:fld>
            <a:endParaRPr lang="en-US">
              <a:solidFill>
                <a:srgbClr val="92D4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5" name="Rectangle 7"/>
          <p:cNvSpPr>
            <a:spLocks noGrp="1" noChangeArrowheads="1"/>
          </p:cNvSpPr>
          <p:nvPr>
            <p:ph type="sldNum" sz="quarter" idx="12"/>
          </p:nvPr>
        </p:nvSpPr>
        <p:spPr>
          <a:ln/>
        </p:spPr>
        <p:txBody>
          <a:bodyPr/>
          <a:lstStyle>
            <a:lvl1pPr>
              <a:defRPr/>
            </a:lvl1pPr>
          </a:lstStyle>
          <a:p>
            <a:fld id="{707FFAD1-8129-4FCC-864D-D09FFE3CE3AD}"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27700398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EA25CBE1-8DC5-4303-ABCE-BCCA78F7B16C}" type="datetime1">
              <a:rPr lang="en-US">
                <a:solidFill>
                  <a:srgbClr val="92D400"/>
                </a:solidFill>
              </a:rPr>
              <a:pPr/>
              <a:t>11/7/2016</a:t>
            </a:fld>
            <a:endParaRPr lang="en-US">
              <a:solidFill>
                <a:srgbClr val="92D4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4" name="Rectangle 7"/>
          <p:cNvSpPr>
            <a:spLocks noGrp="1" noChangeArrowheads="1"/>
          </p:cNvSpPr>
          <p:nvPr>
            <p:ph type="sldNum" sz="quarter" idx="12"/>
          </p:nvPr>
        </p:nvSpPr>
        <p:spPr>
          <a:ln/>
        </p:spPr>
        <p:txBody>
          <a:bodyPr/>
          <a:lstStyle>
            <a:lvl1pPr>
              <a:defRPr/>
            </a:lvl1pPr>
          </a:lstStyle>
          <a:p>
            <a:fld id="{6FE83B97-E299-46D7-A7A1-294A361AD5A6}"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29439747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933C4201-2AD4-46D9-B389-AAD97DD7EF7F}" type="datetime1">
              <a:rPr lang="en-US">
                <a:solidFill>
                  <a:srgbClr val="92D400"/>
                </a:solidFill>
              </a:rPr>
              <a:pPr/>
              <a:t>11/7/2016</a:t>
            </a:fld>
            <a:endParaRPr lang="en-US">
              <a:solidFill>
                <a:srgbClr val="92D4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7" name="Rectangle 7"/>
          <p:cNvSpPr>
            <a:spLocks noGrp="1" noChangeArrowheads="1"/>
          </p:cNvSpPr>
          <p:nvPr>
            <p:ph type="sldNum" sz="quarter" idx="12"/>
          </p:nvPr>
        </p:nvSpPr>
        <p:spPr>
          <a:ln/>
        </p:spPr>
        <p:txBody>
          <a:bodyPr/>
          <a:lstStyle>
            <a:lvl1pPr>
              <a:defRPr/>
            </a:lvl1pPr>
          </a:lstStyle>
          <a:p>
            <a:fld id="{0BAF3D0F-0BA6-42CB-8109-D4E40D736ED1}"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290404107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DF9CDABD-30B1-4357-A72B-EF34DD66295D}" type="datetime1">
              <a:rPr lang="en-US">
                <a:solidFill>
                  <a:srgbClr val="92D400"/>
                </a:solidFill>
              </a:rPr>
              <a:pPr/>
              <a:t>11/7/2016</a:t>
            </a:fld>
            <a:endParaRPr lang="en-US">
              <a:solidFill>
                <a:srgbClr val="92D4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7" name="Rectangle 7"/>
          <p:cNvSpPr>
            <a:spLocks noGrp="1" noChangeArrowheads="1"/>
          </p:cNvSpPr>
          <p:nvPr>
            <p:ph type="sldNum" sz="quarter" idx="12"/>
          </p:nvPr>
        </p:nvSpPr>
        <p:spPr>
          <a:ln/>
        </p:spPr>
        <p:txBody>
          <a:bodyPr/>
          <a:lstStyle>
            <a:lvl1pPr>
              <a:defRPr/>
            </a:lvl1pPr>
          </a:lstStyle>
          <a:p>
            <a:fld id="{F89A8179-38E9-4A32-8EF6-07C7CDE37048}"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80520892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EF0E86F0-44F2-4C6C-8193-793B5E152EFD}" type="datetime1">
              <a:rPr lang="en-US">
                <a:solidFill>
                  <a:srgbClr val="92D400"/>
                </a:solidFill>
              </a:rPr>
              <a:pPr/>
              <a:t>11/7/2016</a:t>
            </a:fld>
            <a:endParaRPr lang="en-US">
              <a:solidFill>
                <a:srgbClr val="92D4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6" name="Rectangle 7"/>
          <p:cNvSpPr>
            <a:spLocks noGrp="1" noChangeArrowheads="1"/>
          </p:cNvSpPr>
          <p:nvPr>
            <p:ph type="sldNum" sz="quarter" idx="12"/>
          </p:nvPr>
        </p:nvSpPr>
        <p:spPr>
          <a:ln/>
        </p:spPr>
        <p:txBody>
          <a:bodyPr/>
          <a:lstStyle>
            <a:lvl1pPr>
              <a:defRPr/>
            </a:lvl1pPr>
          </a:lstStyle>
          <a:p>
            <a:fld id="{84D9E9BA-F438-4D96-8A56-E35427D32D32}"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4174176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65D9714-AA74-4FB1-8BD4-7F89ECE9EC14}"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B900389-5CFF-4B56-8C0B-465450A37759}" type="slidenum">
              <a:rPr lang="en-GB"/>
              <a:pPr>
                <a:defRPr/>
              </a:pPr>
              <a:t>‹#›</a:t>
            </a:fld>
            <a:endParaRPr lang="en-GB"/>
          </a:p>
        </p:txBody>
      </p:sp>
    </p:spTree>
    <p:extLst>
      <p:ext uri="{BB962C8B-B14F-4D97-AF65-F5344CB8AC3E}">
        <p14:creationId xmlns:p14="http://schemas.microsoft.com/office/powerpoint/2010/main" val="244874750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0991A394-58F7-4E2D-9DA5-9D8A7191E1E3}" type="datetime1">
              <a:rPr lang="en-US">
                <a:solidFill>
                  <a:srgbClr val="92D400"/>
                </a:solidFill>
              </a:rPr>
              <a:pPr/>
              <a:t>11/7/2016</a:t>
            </a:fld>
            <a:endParaRPr lang="en-US">
              <a:solidFill>
                <a:srgbClr val="92D4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6" name="Rectangle 7"/>
          <p:cNvSpPr>
            <a:spLocks noGrp="1" noChangeArrowheads="1"/>
          </p:cNvSpPr>
          <p:nvPr>
            <p:ph type="sldNum" sz="quarter" idx="12"/>
          </p:nvPr>
        </p:nvSpPr>
        <p:spPr>
          <a:ln/>
        </p:spPr>
        <p:txBody>
          <a:bodyPr/>
          <a:lstStyle>
            <a:lvl1pPr>
              <a:defRPr/>
            </a:lvl1pPr>
          </a:lstStyle>
          <a:p>
            <a:fld id="{54A91F73-422D-4173-BCFF-F82F21CF167D}"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416219529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85775" y="1449388"/>
            <a:ext cx="8154988" cy="4765675"/>
          </a:xfrm>
        </p:spPr>
        <p:txBody>
          <a:bodyPr/>
          <a:lstStyle/>
          <a:p>
            <a:endParaRPr lang="en-US"/>
          </a:p>
        </p:txBody>
      </p:sp>
      <p:sp>
        <p:nvSpPr>
          <p:cNvPr id="4" name="Date Placeholder 3"/>
          <p:cNvSpPr>
            <a:spLocks noGrp="1"/>
          </p:cNvSpPr>
          <p:nvPr>
            <p:ph type="dt" sz="half" idx="10"/>
          </p:nvPr>
        </p:nvSpPr>
        <p:spPr>
          <a:xfrm>
            <a:off x="400050" y="6207125"/>
            <a:ext cx="2133600" cy="476250"/>
          </a:xfrm>
        </p:spPr>
        <p:txBody>
          <a:bodyPr/>
          <a:lstStyle>
            <a:lvl1pPr>
              <a:defRPr/>
            </a:lvl1pPr>
          </a:lstStyle>
          <a:p>
            <a:pPr>
              <a:defRPr/>
            </a:pPr>
            <a:fld id="{2F110EFE-DEDB-4FE2-8262-396F96F90D90}" type="datetime1">
              <a:rPr lang="en-GB">
                <a:solidFill>
                  <a:srgbClr val="92D400"/>
                </a:solidFill>
              </a:rPr>
              <a:pPr>
                <a:defRPr/>
              </a:pPr>
              <a:t>07/11/2016</a:t>
            </a:fld>
            <a:endParaRPr lang="en-GB">
              <a:solidFill>
                <a:srgbClr val="92D400"/>
              </a:solidFill>
            </a:endParaRPr>
          </a:p>
        </p:txBody>
      </p:sp>
      <p:sp>
        <p:nvSpPr>
          <p:cNvPr id="5" name="Footer Placeholder 4"/>
          <p:cNvSpPr>
            <a:spLocks noGrp="1"/>
          </p:cNvSpPr>
          <p:nvPr>
            <p:ph type="ftr" sz="quarter" idx="11"/>
          </p:nvPr>
        </p:nvSpPr>
        <p:spPr>
          <a:xfrm>
            <a:off x="4411663" y="6448425"/>
            <a:ext cx="3978275" cy="273050"/>
          </a:xfrm>
        </p:spPr>
        <p:txBody>
          <a:bodyPr/>
          <a:lstStyle>
            <a:lvl1pPr>
              <a:defRPr/>
            </a:lvl1pPr>
          </a:lstStyle>
          <a:p>
            <a:endParaRPr lang="en-GB">
              <a:solidFill>
                <a:srgbClr val="989898"/>
              </a:solidFill>
            </a:endParaRPr>
          </a:p>
        </p:txBody>
      </p:sp>
      <p:sp>
        <p:nvSpPr>
          <p:cNvPr id="6" name="Slide Number Placeholder 5"/>
          <p:cNvSpPr>
            <a:spLocks noGrp="1"/>
          </p:cNvSpPr>
          <p:nvPr>
            <p:ph type="sldNum" sz="quarter" idx="12"/>
          </p:nvPr>
        </p:nvSpPr>
        <p:spPr>
          <a:xfrm>
            <a:off x="8434388" y="6440488"/>
            <a:ext cx="687387" cy="280987"/>
          </a:xfrm>
        </p:spPr>
        <p:txBody>
          <a:bodyPr/>
          <a:lstStyle>
            <a:lvl1pPr>
              <a:defRPr/>
            </a:lvl1pPr>
          </a:lstStyle>
          <a:p>
            <a:fld id="{8DDC1F39-24BD-4C38-8380-32EE7D8C8A0C}" type="slidenum">
              <a:rPr lang="en-GB">
                <a:solidFill>
                  <a:srgbClr val="989898"/>
                </a:solidFill>
              </a:rPr>
              <a:pPr/>
              <a:t>‹#›</a:t>
            </a:fld>
            <a:endParaRPr lang="en-GB">
              <a:solidFill>
                <a:srgbClr val="989898"/>
              </a:solidFill>
            </a:endParaRPr>
          </a:p>
        </p:txBody>
      </p:sp>
    </p:spTree>
    <p:extLst>
      <p:ext uri="{BB962C8B-B14F-4D97-AF65-F5344CB8AC3E}">
        <p14:creationId xmlns:p14="http://schemas.microsoft.com/office/powerpoint/2010/main" val="43798196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Standard">
    <p:bg>
      <p:bgPr>
        <a:solidFill>
          <a:srgbClr val="FFFFFF"/>
        </a:solidFill>
        <a:effectLst/>
      </p:bgPr>
    </p:bg>
    <p:spTree>
      <p:nvGrpSpPr>
        <p:cNvPr id="1" name=""/>
        <p:cNvGrpSpPr/>
        <p:nvPr/>
      </p:nvGrpSpPr>
      <p:grpSpPr>
        <a:xfrm>
          <a:off x="0" y="0"/>
          <a:ext cx="0" cy="0"/>
          <a:chOff x="0" y="0"/>
          <a:chExt cx="0" cy="0"/>
        </a:xfrm>
      </p:grpSpPr>
      <p:sp>
        <p:nvSpPr>
          <p:cNvPr id="54" name="Rectangle 53"/>
          <p:cNvSpPr>
            <a:spLocks noChangeAspect="1"/>
          </p:cNvSpPr>
          <p:nvPr userDrawn="1"/>
        </p:nvSpPr>
        <p:spPr>
          <a:xfrm>
            <a:off x="0" y="6248400"/>
            <a:ext cx="9144000" cy="609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2" name="Group 1"/>
          <p:cNvGrpSpPr/>
          <p:nvPr userDrawn="1"/>
        </p:nvGrpSpPr>
        <p:grpSpPr>
          <a:xfrm>
            <a:off x="293371" y="6477000"/>
            <a:ext cx="2294627" cy="152400"/>
            <a:chOff x="293371" y="6477000"/>
            <a:chExt cx="2294627" cy="152400"/>
          </a:xfrm>
        </p:grpSpPr>
        <p:grpSp>
          <p:nvGrpSpPr>
            <p:cNvPr id="56" name="Group 20"/>
            <p:cNvGrpSpPr/>
            <p:nvPr/>
          </p:nvGrpSpPr>
          <p:grpSpPr>
            <a:xfrm>
              <a:off x="293371" y="6480104"/>
              <a:ext cx="783379" cy="148262"/>
              <a:chOff x="548142" y="3200974"/>
              <a:chExt cx="2763497" cy="523022"/>
            </a:xfrm>
            <a:solidFill>
              <a:srgbClr val="FFFF00"/>
            </a:solidFill>
          </p:grpSpPr>
          <p:sp>
            <p:nvSpPr>
              <p:cNvPr id="69" name="AutoShape 1"/>
              <p:cNvSpPr>
                <a:spLocks/>
              </p:cNvSpPr>
              <p:nvPr/>
            </p:nvSpPr>
            <p:spPr bwMode="auto">
              <a:xfrm>
                <a:off x="1063865" y="3200974"/>
                <a:ext cx="430580" cy="523022"/>
              </a:xfrm>
              <a:custGeom>
                <a:avLst/>
                <a:gdLst>
                  <a:gd name="T0" fmla="*/ 10800 w 21600"/>
                  <a:gd name="T1" fmla="*/ 10800 h 21600"/>
                </a:gdLst>
                <a:ahLst/>
                <a:cxnLst>
                  <a:cxn ang="0">
                    <a:pos x="T0" y="T1"/>
                  </a:cxn>
                </a:cxnLst>
                <a:rect l="0" t="0" r="r" b="b"/>
                <a:pathLst>
                  <a:path w="21600" h="21600">
                    <a:moveTo>
                      <a:pt x="5239" y="14728"/>
                    </a:moveTo>
                    <a:lnTo>
                      <a:pt x="10714" y="876"/>
                    </a:lnTo>
                    <a:lnTo>
                      <a:pt x="10881" y="876"/>
                    </a:lnTo>
                    <a:lnTo>
                      <a:pt x="16314" y="14728"/>
                    </a:lnTo>
                    <a:cubicBezTo>
                      <a:pt x="16314" y="14728"/>
                      <a:pt x="5239" y="14728"/>
                      <a:pt x="5239" y="14728"/>
                    </a:cubicBezTo>
                    <a:close/>
                    <a:moveTo>
                      <a:pt x="19010" y="21600"/>
                    </a:moveTo>
                    <a:lnTo>
                      <a:pt x="21600" y="21600"/>
                    </a:lnTo>
                    <a:lnTo>
                      <a:pt x="12761" y="0"/>
                    </a:lnTo>
                    <a:lnTo>
                      <a:pt x="8870" y="0"/>
                    </a:lnTo>
                    <a:lnTo>
                      <a:pt x="0" y="21600"/>
                    </a:lnTo>
                    <a:lnTo>
                      <a:pt x="2521" y="21600"/>
                    </a:lnTo>
                    <a:lnTo>
                      <a:pt x="4581" y="16391"/>
                    </a:lnTo>
                    <a:lnTo>
                      <a:pt x="16966" y="16391"/>
                    </a:lnTo>
                    <a:cubicBezTo>
                      <a:pt x="16966" y="16391"/>
                      <a:pt x="19010" y="21600"/>
                      <a:pt x="19010" y="21600"/>
                    </a:cubicBezTo>
                    <a:close/>
                    <a:moveTo>
                      <a:pt x="1901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0" name="AutoShape 2"/>
              <p:cNvSpPr>
                <a:spLocks/>
              </p:cNvSpPr>
              <p:nvPr/>
            </p:nvSpPr>
            <p:spPr bwMode="auto">
              <a:xfrm>
                <a:off x="2922414" y="3200974"/>
                <a:ext cx="389225" cy="523022"/>
              </a:xfrm>
              <a:custGeom>
                <a:avLst/>
                <a:gdLst>
                  <a:gd name="T0" fmla="*/ 10800 w 21600"/>
                  <a:gd name="T1" fmla="*/ 10800 h 21600"/>
                </a:gdLst>
                <a:ahLst/>
                <a:cxnLst>
                  <a:cxn ang="0">
                    <a:pos x="T0" y="T1"/>
                  </a:cxn>
                </a:cxnLst>
                <a:rect l="0" t="0" r="r" b="b"/>
                <a:pathLst>
                  <a:path w="21600" h="21600">
                    <a:moveTo>
                      <a:pt x="2634" y="1676"/>
                    </a:moveTo>
                    <a:lnTo>
                      <a:pt x="10542" y="1670"/>
                    </a:lnTo>
                    <a:cubicBezTo>
                      <a:pt x="14467" y="1670"/>
                      <a:pt x="17933" y="2986"/>
                      <a:pt x="17933" y="6233"/>
                    </a:cubicBezTo>
                    <a:cubicBezTo>
                      <a:pt x="17933" y="9524"/>
                      <a:pt x="14467" y="10797"/>
                      <a:pt x="10545" y="10797"/>
                    </a:cubicBezTo>
                    <a:lnTo>
                      <a:pt x="2634" y="10797"/>
                    </a:lnTo>
                    <a:cubicBezTo>
                      <a:pt x="2634" y="10797"/>
                      <a:pt x="2634" y="1676"/>
                      <a:pt x="2634" y="1676"/>
                    </a:cubicBezTo>
                    <a:close/>
                    <a:moveTo>
                      <a:pt x="21600" y="21600"/>
                    </a:moveTo>
                    <a:lnTo>
                      <a:pt x="12318" y="12426"/>
                    </a:lnTo>
                    <a:cubicBezTo>
                      <a:pt x="17463" y="12101"/>
                      <a:pt x="20496" y="10030"/>
                      <a:pt x="20496" y="6219"/>
                    </a:cubicBezTo>
                    <a:cubicBezTo>
                      <a:pt x="20496" y="2437"/>
                      <a:pt x="16878" y="0"/>
                      <a:pt x="10812" y="0"/>
                    </a:cubicBezTo>
                    <a:lnTo>
                      <a:pt x="0" y="0"/>
                    </a:lnTo>
                    <a:lnTo>
                      <a:pt x="0" y="21596"/>
                    </a:lnTo>
                    <a:lnTo>
                      <a:pt x="2634" y="21596"/>
                    </a:lnTo>
                    <a:lnTo>
                      <a:pt x="2634" y="12472"/>
                    </a:lnTo>
                    <a:lnTo>
                      <a:pt x="9220" y="12472"/>
                    </a:lnTo>
                    <a:lnTo>
                      <a:pt x="18292" y="21600"/>
                    </a:lnTo>
                    <a:cubicBezTo>
                      <a:pt x="18292" y="21600"/>
                      <a:pt x="21600" y="21600"/>
                      <a:pt x="21600" y="21600"/>
                    </a:cubicBezTo>
                    <a:close/>
                    <a:moveTo>
                      <a:pt x="2160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1" name="AutoShape 3"/>
              <p:cNvSpPr>
                <a:spLocks/>
              </p:cNvSpPr>
              <p:nvPr/>
            </p:nvSpPr>
            <p:spPr bwMode="auto">
              <a:xfrm>
                <a:off x="2036927" y="3200974"/>
                <a:ext cx="403821" cy="523022"/>
              </a:xfrm>
              <a:custGeom>
                <a:avLst/>
                <a:gdLst>
                  <a:gd name="T0" fmla="*/ 10800 w 21600"/>
                  <a:gd name="T1" fmla="*/ 10800 h 21600"/>
                </a:gdLst>
                <a:ahLst/>
                <a:cxnLst>
                  <a:cxn ang="0">
                    <a:pos x="T0" y="T1"/>
                  </a:cxn>
                </a:cxnLst>
                <a:rect l="0" t="0" r="r" b="b"/>
                <a:pathLst>
                  <a:path w="21600" h="21600">
                    <a:moveTo>
                      <a:pt x="21600" y="0"/>
                    </a:moveTo>
                    <a:lnTo>
                      <a:pt x="863" y="0"/>
                    </a:lnTo>
                    <a:lnTo>
                      <a:pt x="0" y="1676"/>
                    </a:lnTo>
                    <a:lnTo>
                      <a:pt x="9452" y="1676"/>
                    </a:lnTo>
                    <a:lnTo>
                      <a:pt x="9452" y="21600"/>
                    </a:lnTo>
                    <a:lnTo>
                      <a:pt x="12008" y="21600"/>
                    </a:lnTo>
                    <a:lnTo>
                      <a:pt x="12008" y="1676"/>
                    </a:lnTo>
                    <a:lnTo>
                      <a:pt x="20739" y="1676"/>
                    </a:lnTo>
                    <a:cubicBezTo>
                      <a:pt x="20739" y="1676"/>
                      <a:pt x="21600" y="0"/>
                      <a:pt x="21600" y="0"/>
                    </a:cubicBezTo>
                    <a:close/>
                    <a:moveTo>
                      <a:pt x="2160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2" name="AutoShape 4"/>
              <p:cNvSpPr>
                <a:spLocks/>
              </p:cNvSpPr>
              <p:nvPr/>
            </p:nvSpPr>
            <p:spPr bwMode="auto">
              <a:xfrm>
                <a:off x="2406691" y="3200974"/>
                <a:ext cx="430580" cy="523022"/>
              </a:xfrm>
              <a:custGeom>
                <a:avLst/>
                <a:gdLst>
                  <a:gd name="T0" fmla="*/ 10800 w 21600"/>
                  <a:gd name="T1" fmla="*/ 10800 h 21600"/>
                </a:gdLst>
                <a:ahLst/>
                <a:cxnLst>
                  <a:cxn ang="0">
                    <a:pos x="T0" y="T1"/>
                  </a:cxn>
                </a:cxnLst>
                <a:rect l="0" t="0" r="r" b="b"/>
                <a:pathLst>
                  <a:path w="21600" h="21600">
                    <a:moveTo>
                      <a:pt x="5239" y="14728"/>
                    </a:moveTo>
                    <a:lnTo>
                      <a:pt x="10714" y="876"/>
                    </a:lnTo>
                    <a:lnTo>
                      <a:pt x="10880" y="876"/>
                    </a:lnTo>
                    <a:lnTo>
                      <a:pt x="16314" y="14728"/>
                    </a:lnTo>
                    <a:cubicBezTo>
                      <a:pt x="16314" y="14728"/>
                      <a:pt x="5239" y="14728"/>
                      <a:pt x="5239" y="14728"/>
                    </a:cubicBezTo>
                    <a:close/>
                    <a:moveTo>
                      <a:pt x="19010" y="21600"/>
                    </a:moveTo>
                    <a:lnTo>
                      <a:pt x="21600" y="21600"/>
                    </a:lnTo>
                    <a:lnTo>
                      <a:pt x="12761" y="0"/>
                    </a:lnTo>
                    <a:lnTo>
                      <a:pt x="8870" y="0"/>
                    </a:lnTo>
                    <a:lnTo>
                      <a:pt x="0" y="21600"/>
                    </a:lnTo>
                    <a:lnTo>
                      <a:pt x="2522" y="21600"/>
                    </a:lnTo>
                    <a:lnTo>
                      <a:pt x="4582" y="16391"/>
                    </a:lnTo>
                    <a:lnTo>
                      <a:pt x="16967" y="16391"/>
                    </a:lnTo>
                    <a:cubicBezTo>
                      <a:pt x="16967" y="16391"/>
                      <a:pt x="19010" y="21600"/>
                      <a:pt x="19010" y="21600"/>
                    </a:cubicBezTo>
                    <a:close/>
                    <a:moveTo>
                      <a:pt x="1901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5" name="AutoShape 5"/>
              <p:cNvSpPr>
                <a:spLocks/>
              </p:cNvSpPr>
              <p:nvPr/>
            </p:nvSpPr>
            <p:spPr bwMode="auto">
              <a:xfrm>
                <a:off x="548142" y="3200974"/>
                <a:ext cx="115552" cy="523022"/>
              </a:xfrm>
              <a:custGeom>
                <a:avLst/>
                <a:gdLst>
                  <a:gd name="T0" fmla="*/ 10800 w 21600"/>
                  <a:gd name="T1" fmla="*/ 10800 h 21600"/>
                </a:gdLst>
                <a:ahLst/>
                <a:cxnLst>
                  <a:cxn ang="0">
                    <a:pos x="T0" y="T1"/>
                  </a:cxn>
                </a:cxnLst>
                <a:rect l="0" t="0" r="r" b="b"/>
                <a:pathLst>
                  <a:path w="21600" h="21600">
                    <a:moveTo>
                      <a:pt x="0" y="0"/>
                    </a:moveTo>
                    <a:lnTo>
                      <a:pt x="0" y="1"/>
                    </a:lnTo>
                    <a:lnTo>
                      <a:pt x="0" y="1675"/>
                    </a:lnTo>
                    <a:lnTo>
                      <a:pt x="0" y="1676"/>
                    </a:lnTo>
                    <a:lnTo>
                      <a:pt x="12834" y="1676"/>
                    </a:lnTo>
                    <a:lnTo>
                      <a:pt x="12834" y="19924"/>
                    </a:lnTo>
                    <a:lnTo>
                      <a:pt x="0" y="19924"/>
                    </a:lnTo>
                    <a:lnTo>
                      <a:pt x="0" y="19925"/>
                    </a:lnTo>
                    <a:lnTo>
                      <a:pt x="0" y="21599"/>
                    </a:lnTo>
                    <a:lnTo>
                      <a:pt x="0" y="21600"/>
                    </a:lnTo>
                    <a:lnTo>
                      <a:pt x="21600" y="21600"/>
                    </a:lnTo>
                    <a:lnTo>
                      <a:pt x="21600" y="21599"/>
                    </a:lnTo>
                    <a:lnTo>
                      <a:pt x="21600" y="19924"/>
                    </a:lnTo>
                    <a:lnTo>
                      <a:pt x="21600" y="1675"/>
                    </a:lnTo>
                    <a:lnTo>
                      <a:pt x="21600" y="1"/>
                    </a:lnTo>
                    <a:lnTo>
                      <a:pt x="21600" y="0"/>
                    </a:lnTo>
                    <a:cubicBezTo>
                      <a:pt x="21600" y="0"/>
                      <a:pt x="0" y="0"/>
                      <a:pt x="0" y="0"/>
                    </a:cubicBezTo>
                    <a:close/>
                    <a:moveTo>
                      <a:pt x="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6" name="AutoShape 6"/>
              <p:cNvSpPr>
                <a:spLocks/>
              </p:cNvSpPr>
              <p:nvPr/>
            </p:nvSpPr>
            <p:spPr bwMode="auto">
              <a:xfrm>
                <a:off x="694101" y="3200974"/>
                <a:ext cx="315029" cy="523022"/>
              </a:xfrm>
              <a:custGeom>
                <a:avLst/>
                <a:gdLst>
                  <a:gd name="T0" fmla="*/ 10800 w 21600"/>
                  <a:gd name="T1" fmla="*/ 10800 h 21600"/>
                </a:gdLst>
                <a:ahLst/>
                <a:cxnLst>
                  <a:cxn ang="0">
                    <a:pos x="T0" y="T1"/>
                  </a:cxn>
                </a:cxnLst>
                <a:rect l="0" t="0" r="r" b="b"/>
                <a:pathLst>
                  <a:path w="21600" h="21600">
                    <a:moveTo>
                      <a:pt x="17242" y="0"/>
                    </a:moveTo>
                    <a:lnTo>
                      <a:pt x="0" y="10799"/>
                    </a:lnTo>
                    <a:lnTo>
                      <a:pt x="17242" y="21600"/>
                    </a:lnTo>
                    <a:lnTo>
                      <a:pt x="21597" y="21600"/>
                    </a:lnTo>
                    <a:lnTo>
                      <a:pt x="4458" y="10799"/>
                    </a:lnTo>
                    <a:lnTo>
                      <a:pt x="21600" y="0"/>
                    </a:lnTo>
                    <a:cubicBezTo>
                      <a:pt x="21600" y="0"/>
                      <a:pt x="17242" y="0"/>
                      <a:pt x="17242" y="0"/>
                    </a:cubicBezTo>
                    <a:close/>
                    <a:moveTo>
                      <a:pt x="17242"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7" name="AutoShape 7"/>
              <p:cNvSpPr>
                <a:spLocks/>
              </p:cNvSpPr>
              <p:nvPr/>
            </p:nvSpPr>
            <p:spPr bwMode="auto">
              <a:xfrm>
                <a:off x="1569857" y="3200974"/>
                <a:ext cx="397740" cy="523022"/>
              </a:xfrm>
              <a:custGeom>
                <a:avLst/>
                <a:gdLst>
                  <a:gd name="T0" fmla="*/ 10800 w 21600"/>
                  <a:gd name="T1" fmla="*/ 10800 h 21600"/>
                </a:gdLst>
                <a:ahLst/>
                <a:cxnLst>
                  <a:cxn ang="0">
                    <a:pos x="T0" y="T1"/>
                  </a:cxn>
                </a:cxnLst>
                <a:rect l="0" t="0" r="r" b="b"/>
                <a:pathLst>
                  <a:path w="21600" h="21600">
                    <a:moveTo>
                      <a:pt x="21600" y="0"/>
                    </a:moveTo>
                    <a:lnTo>
                      <a:pt x="19091" y="0"/>
                    </a:lnTo>
                    <a:lnTo>
                      <a:pt x="19091" y="20728"/>
                    </a:lnTo>
                    <a:lnTo>
                      <a:pt x="18910" y="20727"/>
                    </a:lnTo>
                    <a:lnTo>
                      <a:pt x="5054" y="0"/>
                    </a:lnTo>
                    <a:lnTo>
                      <a:pt x="0" y="0"/>
                    </a:lnTo>
                    <a:lnTo>
                      <a:pt x="0" y="21600"/>
                    </a:lnTo>
                    <a:lnTo>
                      <a:pt x="2510" y="21600"/>
                    </a:lnTo>
                    <a:lnTo>
                      <a:pt x="2510" y="875"/>
                    </a:lnTo>
                    <a:lnTo>
                      <a:pt x="2694" y="875"/>
                    </a:lnTo>
                    <a:lnTo>
                      <a:pt x="16376" y="21597"/>
                    </a:lnTo>
                    <a:lnTo>
                      <a:pt x="21600" y="21600"/>
                    </a:lnTo>
                    <a:cubicBezTo>
                      <a:pt x="21600" y="21600"/>
                      <a:pt x="21600" y="0"/>
                      <a:pt x="21600" y="0"/>
                    </a:cubicBezTo>
                    <a:close/>
                    <a:moveTo>
                      <a:pt x="2160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grpSp>
        <p:grpSp>
          <p:nvGrpSpPr>
            <p:cNvPr id="57" name="Group 21"/>
            <p:cNvGrpSpPr/>
            <p:nvPr userDrawn="1"/>
          </p:nvGrpSpPr>
          <p:grpSpPr>
            <a:xfrm>
              <a:off x="1148469" y="6477000"/>
              <a:ext cx="1439529" cy="152400"/>
              <a:chOff x="3564637" y="3190027"/>
              <a:chExt cx="5078174" cy="537618"/>
            </a:xfrm>
            <a:solidFill>
              <a:srgbClr val="92D400"/>
            </a:solidFill>
          </p:grpSpPr>
          <p:sp>
            <p:nvSpPr>
              <p:cNvPr id="58" name="AutoShape 8"/>
              <p:cNvSpPr>
                <a:spLocks/>
              </p:cNvSpPr>
              <p:nvPr/>
            </p:nvSpPr>
            <p:spPr bwMode="auto">
              <a:xfrm>
                <a:off x="8264533" y="3200975"/>
                <a:ext cx="378278" cy="523023"/>
              </a:xfrm>
              <a:custGeom>
                <a:avLst/>
                <a:gdLst>
                  <a:gd name="T0" fmla="*/ 10800 w 21600"/>
                  <a:gd name="T1" fmla="*/ 10800 h 21600"/>
                </a:gdLst>
                <a:ahLst/>
                <a:cxnLst>
                  <a:cxn ang="0">
                    <a:pos x="T0" y="T1"/>
                  </a:cxn>
                </a:cxnLst>
                <a:rect l="0" t="0" r="r" b="b"/>
                <a:pathLst>
                  <a:path w="21600" h="21600">
                    <a:moveTo>
                      <a:pt x="8952" y="18952"/>
                    </a:moveTo>
                    <a:cubicBezTo>
                      <a:pt x="7230" y="18952"/>
                      <a:pt x="5795" y="18697"/>
                      <a:pt x="5015" y="18076"/>
                    </a:cubicBezTo>
                    <a:cubicBezTo>
                      <a:pt x="4234" y="17455"/>
                      <a:pt x="3959" y="16360"/>
                      <a:pt x="3959" y="15115"/>
                    </a:cubicBezTo>
                    <a:lnTo>
                      <a:pt x="3959" y="0"/>
                    </a:lnTo>
                    <a:lnTo>
                      <a:pt x="0" y="0"/>
                    </a:lnTo>
                    <a:lnTo>
                      <a:pt x="0" y="15872"/>
                    </a:lnTo>
                    <a:cubicBezTo>
                      <a:pt x="0" y="17703"/>
                      <a:pt x="708" y="19136"/>
                      <a:pt x="2049" y="20110"/>
                    </a:cubicBezTo>
                    <a:cubicBezTo>
                      <a:pt x="3392" y="21083"/>
                      <a:pt x="5368" y="21600"/>
                      <a:pt x="7906" y="21600"/>
                    </a:cubicBezTo>
                    <a:lnTo>
                      <a:pt x="21600" y="21600"/>
                    </a:lnTo>
                    <a:lnTo>
                      <a:pt x="21600" y="18952"/>
                    </a:lnTo>
                    <a:cubicBezTo>
                      <a:pt x="21600" y="18952"/>
                      <a:pt x="8952" y="18952"/>
                      <a:pt x="8952" y="18952"/>
                    </a:cubicBezTo>
                    <a:close/>
                    <a:moveTo>
                      <a:pt x="8952" y="18952"/>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59" name="AutoShape 9"/>
              <p:cNvSpPr>
                <a:spLocks/>
              </p:cNvSpPr>
              <p:nvPr/>
            </p:nvSpPr>
            <p:spPr bwMode="auto">
              <a:xfrm>
                <a:off x="7301200" y="3190027"/>
                <a:ext cx="468287" cy="537618"/>
              </a:xfrm>
              <a:custGeom>
                <a:avLst/>
                <a:gdLst>
                  <a:gd name="T0" fmla="*/ 10800 w 21600"/>
                  <a:gd name="T1" fmla="*/ 10800 h 21600"/>
                </a:gdLst>
                <a:ahLst/>
                <a:cxnLst>
                  <a:cxn ang="0">
                    <a:pos x="T0" y="T1"/>
                  </a:cxn>
                </a:cxnLst>
                <a:rect l="0" t="0" r="r" b="b"/>
                <a:pathLst>
                  <a:path w="21600" h="21600">
                    <a:moveTo>
                      <a:pt x="18403" y="18635"/>
                    </a:moveTo>
                    <a:lnTo>
                      <a:pt x="6278" y="2162"/>
                    </a:lnTo>
                    <a:cubicBezTo>
                      <a:pt x="5651" y="1332"/>
                      <a:pt x="4908" y="0"/>
                      <a:pt x="2815" y="0"/>
                    </a:cubicBezTo>
                    <a:cubicBezTo>
                      <a:pt x="1696" y="0"/>
                      <a:pt x="0" y="709"/>
                      <a:pt x="0" y="2912"/>
                    </a:cubicBezTo>
                    <a:lnTo>
                      <a:pt x="0" y="21321"/>
                    </a:lnTo>
                    <a:lnTo>
                      <a:pt x="3198" y="21321"/>
                    </a:lnTo>
                    <a:lnTo>
                      <a:pt x="3198" y="2966"/>
                    </a:lnTo>
                    <a:lnTo>
                      <a:pt x="15323" y="19438"/>
                    </a:lnTo>
                    <a:cubicBezTo>
                      <a:pt x="15949" y="20268"/>
                      <a:pt x="16693" y="21600"/>
                      <a:pt x="18786" y="21600"/>
                    </a:cubicBezTo>
                    <a:cubicBezTo>
                      <a:pt x="19906" y="21600"/>
                      <a:pt x="21600" y="20891"/>
                      <a:pt x="21600" y="18689"/>
                    </a:cubicBezTo>
                    <a:lnTo>
                      <a:pt x="21600" y="279"/>
                    </a:lnTo>
                    <a:lnTo>
                      <a:pt x="18403" y="279"/>
                    </a:lnTo>
                    <a:cubicBezTo>
                      <a:pt x="18403" y="279"/>
                      <a:pt x="18403" y="18635"/>
                      <a:pt x="18403" y="18635"/>
                    </a:cubicBezTo>
                    <a:close/>
                    <a:moveTo>
                      <a:pt x="18403" y="18635"/>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0" name="AutoShape 10"/>
              <p:cNvSpPr>
                <a:spLocks/>
              </p:cNvSpPr>
              <p:nvPr/>
            </p:nvSpPr>
            <p:spPr bwMode="auto">
              <a:xfrm>
                <a:off x="5374534" y="3200975"/>
                <a:ext cx="378278" cy="523023"/>
              </a:xfrm>
              <a:custGeom>
                <a:avLst/>
                <a:gdLst>
                  <a:gd name="T0" fmla="*/ 10800 w 21600"/>
                  <a:gd name="T1" fmla="*/ 10800 h 21600"/>
                </a:gdLst>
                <a:ahLst/>
                <a:cxnLst>
                  <a:cxn ang="0">
                    <a:pos x="T0" y="T1"/>
                  </a:cxn>
                </a:cxnLst>
                <a:rect l="0" t="0" r="r" b="b"/>
                <a:pathLst>
                  <a:path w="21600" h="21600">
                    <a:moveTo>
                      <a:pt x="5014" y="18076"/>
                    </a:moveTo>
                    <a:cubicBezTo>
                      <a:pt x="4233" y="17455"/>
                      <a:pt x="3959" y="16360"/>
                      <a:pt x="3959" y="15115"/>
                    </a:cubicBezTo>
                    <a:lnTo>
                      <a:pt x="3959" y="0"/>
                    </a:lnTo>
                    <a:lnTo>
                      <a:pt x="0" y="0"/>
                    </a:lnTo>
                    <a:lnTo>
                      <a:pt x="0" y="15872"/>
                    </a:lnTo>
                    <a:cubicBezTo>
                      <a:pt x="0" y="17703"/>
                      <a:pt x="707" y="19136"/>
                      <a:pt x="2049" y="20110"/>
                    </a:cubicBezTo>
                    <a:cubicBezTo>
                      <a:pt x="3392" y="21083"/>
                      <a:pt x="5367" y="21600"/>
                      <a:pt x="7905" y="21600"/>
                    </a:cubicBezTo>
                    <a:lnTo>
                      <a:pt x="21600" y="21600"/>
                    </a:lnTo>
                    <a:lnTo>
                      <a:pt x="21600" y="18952"/>
                    </a:lnTo>
                    <a:lnTo>
                      <a:pt x="8951" y="18952"/>
                    </a:lnTo>
                    <a:cubicBezTo>
                      <a:pt x="7229" y="18952"/>
                      <a:pt x="5795" y="18697"/>
                      <a:pt x="5014" y="18076"/>
                    </a:cubicBezTo>
                    <a:close/>
                    <a:moveTo>
                      <a:pt x="5014" y="1807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1" name="AutoShape 11"/>
              <p:cNvSpPr>
                <a:spLocks/>
              </p:cNvSpPr>
              <p:nvPr/>
            </p:nvSpPr>
            <p:spPr bwMode="auto">
              <a:xfrm>
                <a:off x="4274971" y="3385857"/>
                <a:ext cx="329626" cy="329627"/>
              </a:xfrm>
              <a:custGeom>
                <a:avLst/>
                <a:gdLst>
                  <a:gd name="T0" fmla="*/ 10800 w 21600"/>
                  <a:gd name="T1" fmla="*/ 10800 h 21600"/>
                </a:gdLst>
                <a:ahLst/>
                <a:cxnLst>
                  <a:cxn ang="0">
                    <a:pos x="T0" y="T1"/>
                  </a:cxn>
                </a:cxnLst>
                <a:rect l="0" t="0" r="r" b="b"/>
                <a:pathLst>
                  <a:path w="21600" h="21600">
                    <a:moveTo>
                      <a:pt x="4537" y="0"/>
                    </a:moveTo>
                    <a:lnTo>
                      <a:pt x="0" y="4534"/>
                    </a:lnTo>
                    <a:lnTo>
                      <a:pt x="0" y="21599"/>
                    </a:lnTo>
                    <a:lnTo>
                      <a:pt x="17391" y="21600"/>
                    </a:lnTo>
                    <a:lnTo>
                      <a:pt x="21600" y="17404"/>
                    </a:lnTo>
                    <a:lnTo>
                      <a:pt x="4537" y="17415"/>
                    </a:lnTo>
                    <a:cubicBezTo>
                      <a:pt x="4537" y="17415"/>
                      <a:pt x="4537" y="0"/>
                      <a:pt x="4537" y="0"/>
                    </a:cubicBezTo>
                    <a:close/>
                    <a:moveTo>
                      <a:pt x="4537"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2" name="AutoShape 12"/>
              <p:cNvSpPr>
                <a:spLocks/>
              </p:cNvSpPr>
              <p:nvPr/>
            </p:nvSpPr>
            <p:spPr bwMode="auto">
              <a:xfrm>
                <a:off x="4459856" y="3200975"/>
                <a:ext cx="329626" cy="329627"/>
              </a:xfrm>
              <a:custGeom>
                <a:avLst/>
                <a:gdLst>
                  <a:gd name="T0" fmla="*/ 10800 w 21600"/>
                  <a:gd name="T1" fmla="*/ 10800 h 21600"/>
                </a:gdLst>
                <a:ahLst/>
                <a:cxnLst>
                  <a:cxn ang="0">
                    <a:pos x="T0" y="T1"/>
                  </a:cxn>
                </a:cxnLst>
                <a:rect l="0" t="0" r="r" b="b"/>
                <a:pathLst>
                  <a:path w="21600" h="21600">
                    <a:moveTo>
                      <a:pt x="0" y="4196"/>
                    </a:moveTo>
                    <a:lnTo>
                      <a:pt x="17062" y="4184"/>
                    </a:lnTo>
                    <a:lnTo>
                      <a:pt x="17062" y="21600"/>
                    </a:lnTo>
                    <a:lnTo>
                      <a:pt x="21600" y="17065"/>
                    </a:lnTo>
                    <a:lnTo>
                      <a:pt x="21600" y="1"/>
                    </a:lnTo>
                    <a:lnTo>
                      <a:pt x="4209" y="0"/>
                    </a:lnTo>
                    <a:cubicBezTo>
                      <a:pt x="4209" y="0"/>
                      <a:pt x="0" y="4196"/>
                      <a:pt x="0" y="4196"/>
                    </a:cubicBezTo>
                    <a:close/>
                    <a:moveTo>
                      <a:pt x="0" y="419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3" name="AutoShape 13"/>
              <p:cNvSpPr>
                <a:spLocks/>
              </p:cNvSpPr>
              <p:nvPr/>
            </p:nvSpPr>
            <p:spPr bwMode="auto">
              <a:xfrm>
                <a:off x="7836383" y="3200975"/>
                <a:ext cx="378278" cy="523023"/>
              </a:xfrm>
              <a:custGeom>
                <a:avLst/>
                <a:gdLst>
                  <a:gd name="T0" fmla="*/ 10800 w 21600"/>
                  <a:gd name="T1" fmla="*/ 10800 h 21600"/>
                </a:gdLst>
                <a:ahLst/>
                <a:cxnLst>
                  <a:cxn ang="0">
                    <a:pos x="T0" y="T1"/>
                  </a:cxn>
                </a:cxnLst>
                <a:rect l="0" t="0" r="r" b="b"/>
                <a:pathLst>
                  <a:path w="21600" h="21600">
                    <a:moveTo>
                      <a:pt x="5014" y="18076"/>
                    </a:moveTo>
                    <a:cubicBezTo>
                      <a:pt x="4234" y="17455"/>
                      <a:pt x="3959" y="16360"/>
                      <a:pt x="3959" y="15115"/>
                    </a:cubicBezTo>
                    <a:lnTo>
                      <a:pt x="3959" y="12008"/>
                    </a:lnTo>
                    <a:lnTo>
                      <a:pt x="20705" y="12008"/>
                    </a:lnTo>
                    <a:lnTo>
                      <a:pt x="20705" y="9361"/>
                    </a:lnTo>
                    <a:lnTo>
                      <a:pt x="3959" y="9361"/>
                    </a:lnTo>
                    <a:lnTo>
                      <a:pt x="3959" y="2646"/>
                    </a:lnTo>
                    <a:lnTo>
                      <a:pt x="21004" y="2646"/>
                    </a:lnTo>
                    <a:lnTo>
                      <a:pt x="21004" y="0"/>
                    </a:lnTo>
                    <a:lnTo>
                      <a:pt x="0" y="0"/>
                    </a:lnTo>
                    <a:lnTo>
                      <a:pt x="0" y="15872"/>
                    </a:lnTo>
                    <a:cubicBezTo>
                      <a:pt x="0" y="17703"/>
                      <a:pt x="708" y="19136"/>
                      <a:pt x="2049" y="20110"/>
                    </a:cubicBezTo>
                    <a:cubicBezTo>
                      <a:pt x="3392" y="21083"/>
                      <a:pt x="5369" y="21600"/>
                      <a:pt x="7905" y="21600"/>
                    </a:cubicBezTo>
                    <a:lnTo>
                      <a:pt x="21600" y="21600"/>
                    </a:lnTo>
                    <a:lnTo>
                      <a:pt x="21600" y="18952"/>
                    </a:lnTo>
                    <a:lnTo>
                      <a:pt x="8952" y="18952"/>
                    </a:lnTo>
                    <a:cubicBezTo>
                      <a:pt x="7230" y="18952"/>
                      <a:pt x="5796" y="18697"/>
                      <a:pt x="5014" y="18076"/>
                    </a:cubicBezTo>
                    <a:close/>
                    <a:moveTo>
                      <a:pt x="5014" y="1807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4" name="AutoShape 14"/>
              <p:cNvSpPr>
                <a:spLocks/>
              </p:cNvSpPr>
              <p:nvPr/>
            </p:nvSpPr>
            <p:spPr bwMode="auto">
              <a:xfrm>
                <a:off x="6824399" y="3200975"/>
                <a:ext cx="415985" cy="523023"/>
              </a:xfrm>
              <a:custGeom>
                <a:avLst/>
                <a:gdLst>
                  <a:gd name="T0" fmla="*/ 10800 w 21600"/>
                  <a:gd name="T1" fmla="*/ 10800 h 21600"/>
                </a:gdLst>
                <a:ahLst/>
                <a:cxnLst>
                  <a:cxn ang="0">
                    <a:pos x="T0" y="T1"/>
                  </a:cxn>
                </a:cxnLst>
                <a:rect l="0" t="0" r="r" b="b"/>
                <a:pathLst>
                  <a:path w="21600" h="21600">
                    <a:moveTo>
                      <a:pt x="17998" y="10827"/>
                    </a:moveTo>
                    <a:lnTo>
                      <a:pt x="3602" y="10827"/>
                    </a:lnTo>
                    <a:lnTo>
                      <a:pt x="3602" y="2647"/>
                    </a:lnTo>
                    <a:lnTo>
                      <a:pt x="13455" y="2647"/>
                    </a:lnTo>
                    <a:cubicBezTo>
                      <a:pt x="15022" y="2647"/>
                      <a:pt x="16328" y="2903"/>
                      <a:pt x="17037" y="3524"/>
                    </a:cubicBezTo>
                    <a:cubicBezTo>
                      <a:pt x="17749" y="4144"/>
                      <a:pt x="17998" y="5239"/>
                      <a:pt x="17998" y="6484"/>
                    </a:cubicBezTo>
                    <a:cubicBezTo>
                      <a:pt x="17998" y="6484"/>
                      <a:pt x="17998" y="10827"/>
                      <a:pt x="17998" y="10827"/>
                    </a:cubicBezTo>
                    <a:close/>
                    <a:moveTo>
                      <a:pt x="14406" y="0"/>
                    </a:moveTo>
                    <a:lnTo>
                      <a:pt x="0" y="0"/>
                    </a:lnTo>
                    <a:lnTo>
                      <a:pt x="0" y="21600"/>
                    </a:lnTo>
                    <a:lnTo>
                      <a:pt x="3602" y="21600"/>
                    </a:lnTo>
                    <a:lnTo>
                      <a:pt x="3602" y="13474"/>
                    </a:lnTo>
                    <a:lnTo>
                      <a:pt x="17998" y="13474"/>
                    </a:lnTo>
                    <a:lnTo>
                      <a:pt x="17998" y="21600"/>
                    </a:lnTo>
                    <a:lnTo>
                      <a:pt x="21600" y="21600"/>
                    </a:lnTo>
                    <a:lnTo>
                      <a:pt x="21600" y="5728"/>
                    </a:lnTo>
                    <a:cubicBezTo>
                      <a:pt x="21600" y="3896"/>
                      <a:pt x="20957" y="2463"/>
                      <a:pt x="19736" y="1489"/>
                    </a:cubicBezTo>
                    <a:cubicBezTo>
                      <a:pt x="18514" y="516"/>
                      <a:pt x="16716" y="0"/>
                      <a:pt x="14406" y="0"/>
                    </a:cubicBezTo>
                    <a:close/>
                    <a:moveTo>
                      <a:pt x="14406"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5" name="AutoShape 15"/>
              <p:cNvSpPr>
                <a:spLocks/>
              </p:cNvSpPr>
              <p:nvPr/>
            </p:nvSpPr>
            <p:spPr bwMode="auto">
              <a:xfrm>
                <a:off x="6308674" y="3200975"/>
                <a:ext cx="453692" cy="523023"/>
              </a:xfrm>
              <a:custGeom>
                <a:avLst/>
                <a:gdLst>
                  <a:gd name="T0" fmla="*/ 10800 w 21600"/>
                  <a:gd name="T1" fmla="*/ 10800 h 21600"/>
                </a:gdLst>
                <a:ahLst/>
                <a:cxnLst>
                  <a:cxn ang="0">
                    <a:pos x="T0" y="T1"/>
                  </a:cxn>
                </a:cxnLst>
                <a:rect l="0" t="0" r="r" b="b"/>
                <a:pathLst>
                  <a:path w="21600" h="21600">
                    <a:moveTo>
                      <a:pt x="17356" y="9914"/>
                    </a:moveTo>
                    <a:cubicBezTo>
                      <a:pt x="16706" y="10535"/>
                      <a:pt x="15510" y="10790"/>
                      <a:pt x="14074" y="10790"/>
                    </a:cubicBezTo>
                    <a:lnTo>
                      <a:pt x="3301" y="10790"/>
                    </a:lnTo>
                    <a:lnTo>
                      <a:pt x="3301" y="2647"/>
                    </a:lnTo>
                    <a:lnTo>
                      <a:pt x="14074" y="2647"/>
                    </a:lnTo>
                    <a:cubicBezTo>
                      <a:pt x="15510" y="2647"/>
                      <a:pt x="16706" y="2903"/>
                      <a:pt x="17356" y="3524"/>
                    </a:cubicBezTo>
                    <a:cubicBezTo>
                      <a:pt x="18008" y="4144"/>
                      <a:pt x="18237" y="5225"/>
                      <a:pt x="18237" y="6695"/>
                    </a:cubicBezTo>
                    <a:cubicBezTo>
                      <a:pt x="18237" y="8165"/>
                      <a:pt x="18008" y="9293"/>
                      <a:pt x="17356" y="9914"/>
                    </a:cubicBezTo>
                    <a:close/>
                    <a:moveTo>
                      <a:pt x="14946" y="0"/>
                    </a:moveTo>
                    <a:lnTo>
                      <a:pt x="0" y="0"/>
                    </a:lnTo>
                    <a:lnTo>
                      <a:pt x="0" y="21600"/>
                    </a:lnTo>
                    <a:lnTo>
                      <a:pt x="3301" y="21600"/>
                    </a:lnTo>
                    <a:lnTo>
                      <a:pt x="3301" y="13438"/>
                    </a:lnTo>
                    <a:lnTo>
                      <a:pt x="14946" y="13438"/>
                    </a:lnTo>
                    <a:cubicBezTo>
                      <a:pt x="17062" y="13438"/>
                      <a:pt x="18710" y="12922"/>
                      <a:pt x="19829" y="11949"/>
                    </a:cubicBezTo>
                    <a:cubicBezTo>
                      <a:pt x="20948" y="10975"/>
                      <a:pt x="21600" y="9766"/>
                      <a:pt x="21600" y="6695"/>
                    </a:cubicBezTo>
                    <a:cubicBezTo>
                      <a:pt x="21600" y="3624"/>
                      <a:pt x="20948" y="2463"/>
                      <a:pt x="19829" y="1489"/>
                    </a:cubicBezTo>
                    <a:cubicBezTo>
                      <a:pt x="18710" y="516"/>
                      <a:pt x="17062" y="0"/>
                      <a:pt x="14946" y="0"/>
                    </a:cubicBezTo>
                    <a:close/>
                    <a:moveTo>
                      <a:pt x="14946"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6" name="AutoShape 16"/>
              <p:cNvSpPr>
                <a:spLocks/>
              </p:cNvSpPr>
              <p:nvPr/>
            </p:nvSpPr>
            <p:spPr bwMode="auto">
              <a:xfrm>
                <a:off x="5812411" y="3200975"/>
                <a:ext cx="434230" cy="523023"/>
              </a:xfrm>
              <a:custGeom>
                <a:avLst/>
                <a:gdLst>
                  <a:gd name="T0" fmla="*/ 10800 w 21600"/>
                  <a:gd name="T1" fmla="*/ 10800 h 21600"/>
                </a:gdLst>
                <a:ahLst/>
                <a:cxnLst>
                  <a:cxn ang="0">
                    <a:pos x="T0" y="T1"/>
                  </a:cxn>
                </a:cxnLst>
                <a:rect l="0" t="0" r="r" b="b"/>
                <a:pathLst>
                  <a:path w="21600" h="21600">
                    <a:moveTo>
                      <a:pt x="18150" y="14566"/>
                    </a:moveTo>
                    <a:cubicBezTo>
                      <a:pt x="18150" y="16505"/>
                      <a:pt x="17910" y="17446"/>
                      <a:pt x="17230" y="18067"/>
                    </a:cubicBezTo>
                    <a:cubicBezTo>
                      <a:pt x="16549" y="18687"/>
                      <a:pt x="15299" y="18943"/>
                      <a:pt x="13798" y="18943"/>
                    </a:cubicBezTo>
                    <a:lnTo>
                      <a:pt x="3450" y="18943"/>
                    </a:lnTo>
                    <a:lnTo>
                      <a:pt x="3450" y="2647"/>
                    </a:lnTo>
                    <a:lnTo>
                      <a:pt x="13798" y="2647"/>
                    </a:lnTo>
                    <a:cubicBezTo>
                      <a:pt x="15299" y="2647"/>
                      <a:pt x="16549" y="2903"/>
                      <a:pt x="17230" y="3524"/>
                    </a:cubicBezTo>
                    <a:cubicBezTo>
                      <a:pt x="17910" y="4144"/>
                      <a:pt x="18150" y="4941"/>
                      <a:pt x="18150" y="7565"/>
                    </a:cubicBezTo>
                    <a:cubicBezTo>
                      <a:pt x="18150" y="7565"/>
                      <a:pt x="18150" y="14566"/>
                      <a:pt x="18150" y="14566"/>
                    </a:cubicBezTo>
                    <a:close/>
                    <a:moveTo>
                      <a:pt x="14710" y="0"/>
                    </a:moveTo>
                    <a:lnTo>
                      <a:pt x="0" y="0"/>
                    </a:lnTo>
                    <a:lnTo>
                      <a:pt x="0" y="21600"/>
                    </a:lnTo>
                    <a:lnTo>
                      <a:pt x="14710" y="21591"/>
                    </a:lnTo>
                    <a:cubicBezTo>
                      <a:pt x="16922" y="21591"/>
                      <a:pt x="18645" y="21074"/>
                      <a:pt x="19815" y="20100"/>
                    </a:cubicBezTo>
                    <a:cubicBezTo>
                      <a:pt x="20983" y="19126"/>
                      <a:pt x="21600" y="17695"/>
                      <a:pt x="21600" y="15863"/>
                    </a:cubicBezTo>
                    <a:lnTo>
                      <a:pt x="21600" y="5728"/>
                    </a:lnTo>
                    <a:cubicBezTo>
                      <a:pt x="21600" y="3896"/>
                      <a:pt x="20983" y="2463"/>
                      <a:pt x="19815" y="1489"/>
                    </a:cubicBezTo>
                    <a:cubicBezTo>
                      <a:pt x="18645" y="516"/>
                      <a:pt x="16922" y="0"/>
                      <a:pt x="14710" y="0"/>
                    </a:cubicBezTo>
                    <a:close/>
                    <a:moveTo>
                      <a:pt x="1471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7" name="AutoShape 17"/>
              <p:cNvSpPr>
                <a:spLocks/>
              </p:cNvSpPr>
              <p:nvPr/>
            </p:nvSpPr>
            <p:spPr bwMode="auto">
              <a:xfrm>
                <a:off x="3564637" y="3200975"/>
                <a:ext cx="637357" cy="523023"/>
              </a:xfrm>
              <a:custGeom>
                <a:avLst/>
                <a:gdLst>
                  <a:gd name="T0" fmla="*/ 10800 w 21600"/>
                  <a:gd name="T1" fmla="*/ 10800 h 21600"/>
                </a:gdLst>
                <a:ahLst/>
                <a:cxnLst>
                  <a:cxn ang="0">
                    <a:pos x="T0" y="T1"/>
                  </a:cxn>
                </a:cxnLst>
                <a:rect l="0" t="0" r="r" b="b"/>
                <a:pathLst>
                  <a:path w="21600" h="21600">
                    <a:moveTo>
                      <a:pt x="19251" y="18952"/>
                    </a:moveTo>
                    <a:lnTo>
                      <a:pt x="14883" y="18952"/>
                    </a:lnTo>
                    <a:cubicBezTo>
                      <a:pt x="13861" y="18952"/>
                      <a:pt x="13009" y="18697"/>
                      <a:pt x="12546" y="18076"/>
                    </a:cubicBezTo>
                    <a:cubicBezTo>
                      <a:pt x="12083" y="17455"/>
                      <a:pt x="11920" y="16360"/>
                      <a:pt x="11920" y="15115"/>
                    </a:cubicBezTo>
                    <a:lnTo>
                      <a:pt x="11920" y="0"/>
                    </a:lnTo>
                    <a:lnTo>
                      <a:pt x="9571" y="0"/>
                    </a:lnTo>
                    <a:lnTo>
                      <a:pt x="9571" y="15872"/>
                    </a:lnTo>
                    <a:cubicBezTo>
                      <a:pt x="9571" y="17139"/>
                      <a:pt x="9905" y="18159"/>
                      <a:pt x="10466" y="18952"/>
                    </a:cubicBezTo>
                    <a:lnTo>
                      <a:pt x="5312" y="18952"/>
                    </a:lnTo>
                    <a:cubicBezTo>
                      <a:pt x="4290" y="18952"/>
                      <a:pt x="3439" y="18697"/>
                      <a:pt x="2976" y="18076"/>
                    </a:cubicBezTo>
                    <a:cubicBezTo>
                      <a:pt x="2512" y="17455"/>
                      <a:pt x="2349" y="16360"/>
                      <a:pt x="2349" y="15115"/>
                    </a:cubicBezTo>
                    <a:lnTo>
                      <a:pt x="2349" y="0"/>
                    </a:lnTo>
                    <a:lnTo>
                      <a:pt x="0" y="0"/>
                    </a:lnTo>
                    <a:lnTo>
                      <a:pt x="0" y="15872"/>
                    </a:lnTo>
                    <a:cubicBezTo>
                      <a:pt x="0" y="17703"/>
                      <a:pt x="420" y="19136"/>
                      <a:pt x="1216" y="20110"/>
                    </a:cubicBezTo>
                    <a:cubicBezTo>
                      <a:pt x="2012" y="21083"/>
                      <a:pt x="3185" y="21600"/>
                      <a:pt x="4691" y="21600"/>
                    </a:cubicBezTo>
                    <a:lnTo>
                      <a:pt x="21589" y="21600"/>
                    </a:lnTo>
                    <a:lnTo>
                      <a:pt x="21600" y="5"/>
                    </a:lnTo>
                    <a:lnTo>
                      <a:pt x="19251" y="5"/>
                    </a:lnTo>
                    <a:cubicBezTo>
                      <a:pt x="19251" y="5"/>
                      <a:pt x="19251" y="18952"/>
                      <a:pt x="19251" y="18952"/>
                    </a:cubicBezTo>
                    <a:close/>
                    <a:moveTo>
                      <a:pt x="19251" y="18952"/>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8" name="AutoShape 18"/>
              <p:cNvSpPr>
                <a:spLocks/>
              </p:cNvSpPr>
              <p:nvPr/>
            </p:nvSpPr>
            <p:spPr bwMode="auto">
              <a:xfrm>
                <a:off x="4858806" y="3200975"/>
                <a:ext cx="482885" cy="523023"/>
              </a:xfrm>
              <a:custGeom>
                <a:avLst/>
                <a:gdLst>
                  <a:gd name="T0" fmla="*/ 10800 w 21600"/>
                  <a:gd name="T1" fmla="*/ 10800 h 21600"/>
                </a:gdLst>
                <a:ahLst/>
                <a:cxnLst>
                  <a:cxn ang="0">
                    <a:pos x="T0" y="T1"/>
                  </a:cxn>
                </a:cxnLst>
                <a:rect l="0" t="0" r="r" b="b"/>
                <a:pathLst>
                  <a:path w="21600" h="21600">
                    <a:moveTo>
                      <a:pt x="3096" y="10575"/>
                    </a:moveTo>
                    <a:lnTo>
                      <a:pt x="3096" y="2647"/>
                    </a:lnTo>
                    <a:lnTo>
                      <a:pt x="13200" y="2647"/>
                    </a:lnTo>
                    <a:cubicBezTo>
                      <a:pt x="14546" y="2647"/>
                      <a:pt x="15669" y="2849"/>
                      <a:pt x="16279" y="3470"/>
                    </a:cubicBezTo>
                    <a:cubicBezTo>
                      <a:pt x="16890" y="4091"/>
                      <a:pt x="17105" y="5118"/>
                      <a:pt x="17105" y="6587"/>
                    </a:cubicBezTo>
                    <a:cubicBezTo>
                      <a:pt x="17105" y="8057"/>
                      <a:pt x="16890" y="9131"/>
                      <a:pt x="16279" y="9752"/>
                    </a:cubicBezTo>
                    <a:cubicBezTo>
                      <a:pt x="15669" y="10373"/>
                      <a:pt x="14546" y="10575"/>
                      <a:pt x="13200" y="10575"/>
                    </a:cubicBezTo>
                    <a:cubicBezTo>
                      <a:pt x="13200" y="10575"/>
                      <a:pt x="3096" y="10575"/>
                      <a:pt x="3096" y="10575"/>
                    </a:cubicBezTo>
                    <a:close/>
                    <a:moveTo>
                      <a:pt x="14018" y="13223"/>
                    </a:moveTo>
                    <a:cubicBezTo>
                      <a:pt x="16003" y="13223"/>
                      <a:pt x="17549" y="12760"/>
                      <a:pt x="18599" y="11786"/>
                    </a:cubicBezTo>
                    <a:cubicBezTo>
                      <a:pt x="19648" y="10812"/>
                      <a:pt x="20260" y="9658"/>
                      <a:pt x="20260" y="6587"/>
                    </a:cubicBezTo>
                    <a:cubicBezTo>
                      <a:pt x="20260" y="3516"/>
                      <a:pt x="19648" y="2410"/>
                      <a:pt x="18599" y="1436"/>
                    </a:cubicBezTo>
                    <a:cubicBezTo>
                      <a:pt x="17549" y="462"/>
                      <a:pt x="16003" y="0"/>
                      <a:pt x="14018" y="0"/>
                    </a:cubicBezTo>
                    <a:lnTo>
                      <a:pt x="0" y="0"/>
                    </a:lnTo>
                    <a:lnTo>
                      <a:pt x="0" y="21600"/>
                    </a:lnTo>
                    <a:lnTo>
                      <a:pt x="3096" y="21600"/>
                    </a:lnTo>
                    <a:lnTo>
                      <a:pt x="3096" y="13223"/>
                    </a:lnTo>
                    <a:lnTo>
                      <a:pt x="8838" y="13223"/>
                    </a:lnTo>
                    <a:lnTo>
                      <a:pt x="17569" y="21597"/>
                    </a:lnTo>
                    <a:lnTo>
                      <a:pt x="21600" y="21597"/>
                    </a:lnTo>
                    <a:lnTo>
                      <a:pt x="12749" y="13223"/>
                    </a:lnTo>
                    <a:cubicBezTo>
                      <a:pt x="12749" y="13223"/>
                      <a:pt x="14018" y="13223"/>
                      <a:pt x="14018" y="13223"/>
                    </a:cubicBezTo>
                    <a:close/>
                    <a:moveTo>
                      <a:pt x="14018" y="13223"/>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grpSp>
      </p:grpSp>
      <p:sp>
        <p:nvSpPr>
          <p:cNvPr id="3" name="Text Placeholder 2"/>
          <p:cNvSpPr>
            <a:spLocks noGrp="1"/>
          </p:cNvSpPr>
          <p:nvPr userDrawn="1">
            <p:ph type="body" sz="quarter" idx="10" hasCustomPrompt="1"/>
          </p:nvPr>
        </p:nvSpPr>
        <p:spPr>
          <a:xfrm>
            <a:off x="293370" y="650908"/>
            <a:ext cx="8561381" cy="246221"/>
          </a:xfrm>
          <a:prstGeom prst="rect">
            <a:avLst/>
          </a:prstGeom>
        </p:spPr>
        <p:txBody>
          <a:bodyPr vert="horz" wrap="square" lIns="0" tIns="0" rIns="0" bIns="0">
            <a:spAutoFit/>
          </a:bodyPr>
          <a:lstStyle>
            <a:lvl1pPr marL="0" indent="0">
              <a:buNone/>
              <a:defRPr sz="1600" cap="none" normalizeH="0" baseline="0">
                <a:solidFill>
                  <a:srgbClr val="A6A6A6"/>
                </a:solidFill>
              </a:defRPr>
            </a:lvl1pPr>
            <a:lvl2pPr marL="0" indent="-304800">
              <a:buClr>
                <a:schemeClr val="accent1"/>
              </a:buClr>
              <a:buSzPct val="100000"/>
              <a:buFontTx/>
              <a:buNone/>
              <a:defRPr sz="1600">
                <a:solidFill>
                  <a:schemeClr val="bg1">
                    <a:lumMod val="50000"/>
                  </a:schemeClr>
                </a:solidFill>
              </a:defRPr>
            </a:lvl2pPr>
            <a:lvl3pPr marL="0" indent="-304800">
              <a:buClr>
                <a:schemeClr val="accent1"/>
              </a:buClr>
              <a:buSzPct val="100000"/>
              <a:buFontTx/>
              <a:buBlip>
                <a:blip r:embed="rId2"/>
              </a:buBlip>
              <a:defRPr sz="1600">
                <a:solidFill>
                  <a:schemeClr val="bg1">
                    <a:lumMod val="50000"/>
                  </a:schemeClr>
                </a:solidFill>
              </a:defRPr>
            </a:lvl3pPr>
            <a:lvl4pPr marL="304800" indent="355600">
              <a:buClr>
                <a:schemeClr val="accent1"/>
              </a:buClr>
              <a:buSzPct val="100000"/>
              <a:buFontTx/>
              <a:buBlip>
                <a:blip r:embed="rId3"/>
              </a:buBlip>
              <a:defRPr sz="1400">
                <a:solidFill>
                  <a:schemeClr val="bg1">
                    <a:lumMod val="50000"/>
                  </a:schemeClr>
                </a:solidFill>
              </a:defRPr>
            </a:lvl4pPr>
            <a:lvl5pPr marL="609600" indent="406400">
              <a:buClr>
                <a:schemeClr val="accent1"/>
              </a:buClr>
              <a:buSzPct val="100000"/>
              <a:buFontTx/>
              <a:buBlip>
                <a:blip r:embed="rId4"/>
              </a:buBlip>
              <a:defRPr sz="1200">
                <a:solidFill>
                  <a:schemeClr val="bg1">
                    <a:lumMod val="50000"/>
                  </a:schemeClr>
                </a:solidFill>
              </a:defRPr>
            </a:lvl5pPr>
          </a:lstStyle>
          <a:p>
            <a:pPr lvl="0"/>
            <a:r>
              <a:rPr lang="en-GB" dirty="0" smtClean="0"/>
              <a:t>CLICK TO EDIT SUBTITLE</a:t>
            </a:r>
          </a:p>
        </p:txBody>
      </p:sp>
      <p:sp>
        <p:nvSpPr>
          <p:cNvPr id="30" name="Title 1"/>
          <p:cNvSpPr>
            <a:spLocks noGrp="1"/>
          </p:cNvSpPr>
          <p:nvPr userDrawn="1">
            <p:ph type="title" hasCustomPrompt="1"/>
          </p:nvPr>
        </p:nvSpPr>
        <p:spPr>
          <a:xfrm>
            <a:off x="291035" y="336960"/>
            <a:ext cx="8563716" cy="313948"/>
          </a:xfrm>
          <a:prstGeom prst="rect">
            <a:avLst/>
          </a:prstGeom>
        </p:spPr>
        <p:txBody>
          <a:bodyPr vert="horz" lIns="0" tIns="0" rIns="0" bIns="0"/>
          <a:lstStyle>
            <a:lvl1pPr algn="l">
              <a:defRPr sz="1800" cap="none" baseline="0">
                <a:solidFill>
                  <a:srgbClr val="92D400"/>
                </a:solidFill>
              </a:defRPr>
            </a:lvl1pPr>
          </a:lstStyle>
          <a:p>
            <a:r>
              <a:rPr lang="en-GB" dirty="0" smtClean="0"/>
              <a:t>CLICK TO EDIT MAIN TITLE</a:t>
            </a:r>
            <a:endParaRPr lang="en-US" dirty="0"/>
          </a:p>
        </p:txBody>
      </p:sp>
      <p:sp>
        <p:nvSpPr>
          <p:cNvPr id="31" name="TextBox 30"/>
          <p:cNvSpPr txBox="1"/>
          <p:nvPr userDrawn="1"/>
        </p:nvSpPr>
        <p:spPr>
          <a:xfrm>
            <a:off x="4209860" y="6509983"/>
            <a:ext cx="724280" cy="138498"/>
          </a:xfrm>
          <a:prstGeom prst="rect">
            <a:avLst/>
          </a:prstGeom>
          <a:noFill/>
        </p:spPr>
        <p:txBody>
          <a:bodyPr wrap="square" lIns="0" tIns="0" rIns="0" bIns="0" rtlCol="0">
            <a:spAutoFit/>
          </a:bodyPr>
          <a:lstStyle/>
          <a:p>
            <a:pPr algn="ctr"/>
            <a:fld id="{33351DA0-FB5F-4102-82B0-79B692E623B7}" type="slidenum">
              <a:rPr lang="en-GB" sz="900" smtClean="0">
                <a:solidFill>
                  <a:srgbClr val="FFFFFF"/>
                </a:solidFill>
                <a:latin typeface="Arial"/>
                <a:cs typeface="Arial"/>
              </a:rPr>
              <a:pPr algn="ctr"/>
              <a:t>‹#›</a:t>
            </a:fld>
            <a:endParaRPr lang="en-GB" sz="900" dirty="0" smtClean="0">
              <a:solidFill>
                <a:srgbClr val="FFFFFF"/>
              </a:solidFill>
              <a:latin typeface="Arial"/>
              <a:cs typeface="Arial"/>
            </a:endParaRPr>
          </a:p>
        </p:txBody>
      </p:sp>
      <p:sp>
        <p:nvSpPr>
          <p:cNvPr id="32" name="Rectangle 31"/>
          <p:cNvSpPr/>
          <p:nvPr userDrawn="1"/>
        </p:nvSpPr>
        <p:spPr>
          <a:xfrm>
            <a:off x="8104136" y="6645679"/>
            <a:ext cx="1043876" cy="200055"/>
          </a:xfrm>
          <a:prstGeom prst="rect">
            <a:avLst/>
          </a:prstGeom>
        </p:spPr>
        <p:txBody>
          <a:bodyPr wrap="none">
            <a:spAutoFit/>
          </a:bodyPr>
          <a:lstStyle/>
          <a:p>
            <a:pPr algn="r"/>
            <a:r>
              <a:rPr lang="en-GB" sz="700" dirty="0" smtClean="0">
                <a:solidFill>
                  <a:srgbClr val="BFBFBF"/>
                </a:solidFill>
                <a:latin typeface="Arial"/>
                <a:cs typeface="Arial"/>
              </a:rPr>
              <a:t>© Kantar Worldpanel</a:t>
            </a:r>
          </a:p>
        </p:txBody>
      </p:sp>
      <p:sp>
        <p:nvSpPr>
          <p:cNvPr id="33" name="Text Placeholder 3"/>
          <p:cNvSpPr>
            <a:spLocks noGrp="1"/>
          </p:cNvSpPr>
          <p:nvPr userDrawn="1">
            <p:ph type="body" sz="quarter" idx="16" hasCustomPrompt="1"/>
          </p:nvPr>
        </p:nvSpPr>
        <p:spPr>
          <a:xfrm>
            <a:off x="292100" y="1196752"/>
            <a:ext cx="8559800" cy="184689"/>
          </a:xfrm>
          <a:prstGeom prst="rect">
            <a:avLst/>
          </a:prstGeom>
        </p:spPr>
        <p:txBody>
          <a:bodyPr lIns="0" tIns="0" rIns="0" bIns="0" anchor="ctr" anchorCtr="0"/>
          <a:lstStyle>
            <a:lvl1pPr marL="0" indent="0">
              <a:buNone/>
              <a:defRPr sz="1200">
                <a:solidFill>
                  <a:srgbClr val="A6A6A6"/>
                </a:solidFill>
              </a:defRPr>
            </a:lvl1pPr>
            <a:lvl2pPr>
              <a:defRPr sz="1200"/>
            </a:lvl2pPr>
            <a:lvl3pPr>
              <a:defRPr sz="1200"/>
            </a:lvl3pPr>
            <a:lvl4pPr>
              <a:defRPr sz="1200"/>
            </a:lvl4pPr>
            <a:lvl5pPr>
              <a:defRPr sz="1200"/>
            </a:lvl5pPr>
          </a:lstStyle>
          <a:p>
            <a:pPr lvl="0"/>
            <a:r>
              <a:rPr lang="en-US" dirty="0" smtClean="0"/>
              <a:t>Click to add additional text</a:t>
            </a:r>
            <a:endParaRPr lang="en-GB" dirty="0"/>
          </a:p>
        </p:txBody>
      </p:sp>
      <p:sp>
        <p:nvSpPr>
          <p:cNvPr id="34" name="Content Placeholder 3"/>
          <p:cNvSpPr>
            <a:spLocks noGrp="1"/>
          </p:cNvSpPr>
          <p:nvPr userDrawn="1">
            <p:ph sz="quarter" idx="15" hasCustomPrompt="1"/>
          </p:nvPr>
        </p:nvSpPr>
        <p:spPr>
          <a:xfrm>
            <a:off x="291035" y="1628800"/>
            <a:ext cx="8563715" cy="4162400"/>
          </a:xfrm>
          <a:prstGeom prst="rect">
            <a:avLst/>
          </a:prstGeom>
        </p:spPr>
        <p:txBody>
          <a:bodyPr/>
          <a:lstStyle>
            <a:lvl1pPr marL="269875" indent="-269875">
              <a:buClr>
                <a:srgbClr val="92D400"/>
              </a:buClr>
              <a:buFont typeface="Calibri" pitchFamily="34" charset="0"/>
              <a:buChar char="˃"/>
              <a:defRPr sz="1800" baseline="0">
                <a:solidFill>
                  <a:srgbClr val="7F7F7F"/>
                </a:solidFill>
              </a:defRPr>
            </a:lvl1pPr>
            <a:lvl2pPr marL="719138" indent="-261938">
              <a:buClr>
                <a:srgbClr val="92D400"/>
              </a:buClr>
              <a:buFont typeface="Calibri" pitchFamily="34" charset="0"/>
              <a:buChar char="˃"/>
              <a:defRPr sz="1600">
                <a:solidFill>
                  <a:srgbClr val="7F7F7F"/>
                </a:solidFill>
              </a:defRPr>
            </a:lvl2pPr>
            <a:lvl3pPr marL="1143000" indent="-228600">
              <a:buClr>
                <a:srgbClr val="92D400"/>
              </a:buClr>
              <a:buFont typeface="Calibri" pitchFamily="34" charset="0"/>
              <a:buChar char="˃"/>
              <a:defRPr sz="1400">
                <a:solidFill>
                  <a:srgbClr val="7F7F7F"/>
                </a:solidFill>
              </a:defRPr>
            </a:lvl3pPr>
            <a:lvl4pPr marL="1600200" indent="-228600">
              <a:buClr>
                <a:srgbClr val="92D400"/>
              </a:buClr>
              <a:buFont typeface="Calibri" pitchFamily="34" charset="0"/>
              <a:buChar char="˃"/>
              <a:defRPr sz="1200">
                <a:solidFill>
                  <a:srgbClr val="7F7F7F"/>
                </a:solidFill>
              </a:defRPr>
            </a:lvl4pPr>
            <a:lvl5pPr marL="2057400" indent="-228600">
              <a:buClr>
                <a:srgbClr val="92D400"/>
              </a:buClr>
              <a:buFont typeface="Calibri" pitchFamily="34" charset="0"/>
              <a:buChar char="˃"/>
              <a:defRPr sz="1200">
                <a:solidFill>
                  <a:srgbClr val="7F7F7F"/>
                </a:solidFill>
              </a:defRPr>
            </a:lvl5pPr>
          </a:lstStyle>
          <a:p>
            <a:pPr lvl="0"/>
            <a:r>
              <a:rPr lang="en-US" dirty="0" smtClean="0"/>
              <a:t>Click here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81556891"/>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1_Standard">
    <p:bg>
      <p:bgPr>
        <a:solidFill>
          <a:srgbClr val="FFFFFF"/>
        </a:solidFill>
        <a:effectLst/>
      </p:bgPr>
    </p:bg>
    <p:spTree>
      <p:nvGrpSpPr>
        <p:cNvPr id="1" name=""/>
        <p:cNvGrpSpPr/>
        <p:nvPr/>
      </p:nvGrpSpPr>
      <p:grpSpPr>
        <a:xfrm>
          <a:off x="0" y="0"/>
          <a:ext cx="0" cy="0"/>
          <a:chOff x="0" y="0"/>
          <a:chExt cx="0" cy="0"/>
        </a:xfrm>
      </p:grpSpPr>
      <p:sp>
        <p:nvSpPr>
          <p:cNvPr id="54" name="Rectangle 53"/>
          <p:cNvSpPr>
            <a:spLocks noChangeAspect="1"/>
          </p:cNvSpPr>
          <p:nvPr userDrawn="1"/>
        </p:nvSpPr>
        <p:spPr>
          <a:xfrm>
            <a:off x="0" y="6248400"/>
            <a:ext cx="9144000" cy="609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2" name="Group 1"/>
          <p:cNvGrpSpPr/>
          <p:nvPr userDrawn="1"/>
        </p:nvGrpSpPr>
        <p:grpSpPr>
          <a:xfrm>
            <a:off x="293371" y="6477000"/>
            <a:ext cx="2294627" cy="152400"/>
            <a:chOff x="293371" y="6477000"/>
            <a:chExt cx="2294627" cy="152400"/>
          </a:xfrm>
        </p:grpSpPr>
        <p:grpSp>
          <p:nvGrpSpPr>
            <p:cNvPr id="56" name="Group 20"/>
            <p:cNvGrpSpPr/>
            <p:nvPr/>
          </p:nvGrpSpPr>
          <p:grpSpPr>
            <a:xfrm>
              <a:off x="293371" y="6480104"/>
              <a:ext cx="783379" cy="148262"/>
              <a:chOff x="548142" y="3200974"/>
              <a:chExt cx="2763497" cy="523022"/>
            </a:xfrm>
            <a:solidFill>
              <a:srgbClr val="FFFF00"/>
            </a:solidFill>
          </p:grpSpPr>
          <p:sp>
            <p:nvSpPr>
              <p:cNvPr id="69" name="AutoShape 1"/>
              <p:cNvSpPr>
                <a:spLocks/>
              </p:cNvSpPr>
              <p:nvPr/>
            </p:nvSpPr>
            <p:spPr bwMode="auto">
              <a:xfrm>
                <a:off x="1063865" y="3200974"/>
                <a:ext cx="430580" cy="523022"/>
              </a:xfrm>
              <a:custGeom>
                <a:avLst/>
                <a:gdLst>
                  <a:gd name="T0" fmla="*/ 10800 w 21600"/>
                  <a:gd name="T1" fmla="*/ 10800 h 21600"/>
                </a:gdLst>
                <a:ahLst/>
                <a:cxnLst>
                  <a:cxn ang="0">
                    <a:pos x="T0" y="T1"/>
                  </a:cxn>
                </a:cxnLst>
                <a:rect l="0" t="0" r="r" b="b"/>
                <a:pathLst>
                  <a:path w="21600" h="21600">
                    <a:moveTo>
                      <a:pt x="5239" y="14728"/>
                    </a:moveTo>
                    <a:lnTo>
                      <a:pt x="10714" y="876"/>
                    </a:lnTo>
                    <a:lnTo>
                      <a:pt x="10881" y="876"/>
                    </a:lnTo>
                    <a:lnTo>
                      <a:pt x="16314" y="14728"/>
                    </a:lnTo>
                    <a:cubicBezTo>
                      <a:pt x="16314" y="14728"/>
                      <a:pt x="5239" y="14728"/>
                      <a:pt x="5239" y="14728"/>
                    </a:cubicBezTo>
                    <a:close/>
                    <a:moveTo>
                      <a:pt x="19010" y="21600"/>
                    </a:moveTo>
                    <a:lnTo>
                      <a:pt x="21600" y="21600"/>
                    </a:lnTo>
                    <a:lnTo>
                      <a:pt x="12761" y="0"/>
                    </a:lnTo>
                    <a:lnTo>
                      <a:pt x="8870" y="0"/>
                    </a:lnTo>
                    <a:lnTo>
                      <a:pt x="0" y="21600"/>
                    </a:lnTo>
                    <a:lnTo>
                      <a:pt x="2521" y="21600"/>
                    </a:lnTo>
                    <a:lnTo>
                      <a:pt x="4581" y="16391"/>
                    </a:lnTo>
                    <a:lnTo>
                      <a:pt x="16966" y="16391"/>
                    </a:lnTo>
                    <a:cubicBezTo>
                      <a:pt x="16966" y="16391"/>
                      <a:pt x="19010" y="21600"/>
                      <a:pt x="19010" y="21600"/>
                    </a:cubicBezTo>
                    <a:close/>
                    <a:moveTo>
                      <a:pt x="1901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0" name="AutoShape 2"/>
              <p:cNvSpPr>
                <a:spLocks/>
              </p:cNvSpPr>
              <p:nvPr/>
            </p:nvSpPr>
            <p:spPr bwMode="auto">
              <a:xfrm>
                <a:off x="2922414" y="3200974"/>
                <a:ext cx="389225" cy="523022"/>
              </a:xfrm>
              <a:custGeom>
                <a:avLst/>
                <a:gdLst>
                  <a:gd name="T0" fmla="*/ 10800 w 21600"/>
                  <a:gd name="T1" fmla="*/ 10800 h 21600"/>
                </a:gdLst>
                <a:ahLst/>
                <a:cxnLst>
                  <a:cxn ang="0">
                    <a:pos x="T0" y="T1"/>
                  </a:cxn>
                </a:cxnLst>
                <a:rect l="0" t="0" r="r" b="b"/>
                <a:pathLst>
                  <a:path w="21600" h="21600">
                    <a:moveTo>
                      <a:pt x="2634" y="1676"/>
                    </a:moveTo>
                    <a:lnTo>
                      <a:pt x="10542" y="1670"/>
                    </a:lnTo>
                    <a:cubicBezTo>
                      <a:pt x="14467" y="1670"/>
                      <a:pt x="17933" y="2986"/>
                      <a:pt x="17933" y="6233"/>
                    </a:cubicBezTo>
                    <a:cubicBezTo>
                      <a:pt x="17933" y="9524"/>
                      <a:pt x="14467" y="10797"/>
                      <a:pt x="10545" y="10797"/>
                    </a:cubicBezTo>
                    <a:lnTo>
                      <a:pt x="2634" y="10797"/>
                    </a:lnTo>
                    <a:cubicBezTo>
                      <a:pt x="2634" y="10797"/>
                      <a:pt x="2634" y="1676"/>
                      <a:pt x="2634" y="1676"/>
                    </a:cubicBezTo>
                    <a:close/>
                    <a:moveTo>
                      <a:pt x="21600" y="21600"/>
                    </a:moveTo>
                    <a:lnTo>
                      <a:pt x="12318" y="12426"/>
                    </a:lnTo>
                    <a:cubicBezTo>
                      <a:pt x="17463" y="12101"/>
                      <a:pt x="20496" y="10030"/>
                      <a:pt x="20496" y="6219"/>
                    </a:cubicBezTo>
                    <a:cubicBezTo>
                      <a:pt x="20496" y="2437"/>
                      <a:pt x="16878" y="0"/>
                      <a:pt x="10812" y="0"/>
                    </a:cubicBezTo>
                    <a:lnTo>
                      <a:pt x="0" y="0"/>
                    </a:lnTo>
                    <a:lnTo>
                      <a:pt x="0" y="21596"/>
                    </a:lnTo>
                    <a:lnTo>
                      <a:pt x="2634" y="21596"/>
                    </a:lnTo>
                    <a:lnTo>
                      <a:pt x="2634" y="12472"/>
                    </a:lnTo>
                    <a:lnTo>
                      <a:pt x="9220" y="12472"/>
                    </a:lnTo>
                    <a:lnTo>
                      <a:pt x="18292" y="21600"/>
                    </a:lnTo>
                    <a:cubicBezTo>
                      <a:pt x="18292" y="21600"/>
                      <a:pt x="21600" y="21600"/>
                      <a:pt x="21600" y="21600"/>
                    </a:cubicBezTo>
                    <a:close/>
                    <a:moveTo>
                      <a:pt x="2160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1" name="AutoShape 3"/>
              <p:cNvSpPr>
                <a:spLocks/>
              </p:cNvSpPr>
              <p:nvPr/>
            </p:nvSpPr>
            <p:spPr bwMode="auto">
              <a:xfrm>
                <a:off x="2036927" y="3200974"/>
                <a:ext cx="403821" cy="523022"/>
              </a:xfrm>
              <a:custGeom>
                <a:avLst/>
                <a:gdLst>
                  <a:gd name="T0" fmla="*/ 10800 w 21600"/>
                  <a:gd name="T1" fmla="*/ 10800 h 21600"/>
                </a:gdLst>
                <a:ahLst/>
                <a:cxnLst>
                  <a:cxn ang="0">
                    <a:pos x="T0" y="T1"/>
                  </a:cxn>
                </a:cxnLst>
                <a:rect l="0" t="0" r="r" b="b"/>
                <a:pathLst>
                  <a:path w="21600" h="21600">
                    <a:moveTo>
                      <a:pt x="21600" y="0"/>
                    </a:moveTo>
                    <a:lnTo>
                      <a:pt x="863" y="0"/>
                    </a:lnTo>
                    <a:lnTo>
                      <a:pt x="0" y="1676"/>
                    </a:lnTo>
                    <a:lnTo>
                      <a:pt x="9452" y="1676"/>
                    </a:lnTo>
                    <a:lnTo>
                      <a:pt x="9452" y="21600"/>
                    </a:lnTo>
                    <a:lnTo>
                      <a:pt x="12008" y="21600"/>
                    </a:lnTo>
                    <a:lnTo>
                      <a:pt x="12008" y="1676"/>
                    </a:lnTo>
                    <a:lnTo>
                      <a:pt x="20739" y="1676"/>
                    </a:lnTo>
                    <a:cubicBezTo>
                      <a:pt x="20739" y="1676"/>
                      <a:pt x="21600" y="0"/>
                      <a:pt x="21600" y="0"/>
                    </a:cubicBezTo>
                    <a:close/>
                    <a:moveTo>
                      <a:pt x="2160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2" name="AutoShape 4"/>
              <p:cNvSpPr>
                <a:spLocks/>
              </p:cNvSpPr>
              <p:nvPr/>
            </p:nvSpPr>
            <p:spPr bwMode="auto">
              <a:xfrm>
                <a:off x="2406691" y="3200974"/>
                <a:ext cx="430580" cy="523022"/>
              </a:xfrm>
              <a:custGeom>
                <a:avLst/>
                <a:gdLst>
                  <a:gd name="T0" fmla="*/ 10800 w 21600"/>
                  <a:gd name="T1" fmla="*/ 10800 h 21600"/>
                </a:gdLst>
                <a:ahLst/>
                <a:cxnLst>
                  <a:cxn ang="0">
                    <a:pos x="T0" y="T1"/>
                  </a:cxn>
                </a:cxnLst>
                <a:rect l="0" t="0" r="r" b="b"/>
                <a:pathLst>
                  <a:path w="21600" h="21600">
                    <a:moveTo>
                      <a:pt x="5239" y="14728"/>
                    </a:moveTo>
                    <a:lnTo>
                      <a:pt x="10714" y="876"/>
                    </a:lnTo>
                    <a:lnTo>
                      <a:pt x="10880" y="876"/>
                    </a:lnTo>
                    <a:lnTo>
                      <a:pt x="16314" y="14728"/>
                    </a:lnTo>
                    <a:cubicBezTo>
                      <a:pt x="16314" y="14728"/>
                      <a:pt x="5239" y="14728"/>
                      <a:pt x="5239" y="14728"/>
                    </a:cubicBezTo>
                    <a:close/>
                    <a:moveTo>
                      <a:pt x="19010" y="21600"/>
                    </a:moveTo>
                    <a:lnTo>
                      <a:pt x="21600" y="21600"/>
                    </a:lnTo>
                    <a:lnTo>
                      <a:pt x="12761" y="0"/>
                    </a:lnTo>
                    <a:lnTo>
                      <a:pt x="8870" y="0"/>
                    </a:lnTo>
                    <a:lnTo>
                      <a:pt x="0" y="21600"/>
                    </a:lnTo>
                    <a:lnTo>
                      <a:pt x="2522" y="21600"/>
                    </a:lnTo>
                    <a:lnTo>
                      <a:pt x="4582" y="16391"/>
                    </a:lnTo>
                    <a:lnTo>
                      <a:pt x="16967" y="16391"/>
                    </a:lnTo>
                    <a:cubicBezTo>
                      <a:pt x="16967" y="16391"/>
                      <a:pt x="19010" y="21600"/>
                      <a:pt x="19010" y="21600"/>
                    </a:cubicBezTo>
                    <a:close/>
                    <a:moveTo>
                      <a:pt x="1901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5" name="AutoShape 5"/>
              <p:cNvSpPr>
                <a:spLocks/>
              </p:cNvSpPr>
              <p:nvPr/>
            </p:nvSpPr>
            <p:spPr bwMode="auto">
              <a:xfrm>
                <a:off x="548142" y="3200974"/>
                <a:ext cx="115552" cy="523022"/>
              </a:xfrm>
              <a:custGeom>
                <a:avLst/>
                <a:gdLst>
                  <a:gd name="T0" fmla="*/ 10800 w 21600"/>
                  <a:gd name="T1" fmla="*/ 10800 h 21600"/>
                </a:gdLst>
                <a:ahLst/>
                <a:cxnLst>
                  <a:cxn ang="0">
                    <a:pos x="T0" y="T1"/>
                  </a:cxn>
                </a:cxnLst>
                <a:rect l="0" t="0" r="r" b="b"/>
                <a:pathLst>
                  <a:path w="21600" h="21600">
                    <a:moveTo>
                      <a:pt x="0" y="0"/>
                    </a:moveTo>
                    <a:lnTo>
                      <a:pt x="0" y="1"/>
                    </a:lnTo>
                    <a:lnTo>
                      <a:pt x="0" y="1675"/>
                    </a:lnTo>
                    <a:lnTo>
                      <a:pt x="0" y="1676"/>
                    </a:lnTo>
                    <a:lnTo>
                      <a:pt x="12834" y="1676"/>
                    </a:lnTo>
                    <a:lnTo>
                      <a:pt x="12834" y="19924"/>
                    </a:lnTo>
                    <a:lnTo>
                      <a:pt x="0" y="19924"/>
                    </a:lnTo>
                    <a:lnTo>
                      <a:pt x="0" y="19925"/>
                    </a:lnTo>
                    <a:lnTo>
                      <a:pt x="0" y="21599"/>
                    </a:lnTo>
                    <a:lnTo>
                      <a:pt x="0" y="21600"/>
                    </a:lnTo>
                    <a:lnTo>
                      <a:pt x="21600" y="21600"/>
                    </a:lnTo>
                    <a:lnTo>
                      <a:pt x="21600" y="21599"/>
                    </a:lnTo>
                    <a:lnTo>
                      <a:pt x="21600" y="19924"/>
                    </a:lnTo>
                    <a:lnTo>
                      <a:pt x="21600" y="1675"/>
                    </a:lnTo>
                    <a:lnTo>
                      <a:pt x="21600" y="1"/>
                    </a:lnTo>
                    <a:lnTo>
                      <a:pt x="21600" y="0"/>
                    </a:lnTo>
                    <a:cubicBezTo>
                      <a:pt x="21600" y="0"/>
                      <a:pt x="0" y="0"/>
                      <a:pt x="0" y="0"/>
                    </a:cubicBezTo>
                    <a:close/>
                    <a:moveTo>
                      <a:pt x="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6" name="AutoShape 6"/>
              <p:cNvSpPr>
                <a:spLocks/>
              </p:cNvSpPr>
              <p:nvPr/>
            </p:nvSpPr>
            <p:spPr bwMode="auto">
              <a:xfrm>
                <a:off x="694101" y="3200974"/>
                <a:ext cx="315029" cy="523022"/>
              </a:xfrm>
              <a:custGeom>
                <a:avLst/>
                <a:gdLst>
                  <a:gd name="T0" fmla="*/ 10800 w 21600"/>
                  <a:gd name="T1" fmla="*/ 10800 h 21600"/>
                </a:gdLst>
                <a:ahLst/>
                <a:cxnLst>
                  <a:cxn ang="0">
                    <a:pos x="T0" y="T1"/>
                  </a:cxn>
                </a:cxnLst>
                <a:rect l="0" t="0" r="r" b="b"/>
                <a:pathLst>
                  <a:path w="21600" h="21600">
                    <a:moveTo>
                      <a:pt x="17242" y="0"/>
                    </a:moveTo>
                    <a:lnTo>
                      <a:pt x="0" y="10799"/>
                    </a:lnTo>
                    <a:lnTo>
                      <a:pt x="17242" y="21600"/>
                    </a:lnTo>
                    <a:lnTo>
                      <a:pt x="21597" y="21600"/>
                    </a:lnTo>
                    <a:lnTo>
                      <a:pt x="4458" y="10799"/>
                    </a:lnTo>
                    <a:lnTo>
                      <a:pt x="21600" y="0"/>
                    </a:lnTo>
                    <a:cubicBezTo>
                      <a:pt x="21600" y="0"/>
                      <a:pt x="17242" y="0"/>
                      <a:pt x="17242" y="0"/>
                    </a:cubicBezTo>
                    <a:close/>
                    <a:moveTo>
                      <a:pt x="17242"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7" name="AutoShape 7"/>
              <p:cNvSpPr>
                <a:spLocks/>
              </p:cNvSpPr>
              <p:nvPr/>
            </p:nvSpPr>
            <p:spPr bwMode="auto">
              <a:xfrm>
                <a:off x="1569857" y="3200974"/>
                <a:ext cx="397740" cy="523022"/>
              </a:xfrm>
              <a:custGeom>
                <a:avLst/>
                <a:gdLst>
                  <a:gd name="T0" fmla="*/ 10800 w 21600"/>
                  <a:gd name="T1" fmla="*/ 10800 h 21600"/>
                </a:gdLst>
                <a:ahLst/>
                <a:cxnLst>
                  <a:cxn ang="0">
                    <a:pos x="T0" y="T1"/>
                  </a:cxn>
                </a:cxnLst>
                <a:rect l="0" t="0" r="r" b="b"/>
                <a:pathLst>
                  <a:path w="21600" h="21600">
                    <a:moveTo>
                      <a:pt x="21600" y="0"/>
                    </a:moveTo>
                    <a:lnTo>
                      <a:pt x="19091" y="0"/>
                    </a:lnTo>
                    <a:lnTo>
                      <a:pt x="19091" y="20728"/>
                    </a:lnTo>
                    <a:lnTo>
                      <a:pt x="18910" y="20727"/>
                    </a:lnTo>
                    <a:lnTo>
                      <a:pt x="5054" y="0"/>
                    </a:lnTo>
                    <a:lnTo>
                      <a:pt x="0" y="0"/>
                    </a:lnTo>
                    <a:lnTo>
                      <a:pt x="0" y="21600"/>
                    </a:lnTo>
                    <a:lnTo>
                      <a:pt x="2510" y="21600"/>
                    </a:lnTo>
                    <a:lnTo>
                      <a:pt x="2510" y="875"/>
                    </a:lnTo>
                    <a:lnTo>
                      <a:pt x="2694" y="875"/>
                    </a:lnTo>
                    <a:lnTo>
                      <a:pt x="16376" y="21597"/>
                    </a:lnTo>
                    <a:lnTo>
                      <a:pt x="21600" y="21600"/>
                    </a:lnTo>
                    <a:cubicBezTo>
                      <a:pt x="21600" y="21600"/>
                      <a:pt x="21600" y="0"/>
                      <a:pt x="21600" y="0"/>
                    </a:cubicBezTo>
                    <a:close/>
                    <a:moveTo>
                      <a:pt x="2160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grpSp>
        <p:grpSp>
          <p:nvGrpSpPr>
            <p:cNvPr id="57" name="Group 21"/>
            <p:cNvGrpSpPr/>
            <p:nvPr userDrawn="1"/>
          </p:nvGrpSpPr>
          <p:grpSpPr>
            <a:xfrm>
              <a:off x="1148469" y="6477000"/>
              <a:ext cx="1439529" cy="152400"/>
              <a:chOff x="3564637" y="3190027"/>
              <a:chExt cx="5078174" cy="537618"/>
            </a:xfrm>
            <a:solidFill>
              <a:srgbClr val="92D400"/>
            </a:solidFill>
          </p:grpSpPr>
          <p:sp>
            <p:nvSpPr>
              <p:cNvPr id="58" name="AutoShape 8"/>
              <p:cNvSpPr>
                <a:spLocks/>
              </p:cNvSpPr>
              <p:nvPr/>
            </p:nvSpPr>
            <p:spPr bwMode="auto">
              <a:xfrm>
                <a:off x="8264533" y="3200975"/>
                <a:ext cx="378278" cy="523023"/>
              </a:xfrm>
              <a:custGeom>
                <a:avLst/>
                <a:gdLst>
                  <a:gd name="T0" fmla="*/ 10800 w 21600"/>
                  <a:gd name="T1" fmla="*/ 10800 h 21600"/>
                </a:gdLst>
                <a:ahLst/>
                <a:cxnLst>
                  <a:cxn ang="0">
                    <a:pos x="T0" y="T1"/>
                  </a:cxn>
                </a:cxnLst>
                <a:rect l="0" t="0" r="r" b="b"/>
                <a:pathLst>
                  <a:path w="21600" h="21600">
                    <a:moveTo>
                      <a:pt x="8952" y="18952"/>
                    </a:moveTo>
                    <a:cubicBezTo>
                      <a:pt x="7230" y="18952"/>
                      <a:pt x="5795" y="18697"/>
                      <a:pt x="5015" y="18076"/>
                    </a:cubicBezTo>
                    <a:cubicBezTo>
                      <a:pt x="4234" y="17455"/>
                      <a:pt x="3959" y="16360"/>
                      <a:pt x="3959" y="15115"/>
                    </a:cubicBezTo>
                    <a:lnTo>
                      <a:pt x="3959" y="0"/>
                    </a:lnTo>
                    <a:lnTo>
                      <a:pt x="0" y="0"/>
                    </a:lnTo>
                    <a:lnTo>
                      <a:pt x="0" y="15872"/>
                    </a:lnTo>
                    <a:cubicBezTo>
                      <a:pt x="0" y="17703"/>
                      <a:pt x="708" y="19136"/>
                      <a:pt x="2049" y="20110"/>
                    </a:cubicBezTo>
                    <a:cubicBezTo>
                      <a:pt x="3392" y="21083"/>
                      <a:pt x="5368" y="21600"/>
                      <a:pt x="7906" y="21600"/>
                    </a:cubicBezTo>
                    <a:lnTo>
                      <a:pt x="21600" y="21600"/>
                    </a:lnTo>
                    <a:lnTo>
                      <a:pt x="21600" y="18952"/>
                    </a:lnTo>
                    <a:cubicBezTo>
                      <a:pt x="21600" y="18952"/>
                      <a:pt x="8952" y="18952"/>
                      <a:pt x="8952" y="18952"/>
                    </a:cubicBezTo>
                    <a:close/>
                    <a:moveTo>
                      <a:pt x="8952" y="18952"/>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59" name="AutoShape 9"/>
              <p:cNvSpPr>
                <a:spLocks/>
              </p:cNvSpPr>
              <p:nvPr/>
            </p:nvSpPr>
            <p:spPr bwMode="auto">
              <a:xfrm>
                <a:off x="7301200" y="3190027"/>
                <a:ext cx="468287" cy="537618"/>
              </a:xfrm>
              <a:custGeom>
                <a:avLst/>
                <a:gdLst>
                  <a:gd name="T0" fmla="*/ 10800 w 21600"/>
                  <a:gd name="T1" fmla="*/ 10800 h 21600"/>
                </a:gdLst>
                <a:ahLst/>
                <a:cxnLst>
                  <a:cxn ang="0">
                    <a:pos x="T0" y="T1"/>
                  </a:cxn>
                </a:cxnLst>
                <a:rect l="0" t="0" r="r" b="b"/>
                <a:pathLst>
                  <a:path w="21600" h="21600">
                    <a:moveTo>
                      <a:pt x="18403" y="18635"/>
                    </a:moveTo>
                    <a:lnTo>
                      <a:pt x="6278" y="2162"/>
                    </a:lnTo>
                    <a:cubicBezTo>
                      <a:pt x="5651" y="1332"/>
                      <a:pt x="4908" y="0"/>
                      <a:pt x="2815" y="0"/>
                    </a:cubicBezTo>
                    <a:cubicBezTo>
                      <a:pt x="1696" y="0"/>
                      <a:pt x="0" y="709"/>
                      <a:pt x="0" y="2912"/>
                    </a:cubicBezTo>
                    <a:lnTo>
                      <a:pt x="0" y="21321"/>
                    </a:lnTo>
                    <a:lnTo>
                      <a:pt x="3198" y="21321"/>
                    </a:lnTo>
                    <a:lnTo>
                      <a:pt x="3198" y="2966"/>
                    </a:lnTo>
                    <a:lnTo>
                      <a:pt x="15323" y="19438"/>
                    </a:lnTo>
                    <a:cubicBezTo>
                      <a:pt x="15949" y="20268"/>
                      <a:pt x="16693" y="21600"/>
                      <a:pt x="18786" y="21600"/>
                    </a:cubicBezTo>
                    <a:cubicBezTo>
                      <a:pt x="19906" y="21600"/>
                      <a:pt x="21600" y="20891"/>
                      <a:pt x="21600" y="18689"/>
                    </a:cubicBezTo>
                    <a:lnTo>
                      <a:pt x="21600" y="279"/>
                    </a:lnTo>
                    <a:lnTo>
                      <a:pt x="18403" y="279"/>
                    </a:lnTo>
                    <a:cubicBezTo>
                      <a:pt x="18403" y="279"/>
                      <a:pt x="18403" y="18635"/>
                      <a:pt x="18403" y="18635"/>
                    </a:cubicBezTo>
                    <a:close/>
                    <a:moveTo>
                      <a:pt x="18403" y="18635"/>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0" name="AutoShape 10"/>
              <p:cNvSpPr>
                <a:spLocks/>
              </p:cNvSpPr>
              <p:nvPr/>
            </p:nvSpPr>
            <p:spPr bwMode="auto">
              <a:xfrm>
                <a:off x="5374534" y="3200975"/>
                <a:ext cx="378278" cy="523023"/>
              </a:xfrm>
              <a:custGeom>
                <a:avLst/>
                <a:gdLst>
                  <a:gd name="T0" fmla="*/ 10800 w 21600"/>
                  <a:gd name="T1" fmla="*/ 10800 h 21600"/>
                </a:gdLst>
                <a:ahLst/>
                <a:cxnLst>
                  <a:cxn ang="0">
                    <a:pos x="T0" y="T1"/>
                  </a:cxn>
                </a:cxnLst>
                <a:rect l="0" t="0" r="r" b="b"/>
                <a:pathLst>
                  <a:path w="21600" h="21600">
                    <a:moveTo>
                      <a:pt x="5014" y="18076"/>
                    </a:moveTo>
                    <a:cubicBezTo>
                      <a:pt x="4233" y="17455"/>
                      <a:pt x="3959" y="16360"/>
                      <a:pt x="3959" y="15115"/>
                    </a:cubicBezTo>
                    <a:lnTo>
                      <a:pt x="3959" y="0"/>
                    </a:lnTo>
                    <a:lnTo>
                      <a:pt x="0" y="0"/>
                    </a:lnTo>
                    <a:lnTo>
                      <a:pt x="0" y="15872"/>
                    </a:lnTo>
                    <a:cubicBezTo>
                      <a:pt x="0" y="17703"/>
                      <a:pt x="707" y="19136"/>
                      <a:pt x="2049" y="20110"/>
                    </a:cubicBezTo>
                    <a:cubicBezTo>
                      <a:pt x="3392" y="21083"/>
                      <a:pt x="5367" y="21600"/>
                      <a:pt x="7905" y="21600"/>
                    </a:cubicBezTo>
                    <a:lnTo>
                      <a:pt x="21600" y="21600"/>
                    </a:lnTo>
                    <a:lnTo>
                      <a:pt x="21600" y="18952"/>
                    </a:lnTo>
                    <a:lnTo>
                      <a:pt x="8951" y="18952"/>
                    </a:lnTo>
                    <a:cubicBezTo>
                      <a:pt x="7229" y="18952"/>
                      <a:pt x="5795" y="18697"/>
                      <a:pt x="5014" y="18076"/>
                    </a:cubicBezTo>
                    <a:close/>
                    <a:moveTo>
                      <a:pt x="5014" y="1807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1" name="AutoShape 11"/>
              <p:cNvSpPr>
                <a:spLocks/>
              </p:cNvSpPr>
              <p:nvPr/>
            </p:nvSpPr>
            <p:spPr bwMode="auto">
              <a:xfrm>
                <a:off x="4274971" y="3385857"/>
                <a:ext cx="329626" cy="329627"/>
              </a:xfrm>
              <a:custGeom>
                <a:avLst/>
                <a:gdLst>
                  <a:gd name="T0" fmla="*/ 10800 w 21600"/>
                  <a:gd name="T1" fmla="*/ 10800 h 21600"/>
                </a:gdLst>
                <a:ahLst/>
                <a:cxnLst>
                  <a:cxn ang="0">
                    <a:pos x="T0" y="T1"/>
                  </a:cxn>
                </a:cxnLst>
                <a:rect l="0" t="0" r="r" b="b"/>
                <a:pathLst>
                  <a:path w="21600" h="21600">
                    <a:moveTo>
                      <a:pt x="4537" y="0"/>
                    </a:moveTo>
                    <a:lnTo>
                      <a:pt x="0" y="4534"/>
                    </a:lnTo>
                    <a:lnTo>
                      <a:pt x="0" y="21599"/>
                    </a:lnTo>
                    <a:lnTo>
                      <a:pt x="17391" y="21600"/>
                    </a:lnTo>
                    <a:lnTo>
                      <a:pt x="21600" y="17404"/>
                    </a:lnTo>
                    <a:lnTo>
                      <a:pt x="4537" y="17415"/>
                    </a:lnTo>
                    <a:cubicBezTo>
                      <a:pt x="4537" y="17415"/>
                      <a:pt x="4537" y="0"/>
                      <a:pt x="4537" y="0"/>
                    </a:cubicBezTo>
                    <a:close/>
                    <a:moveTo>
                      <a:pt x="4537"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2" name="AutoShape 12"/>
              <p:cNvSpPr>
                <a:spLocks/>
              </p:cNvSpPr>
              <p:nvPr/>
            </p:nvSpPr>
            <p:spPr bwMode="auto">
              <a:xfrm>
                <a:off x="4459856" y="3200975"/>
                <a:ext cx="329626" cy="329627"/>
              </a:xfrm>
              <a:custGeom>
                <a:avLst/>
                <a:gdLst>
                  <a:gd name="T0" fmla="*/ 10800 w 21600"/>
                  <a:gd name="T1" fmla="*/ 10800 h 21600"/>
                </a:gdLst>
                <a:ahLst/>
                <a:cxnLst>
                  <a:cxn ang="0">
                    <a:pos x="T0" y="T1"/>
                  </a:cxn>
                </a:cxnLst>
                <a:rect l="0" t="0" r="r" b="b"/>
                <a:pathLst>
                  <a:path w="21600" h="21600">
                    <a:moveTo>
                      <a:pt x="0" y="4196"/>
                    </a:moveTo>
                    <a:lnTo>
                      <a:pt x="17062" y="4184"/>
                    </a:lnTo>
                    <a:lnTo>
                      <a:pt x="17062" y="21600"/>
                    </a:lnTo>
                    <a:lnTo>
                      <a:pt x="21600" y="17065"/>
                    </a:lnTo>
                    <a:lnTo>
                      <a:pt x="21600" y="1"/>
                    </a:lnTo>
                    <a:lnTo>
                      <a:pt x="4209" y="0"/>
                    </a:lnTo>
                    <a:cubicBezTo>
                      <a:pt x="4209" y="0"/>
                      <a:pt x="0" y="4196"/>
                      <a:pt x="0" y="4196"/>
                    </a:cubicBezTo>
                    <a:close/>
                    <a:moveTo>
                      <a:pt x="0" y="419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3" name="AutoShape 13"/>
              <p:cNvSpPr>
                <a:spLocks/>
              </p:cNvSpPr>
              <p:nvPr/>
            </p:nvSpPr>
            <p:spPr bwMode="auto">
              <a:xfrm>
                <a:off x="7836383" y="3200975"/>
                <a:ext cx="378278" cy="523023"/>
              </a:xfrm>
              <a:custGeom>
                <a:avLst/>
                <a:gdLst>
                  <a:gd name="T0" fmla="*/ 10800 w 21600"/>
                  <a:gd name="T1" fmla="*/ 10800 h 21600"/>
                </a:gdLst>
                <a:ahLst/>
                <a:cxnLst>
                  <a:cxn ang="0">
                    <a:pos x="T0" y="T1"/>
                  </a:cxn>
                </a:cxnLst>
                <a:rect l="0" t="0" r="r" b="b"/>
                <a:pathLst>
                  <a:path w="21600" h="21600">
                    <a:moveTo>
                      <a:pt x="5014" y="18076"/>
                    </a:moveTo>
                    <a:cubicBezTo>
                      <a:pt x="4234" y="17455"/>
                      <a:pt x="3959" y="16360"/>
                      <a:pt x="3959" y="15115"/>
                    </a:cubicBezTo>
                    <a:lnTo>
                      <a:pt x="3959" y="12008"/>
                    </a:lnTo>
                    <a:lnTo>
                      <a:pt x="20705" y="12008"/>
                    </a:lnTo>
                    <a:lnTo>
                      <a:pt x="20705" y="9361"/>
                    </a:lnTo>
                    <a:lnTo>
                      <a:pt x="3959" y="9361"/>
                    </a:lnTo>
                    <a:lnTo>
                      <a:pt x="3959" y="2646"/>
                    </a:lnTo>
                    <a:lnTo>
                      <a:pt x="21004" y="2646"/>
                    </a:lnTo>
                    <a:lnTo>
                      <a:pt x="21004" y="0"/>
                    </a:lnTo>
                    <a:lnTo>
                      <a:pt x="0" y="0"/>
                    </a:lnTo>
                    <a:lnTo>
                      <a:pt x="0" y="15872"/>
                    </a:lnTo>
                    <a:cubicBezTo>
                      <a:pt x="0" y="17703"/>
                      <a:pt x="708" y="19136"/>
                      <a:pt x="2049" y="20110"/>
                    </a:cubicBezTo>
                    <a:cubicBezTo>
                      <a:pt x="3392" y="21083"/>
                      <a:pt x="5369" y="21600"/>
                      <a:pt x="7905" y="21600"/>
                    </a:cubicBezTo>
                    <a:lnTo>
                      <a:pt x="21600" y="21600"/>
                    </a:lnTo>
                    <a:lnTo>
                      <a:pt x="21600" y="18952"/>
                    </a:lnTo>
                    <a:lnTo>
                      <a:pt x="8952" y="18952"/>
                    </a:lnTo>
                    <a:cubicBezTo>
                      <a:pt x="7230" y="18952"/>
                      <a:pt x="5796" y="18697"/>
                      <a:pt x="5014" y="18076"/>
                    </a:cubicBezTo>
                    <a:close/>
                    <a:moveTo>
                      <a:pt x="5014" y="1807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4" name="AutoShape 14"/>
              <p:cNvSpPr>
                <a:spLocks/>
              </p:cNvSpPr>
              <p:nvPr/>
            </p:nvSpPr>
            <p:spPr bwMode="auto">
              <a:xfrm>
                <a:off x="6824399" y="3200975"/>
                <a:ext cx="415985" cy="523023"/>
              </a:xfrm>
              <a:custGeom>
                <a:avLst/>
                <a:gdLst>
                  <a:gd name="T0" fmla="*/ 10800 w 21600"/>
                  <a:gd name="T1" fmla="*/ 10800 h 21600"/>
                </a:gdLst>
                <a:ahLst/>
                <a:cxnLst>
                  <a:cxn ang="0">
                    <a:pos x="T0" y="T1"/>
                  </a:cxn>
                </a:cxnLst>
                <a:rect l="0" t="0" r="r" b="b"/>
                <a:pathLst>
                  <a:path w="21600" h="21600">
                    <a:moveTo>
                      <a:pt x="17998" y="10827"/>
                    </a:moveTo>
                    <a:lnTo>
                      <a:pt x="3602" y="10827"/>
                    </a:lnTo>
                    <a:lnTo>
                      <a:pt x="3602" y="2647"/>
                    </a:lnTo>
                    <a:lnTo>
                      <a:pt x="13455" y="2647"/>
                    </a:lnTo>
                    <a:cubicBezTo>
                      <a:pt x="15022" y="2647"/>
                      <a:pt x="16328" y="2903"/>
                      <a:pt x="17037" y="3524"/>
                    </a:cubicBezTo>
                    <a:cubicBezTo>
                      <a:pt x="17749" y="4144"/>
                      <a:pt x="17998" y="5239"/>
                      <a:pt x="17998" y="6484"/>
                    </a:cubicBezTo>
                    <a:cubicBezTo>
                      <a:pt x="17998" y="6484"/>
                      <a:pt x="17998" y="10827"/>
                      <a:pt x="17998" y="10827"/>
                    </a:cubicBezTo>
                    <a:close/>
                    <a:moveTo>
                      <a:pt x="14406" y="0"/>
                    </a:moveTo>
                    <a:lnTo>
                      <a:pt x="0" y="0"/>
                    </a:lnTo>
                    <a:lnTo>
                      <a:pt x="0" y="21600"/>
                    </a:lnTo>
                    <a:lnTo>
                      <a:pt x="3602" y="21600"/>
                    </a:lnTo>
                    <a:lnTo>
                      <a:pt x="3602" y="13474"/>
                    </a:lnTo>
                    <a:lnTo>
                      <a:pt x="17998" y="13474"/>
                    </a:lnTo>
                    <a:lnTo>
                      <a:pt x="17998" y="21600"/>
                    </a:lnTo>
                    <a:lnTo>
                      <a:pt x="21600" y="21600"/>
                    </a:lnTo>
                    <a:lnTo>
                      <a:pt x="21600" y="5728"/>
                    </a:lnTo>
                    <a:cubicBezTo>
                      <a:pt x="21600" y="3896"/>
                      <a:pt x="20957" y="2463"/>
                      <a:pt x="19736" y="1489"/>
                    </a:cubicBezTo>
                    <a:cubicBezTo>
                      <a:pt x="18514" y="516"/>
                      <a:pt x="16716" y="0"/>
                      <a:pt x="14406" y="0"/>
                    </a:cubicBezTo>
                    <a:close/>
                    <a:moveTo>
                      <a:pt x="14406"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5" name="AutoShape 15"/>
              <p:cNvSpPr>
                <a:spLocks/>
              </p:cNvSpPr>
              <p:nvPr/>
            </p:nvSpPr>
            <p:spPr bwMode="auto">
              <a:xfrm>
                <a:off x="6308674" y="3200975"/>
                <a:ext cx="453692" cy="523023"/>
              </a:xfrm>
              <a:custGeom>
                <a:avLst/>
                <a:gdLst>
                  <a:gd name="T0" fmla="*/ 10800 w 21600"/>
                  <a:gd name="T1" fmla="*/ 10800 h 21600"/>
                </a:gdLst>
                <a:ahLst/>
                <a:cxnLst>
                  <a:cxn ang="0">
                    <a:pos x="T0" y="T1"/>
                  </a:cxn>
                </a:cxnLst>
                <a:rect l="0" t="0" r="r" b="b"/>
                <a:pathLst>
                  <a:path w="21600" h="21600">
                    <a:moveTo>
                      <a:pt x="17356" y="9914"/>
                    </a:moveTo>
                    <a:cubicBezTo>
                      <a:pt x="16706" y="10535"/>
                      <a:pt x="15510" y="10790"/>
                      <a:pt x="14074" y="10790"/>
                    </a:cubicBezTo>
                    <a:lnTo>
                      <a:pt x="3301" y="10790"/>
                    </a:lnTo>
                    <a:lnTo>
                      <a:pt x="3301" y="2647"/>
                    </a:lnTo>
                    <a:lnTo>
                      <a:pt x="14074" y="2647"/>
                    </a:lnTo>
                    <a:cubicBezTo>
                      <a:pt x="15510" y="2647"/>
                      <a:pt x="16706" y="2903"/>
                      <a:pt x="17356" y="3524"/>
                    </a:cubicBezTo>
                    <a:cubicBezTo>
                      <a:pt x="18008" y="4144"/>
                      <a:pt x="18237" y="5225"/>
                      <a:pt x="18237" y="6695"/>
                    </a:cubicBezTo>
                    <a:cubicBezTo>
                      <a:pt x="18237" y="8165"/>
                      <a:pt x="18008" y="9293"/>
                      <a:pt x="17356" y="9914"/>
                    </a:cubicBezTo>
                    <a:close/>
                    <a:moveTo>
                      <a:pt x="14946" y="0"/>
                    </a:moveTo>
                    <a:lnTo>
                      <a:pt x="0" y="0"/>
                    </a:lnTo>
                    <a:lnTo>
                      <a:pt x="0" y="21600"/>
                    </a:lnTo>
                    <a:lnTo>
                      <a:pt x="3301" y="21600"/>
                    </a:lnTo>
                    <a:lnTo>
                      <a:pt x="3301" y="13438"/>
                    </a:lnTo>
                    <a:lnTo>
                      <a:pt x="14946" y="13438"/>
                    </a:lnTo>
                    <a:cubicBezTo>
                      <a:pt x="17062" y="13438"/>
                      <a:pt x="18710" y="12922"/>
                      <a:pt x="19829" y="11949"/>
                    </a:cubicBezTo>
                    <a:cubicBezTo>
                      <a:pt x="20948" y="10975"/>
                      <a:pt x="21600" y="9766"/>
                      <a:pt x="21600" y="6695"/>
                    </a:cubicBezTo>
                    <a:cubicBezTo>
                      <a:pt x="21600" y="3624"/>
                      <a:pt x="20948" y="2463"/>
                      <a:pt x="19829" y="1489"/>
                    </a:cubicBezTo>
                    <a:cubicBezTo>
                      <a:pt x="18710" y="516"/>
                      <a:pt x="17062" y="0"/>
                      <a:pt x="14946" y="0"/>
                    </a:cubicBezTo>
                    <a:close/>
                    <a:moveTo>
                      <a:pt x="14946"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6" name="AutoShape 16"/>
              <p:cNvSpPr>
                <a:spLocks/>
              </p:cNvSpPr>
              <p:nvPr/>
            </p:nvSpPr>
            <p:spPr bwMode="auto">
              <a:xfrm>
                <a:off x="5812411" y="3200975"/>
                <a:ext cx="434230" cy="523023"/>
              </a:xfrm>
              <a:custGeom>
                <a:avLst/>
                <a:gdLst>
                  <a:gd name="T0" fmla="*/ 10800 w 21600"/>
                  <a:gd name="T1" fmla="*/ 10800 h 21600"/>
                </a:gdLst>
                <a:ahLst/>
                <a:cxnLst>
                  <a:cxn ang="0">
                    <a:pos x="T0" y="T1"/>
                  </a:cxn>
                </a:cxnLst>
                <a:rect l="0" t="0" r="r" b="b"/>
                <a:pathLst>
                  <a:path w="21600" h="21600">
                    <a:moveTo>
                      <a:pt x="18150" y="14566"/>
                    </a:moveTo>
                    <a:cubicBezTo>
                      <a:pt x="18150" y="16505"/>
                      <a:pt x="17910" y="17446"/>
                      <a:pt x="17230" y="18067"/>
                    </a:cubicBezTo>
                    <a:cubicBezTo>
                      <a:pt x="16549" y="18687"/>
                      <a:pt x="15299" y="18943"/>
                      <a:pt x="13798" y="18943"/>
                    </a:cubicBezTo>
                    <a:lnTo>
                      <a:pt x="3450" y="18943"/>
                    </a:lnTo>
                    <a:lnTo>
                      <a:pt x="3450" y="2647"/>
                    </a:lnTo>
                    <a:lnTo>
                      <a:pt x="13798" y="2647"/>
                    </a:lnTo>
                    <a:cubicBezTo>
                      <a:pt x="15299" y="2647"/>
                      <a:pt x="16549" y="2903"/>
                      <a:pt x="17230" y="3524"/>
                    </a:cubicBezTo>
                    <a:cubicBezTo>
                      <a:pt x="17910" y="4144"/>
                      <a:pt x="18150" y="4941"/>
                      <a:pt x="18150" y="7565"/>
                    </a:cubicBezTo>
                    <a:cubicBezTo>
                      <a:pt x="18150" y="7565"/>
                      <a:pt x="18150" y="14566"/>
                      <a:pt x="18150" y="14566"/>
                    </a:cubicBezTo>
                    <a:close/>
                    <a:moveTo>
                      <a:pt x="14710" y="0"/>
                    </a:moveTo>
                    <a:lnTo>
                      <a:pt x="0" y="0"/>
                    </a:lnTo>
                    <a:lnTo>
                      <a:pt x="0" y="21600"/>
                    </a:lnTo>
                    <a:lnTo>
                      <a:pt x="14710" y="21591"/>
                    </a:lnTo>
                    <a:cubicBezTo>
                      <a:pt x="16922" y="21591"/>
                      <a:pt x="18645" y="21074"/>
                      <a:pt x="19815" y="20100"/>
                    </a:cubicBezTo>
                    <a:cubicBezTo>
                      <a:pt x="20983" y="19126"/>
                      <a:pt x="21600" y="17695"/>
                      <a:pt x="21600" y="15863"/>
                    </a:cubicBezTo>
                    <a:lnTo>
                      <a:pt x="21600" y="5728"/>
                    </a:lnTo>
                    <a:cubicBezTo>
                      <a:pt x="21600" y="3896"/>
                      <a:pt x="20983" y="2463"/>
                      <a:pt x="19815" y="1489"/>
                    </a:cubicBezTo>
                    <a:cubicBezTo>
                      <a:pt x="18645" y="516"/>
                      <a:pt x="16922" y="0"/>
                      <a:pt x="14710" y="0"/>
                    </a:cubicBezTo>
                    <a:close/>
                    <a:moveTo>
                      <a:pt x="1471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7" name="AutoShape 17"/>
              <p:cNvSpPr>
                <a:spLocks/>
              </p:cNvSpPr>
              <p:nvPr/>
            </p:nvSpPr>
            <p:spPr bwMode="auto">
              <a:xfrm>
                <a:off x="3564637" y="3200975"/>
                <a:ext cx="637357" cy="523023"/>
              </a:xfrm>
              <a:custGeom>
                <a:avLst/>
                <a:gdLst>
                  <a:gd name="T0" fmla="*/ 10800 w 21600"/>
                  <a:gd name="T1" fmla="*/ 10800 h 21600"/>
                </a:gdLst>
                <a:ahLst/>
                <a:cxnLst>
                  <a:cxn ang="0">
                    <a:pos x="T0" y="T1"/>
                  </a:cxn>
                </a:cxnLst>
                <a:rect l="0" t="0" r="r" b="b"/>
                <a:pathLst>
                  <a:path w="21600" h="21600">
                    <a:moveTo>
                      <a:pt x="19251" y="18952"/>
                    </a:moveTo>
                    <a:lnTo>
                      <a:pt x="14883" y="18952"/>
                    </a:lnTo>
                    <a:cubicBezTo>
                      <a:pt x="13861" y="18952"/>
                      <a:pt x="13009" y="18697"/>
                      <a:pt x="12546" y="18076"/>
                    </a:cubicBezTo>
                    <a:cubicBezTo>
                      <a:pt x="12083" y="17455"/>
                      <a:pt x="11920" y="16360"/>
                      <a:pt x="11920" y="15115"/>
                    </a:cubicBezTo>
                    <a:lnTo>
                      <a:pt x="11920" y="0"/>
                    </a:lnTo>
                    <a:lnTo>
                      <a:pt x="9571" y="0"/>
                    </a:lnTo>
                    <a:lnTo>
                      <a:pt x="9571" y="15872"/>
                    </a:lnTo>
                    <a:cubicBezTo>
                      <a:pt x="9571" y="17139"/>
                      <a:pt x="9905" y="18159"/>
                      <a:pt x="10466" y="18952"/>
                    </a:cubicBezTo>
                    <a:lnTo>
                      <a:pt x="5312" y="18952"/>
                    </a:lnTo>
                    <a:cubicBezTo>
                      <a:pt x="4290" y="18952"/>
                      <a:pt x="3439" y="18697"/>
                      <a:pt x="2976" y="18076"/>
                    </a:cubicBezTo>
                    <a:cubicBezTo>
                      <a:pt x="2512" y="17455"/>
                      <a:pt x="2349" y="16360"/>
                      <a:pt x="2349" y="15115"/>
                    </a:cubicBezTo>
                    <a:lnTo>
                      <a:pt x="2349" y="0"/>
                    </a:lnTo>
                    <a:lnTo>
                      <a:pt x="0" y="0"/>
                    </a:lnTo>
                    <a:lnTo>
                      <a:pt x="0" y="15872"/>
                    </a:lnTo>
                    <a:cubicBezTo>
                      <a:pt x="0" y="17703"/>
                      <a:pt x="420" y="19136"/>
                      <a:pt x="1216" y="20110"/>
                    </a:cubicBezTo>
                    <a:cubicBezTo>
                      <a:pt x="2012" y="21083"/>
                      <a:pt x="3185" y="21600"/>
                      <a:pt x="4691" y="21600"/>
                    </a:cubicBezTo>
                    <a:lnTo>
                      <a:pt x="21589" y="21600"/>
                    </a:lnTo>
                    <a:lnTo>
                      <a:pt x="21600" y="5"/>
                    </a:lnTo>
                    <a:lnTo>
                      <a:pt x="19251" y="5"/>
                    </a:lnTo>
                    <a:cubicBezTo>
                      <a:pt x="19251" y="5"/>
                      <a:pt x="19251" y="18952"/>
                      <a:pt x="19251" y="18952"/>
                    </a:cubicBezTo>
                    <a:close/>
                    <a:moveTo>
                      <a:pt x="19251" y="18952"/>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8" name="AutoShape 18"/>
              <p:cNvSpPr>
                <a:spLocks/>
              </p:cNvSpPr>
              <p:nvPr/>
            </p:nvSpPr>
            <p:spPr bwMode="auto">
              <a:xfrm>
                <a:off x="4858806" y="3200975"/>
                <a:ext cx="482885" cy="523023"/>
              </a:xfrm>
              <a:custGeom>
                <a:avLst/>
                <a:gdLst>
                  <a:gd name="T0" fmla="*/ 10800 w 21600"/>
                  <a:gd name="T1" fmla="*/ 10800 h 21600"/>
                </a:gdLst>
                <a:ahLst/>
                <a:cxnLst>
                  <a:cxn ang="0">
                    <a:pos x="T0" y="T1"/>
                  </a:cxn>
                </a:cxnLst>
                <a:rect l="0" t="0" r="r" b="b"/>
                <a:pathLst>
                  <a:path w="21600" h="21600">
                    <a:moveTo>
                      <a:pt x="3096" y="10575"/>
                    </a:moveTo>
                    <a:lnTo>
                      <a:pt x="3096" y="2647"/>
                    </a:lnTo>
                    <a:lnTo>
                      <a:pt x="13200" y="2647"/>
                    </a:lnTo>
                    <a:cubicBezTo>
                      <a:pt x="14546" y="2647"/>
                      <a:pt x="15669" y="2849"/>
                      <a:pt x="16279" y="3470"/>
                    </a:cubicBezTo>
                    <a:cubicBezTo>
                      <a:pt x="16890" y="4091"/>
                      <a:pt x="17105" y="5118"/>
                      <a:pt x="17105" y="6587"/>
                    </a:cubicBezTo>
                    <a:cubicBezTo>
                      <a:pt x="17105" y="8057"/>
                      <a:pt x="16890" y="9131"/>
                      <a:pt x="16279" y="9752"/>
                    </a:cubicBezTo>
                    <a:cubicBezTo>
                      <a:pt x="15669" y="10373"/>
                      <a:pt x="14546" y="10575"/>
                      <a:pt x="13200" y="10575"/>
                    </a:cubicBezTo>
                    <a:cubicBezTo>
                      <a:pt x="13200" y="10575"/>
                      <a:pt x="3096" y="10575"/>
                      <a:pt x="3096" y="10575"/>
                    </a:cubicBezTo>
                    <a:close/>
                    <a:moveTo>
                      <a:pt x="14018" y="13223"/>
                    </a:moveTo>
                    <a:cubicBezTo>
                      <a:pt x="16003" y="13223"/>
                      <a:pt x="17549" y="12760"/>
                      <a:pt x="18599" y="11786"/>
                    </a:cubicBezTo>
                    <a:cubicBezTo>
                      <a:pt x="19648" y="10812"/>
                      <a:pt x="20260" y="9658"/>
                      <a:pt x="20260" y="6587"/>
                    </a:cubicBezTo>
                    <a:cubicBezTo>
                      <a:pt x="20260" y="3516"/>
                      <a:pt x="19648" y="2410"/>
                      <a:pt x="18599" y="1436"/>
                    </a:cubicBezTo>
                    <a:cubicBezTo>
                      <a:pt x="17549" y="462"/>
                      <a:pt x="16003" y="0"/>
                      <a:pt x="14018" y="0"/>
                    </a:cubicBezTo>
                    <a:lnTo>
                      <a:pt x="0" y="0"/>
                    </a:lnTo>
                    <a:lnTo>
                      <a:pt x="0" y="21600"/>
                    </a:lnTo>
                    <a:lnTo>
                      <a:pt x="3096" y="21600"/>
                    </a:lnTo>
                    <a:lnTo>
                      <a:pt x="3096" y="13223"/>
                    </a:lnTo>
                    <a:lnTo>
                      <a:pt x="8838" y="13223"/>
                    </a:lnTo>
                    <a:lnTo>
                      <a:pt x="17569" y="21597"/>
                    </a:lnTo>
                    <a:lnTo>
                      <a:pt x="21600" y="21597"/>
                    </a:lnTo>
                    <a:lnTo>
                      <a:pt x="12749" y="13223"/>
                    </a:lnTo>
                    <a:cubicBezTo>
                      <a:pt x="12749" y="13223"/>
                      <a:pt x="14018" y="13223"/>
                      <a:pt x="14018" y="13223"/>
                    </a:cubicBezTo>
                    <a:close/>
                    <a:moveTo>
                      <a:pt x="14018" y="13223"/>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grpSp>
      </p:grpSp>
      <p:sp>
        <p:nvSpPr>
          <p:cNvPr id="3" name="Text Placeholder 2"/>
          <p:cNvSpPr>
            <a:spLocks noGrp="1"/>
          </p:cNvSpPr>
          <p:nvPr userDrawn="1">
            <p:ph type="body" sz="quarter" idx="10" hasCustomPrompt="1"/>
          </p:nvPr>
        </p:nvSpPr>
        <p:spPr>
          <a:xfrm>
            <a:off x="291599" y="650908"/>
            <a:ext cx="8564400" cy="246221"/>
          </a:xfrm>
          <a:prstGeom prst="rect">
            <a:avLst/>
          </a:prstGeom>
        </p:spPr>
        <p:txBody>
          <a:bodyPr vert="horz" wrap="square" lIns="0" tIns="0" rIns="0" bIns="0">
            <a:spAutoFit/>
          </a:bodyPr>
          <a:lstStyle>
            <a:lvl1pPr marL="0" indent="0">
              <a:buNone/>
              <a:defRPr sz="1600" cap="none" normalizeH="0" baseline="0">
                <a:solidFill>
                  <a:srgbClr val="989898"/>
                </a:solidFill>
              </a:defRPr>
            </a:lvl1pPr>
            <a:lvl2pPr marL="0" indent="-304800">
              <a:buClr>
                <a:schemeClr val="accent1"/>
              </a:buClr>
              <a:buSzPct val="100000"/>
              <a:buFontTx/>
              <a:buNone/>
              <a:defRPr sz="1600">
                <a:solidFill>
                  <a:schemeClr val="bg1">
                    <a:lumMod val="50000"/>
                  </a:schemeClr>
                </a:solidFill>
              </a:defRPr>
            </a:lvl2pPr>
            <a:lvl3pPr marL="0" indent="-304800">
              <a:buClr>
                <a:schemeClr val="accent1"/>
              </a:buClr>
              <a:buSzPct val="100000"/>
              <a:buFontTx/>
              <a:buBlip>
                <a:blip r:embed="rId2"/>
              </a:buBlip>
              <a:defRPr sz="1600">
                <a:solidFill>
                  <a:schemeClr val="bg1">
                    <a:lumMod val="50000"/>
                  </a:schemeClr>
                </a:solidFill>
              </a:defRPr>
            </a:lvl3pPr>
            <a:lvl4pPr marL="304800" indent="355600">
              <a:buClr>
                <a:schemeClr val="accent1"/>
              </a:buClr>
              <a:buSzPct val="100000"/>
              <a:buFontTx/>
              <a:buBlip>
                <a:blip r:embed="rId3"/>
              </a:buBlip>
              <a:defRPr sz="1400">
                <a:solidFill>
                  <a:schemeClr val="bg1">
                    <a:lumMod val="50000"/>
                  </a:schemeClr>
                </a:solidFill>
              </a:defRPr>
            </a:lvl4pPr>
            <a:lvl5pPr marL="609600" indent="406400">
              <a:buClr>
                <a:schemeClr val="accent1"/>
              </a:buClr>
              <a:buSzPct val="100000"/>
              <a:buFontTx/>
              <a:buBlip>
                <a:blip r:embed="rId4"/>
              </a:buBlip>
              <a:defRPr sz="1200">
                <a:solidFill>
                  <a:schemeClr val="bg1">
                    <a:lumMod val="50000"/>
                  </a:schemeClr>
                </a:solidFill>
              </a:defRPr>
            </a:lvl5pPr>
          </a:lstStyle>
          <a:p>
            <a:pPr lvl="0"/>
            <a:r>
              <a:rPr lang="en-GB" dirty="0" smtClean="0"/>
              <a:t>CLICK TO EDIT SUBTITLE</a:t>
            </a:r>
          </a:p>
        </p:txBody>
      </p:sp>
      <p:sp>
        <p:nvSpPr>
          <p:cNvPr id="30" name="Title 1"/>
          <p:cNvSpPr>
            <a:spLocks noGrp="1"/>
          </p:cNvSpPr>
          <p:nvPr userDrawn="1">
            <p:ph type="title" hasCustomPrompt="1"/>
          </p:nvPr>
        </p:nvSpPr>
        <p:spPr>
          <a:xfrm>
            <a:off x="291600" y="336960"/>
            <a:ext cx="8563716" cy="313948"/>
          </a:xfrm>
          <a:prstGeom prst="rect">
            <a:avLst/>
          </a:prstGeom>
        </p:spPr>
        <p:txBody>
          <a:bodyPr vert="horz" lIns="0" tIns="0" rIns="0" bIns="0"/>
          <a:lstStyle>
            <a:lvl1pPr algn="l">
              <a:defRPr sz="1800" cap="none" baseline="0">
                <a:solidFill>
                  <a:srgbClr val="92D400"/>
                </a:solidFill>
              </a:defRPr>
            </a:lvl1pPr>
          </a:lstStyle>
          <a:p>
            <a:r>
              <a:rPr lang="en-GB" dirty="0" smtClean="0"/>
              <a:t>CLICK TO EDIT MAIN TITLE</a:t>
            </a:r>
            <a:endParaRPr lang="en-US" dirty="0"/>
          </a:p>
        </p:txBody>
      </p:sp>
      <p:sp>
        <p:nvSpPr>
          <p:cNvPr id="31" name="TextBox 30"/>
          <p:cNvSpPr txBox="1"/>
          <p:nvPr userDrawn="1"/>
        </p:nvSpPr>
        <p:spPr>
          <a:xfrm>
            <a:off x="4209860" y="6509983"/>
            <a:ext cx="724280" cy="138498"/>
          </a:xfrm>
          <a:prstGeom prst="rect">
            <a:avLst/>
          </a:prstGeom>
          <a:noFill/>
        </p:spPr>
        <p:txBody>
          <a:bodyPr wrap="square" lIns="0" tIns="0" rIns="0" bIns="0" rtlCol="0">
            <a:spAutoFit/>
          </a:bodyPr>
          <a:lstStyle/>
          <a:p>
            <a:pPr algn="ctr"/>
            <a:fld id="{33351DA0-FB5F-4102-82B0-79B692E623B7}" type="slidenum">
              <a:rPr lang="en-GB" sz="900" smtClean="0">
                <a:solidFill>
                  <a:srgbClr val="FFFFFF"/>
                </a:solidFill>
                <a:latin typeface="Arial"/>
                <a:cs typeface="Arial"/>
              </a:rPr>
              <a:pPr algn="ctr"/>
              <a:t>‹#›</a:t>
            </a:fld>
            <a:endParaRPr lang="en-GB" sz="900" dirty="0" smtClean="0">
              <a:solidFill>
                <a:srgbClr val="FFFFFF"/>
              </a:solidFill>
              <a:latin typeface="Arial"/>
              <a:cs typeface="Arial"/>
            </a:endParaRPr>
          </a:p>
        </p:txBody>
      </p:sp>
      <p:sp>
        <p:nvSpPr>
          <p:cNvPr id="32" name="Rectangle 31"/>
          <p:cNvSpPr/>
          <p:nvPr userDrawn="1"/>
        </p:nvSpPr>
        <p:spPr>
          <a:xfrm>
            <a:off x="8104136" y="6645679"/>
            <a:ext cx="1043876" cy="200055"/>
          </a:xfrm>
          <a:prstGeom prst="rect">
            <a:avLst/>
          </a:prstGeom>
        </p:spPr>
        <p:txBody>
          <a:bodyPr wrap="none">
            <a:spAutoFit/>
          </a:bodyPr>
          <a:lstStyle/>
          <a:p>
            <a:pPr algn="r"/>
            <a:r>
              <a:rPr lang="en-GB" sz="700" dirty="0" smtClean="0">
                <a:solidFill>
                  <a:srgbClr val="BFBFBF"/>
                </a:solidFill>
                <a:latin typeface="Arial"/>
                <a:cs typeface="Arial"/>
              </a:rPr>
              <a:t>© Kantar Worldpanel</a:t>
            </a:r>
          </a:p>
        </p:txBody>
      </p:sp>
      <p:sp>
        <p:nvSpPr>
          <p:cNvPr id="34" name="Content Placeholder 3"/>
          <p:cNvSpPr>
            <a:spLocks noGrp="1"/>
          </p:cNvSpPr>
          <p:nvPr userDrawn="1">
            <p:ph sz="quarter" idx="15" hasCustomPrompt="1"/>
          </p:nvPr>
        </p:nvSpPr>
        <p:spPr>
          <a:xfrm>
            <a:off x="291600" y="1628800"/>
            <a:ext cx="8563715" cy="4162400"/>
          </a:xfrm>
          <a:prstGeom prst="rect">
            <a:avLst/>
          </a:prstGeom>
        </p:spPr>
        <p:txBody>
          <a:bodyPr/>
          <a:lstStyle>
            <a:lvl1pPr marL="269875" indent="-269875">
              <a:buClr>
                <a:srgbClr val="92D400"/>
              </a:buClr>
              <a:buFont typeface="Calibri" pitchFamily="34" charset="0"/>
              <a:buChar char="˃"/>
              <a:defRPr sz="1800" baseline="0">
                <a:solidFill>
                  <a:srgbClr val="989898"/>
                </a:solidFill>
              </a:defRPr>
            </a:lvl1pPr>
            <a:lvl2pPr marL="719138" indent="-261938">
              <a:buClr>
                <a:srgbClr val="92D400"/>
              </a:buClr>
              <a:buFont typeface="Calibri" pitchFamily="34" charset="0"/>
              <a:buChar char="˃"/>
              <a:defRPr sz="1600">
                <a:solidFill>
                  <a:srgbClr val="989898"/>
                </a:solidFill>
              </a:defRPr>
            </a:lvl2pPr>
            <a:lvl3pPr marL="1143000" indent="-228600">
              <a:buClr>
                <a:srgbClr val="92D400"/>
              </a:buClr>
              <a:buFont typeface="Calibri" pitchFamily="34" charset="0"/>
              <a:buChar char="˃"/>
              <a:defRPr sz="1400">
                <a:solidFill>
                  <a:srgbClr val="989898"/>
                </a:solidFill>
              </a:defRPr>
            </a:lvl3pPr>
            <a:lvl4pPr marL="1600200" indent="-228600">
              <a:buClr>
                <a:srgbClr val="92D400"/>
              </a:buClr>
              <a:buFont typeface="Calibri" pitchFamily="34" charset="0"/>
              <a:buChar char="˃"/>
              <a:defRPr sz="1200">
                <a:solidFill>
                  <a:srgbClr val="989898"/>
                </a:solidFill>
              </a:defRPr>
            </a:lvl4pPr>
            <a:lvl5pPr marL="2057400" indent="-228600">
              <a:buClr>
                <a:srgbClr val="92D400"/>
              </a:buClr>
              <a:buFont typeface="Calibri" pitchFamily="34" charset="0"/>
              <a:buChar char="˃"/>
              <a:defRPr sz="1200">
                <a:solidFill>
                  <a:srgbClr val="989898"/>
                </a:solidFill>
              </a:defRPr>
            </a:lvl5pPr>
          </a:lstStyle>
          <a:p>
            <a:pPr lvl="0"/>
            <a:r>
              <a:rPr lang="en-US" dirty="0" smtClean="0"/>
              <a:t>Click here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61710750"/>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p:txBody>
          <a:bodyPr/>
          <a:lstStyle>
            <a:lvl1pPr fontAlgn="base">
              <a:spcBef>
                <a:spcPct val="0"/>
              </a:spcBef>
              <a:spcAft>
                <a:spcPct val="0"/>
              </a:spcAft>
              <a:defRPr/>
            </a:lvl1pPr>
          </a:lstStyle>
          <a:p>
            <a:pPr>
              <a:defRPr/>
            </a:pPr>
            <a:fld id="{4DCA0068-2E0A-4C81-BC6B-19CBFCDCD14E}" type="datetimeFigureOut">
              <a:rPr lang="en-GB"/>
              <a:pPr>
                <a:defRPr/>
              </a:pPr>
              <a:t>07/11/2016</a:t>
            </a:fld>
            <a:endParaRPr lang="en-GB"/>
          </a:p>
        </p:txBody>
      </p:sp>
      <p:sp>
        <p:nvSpPr>
          <p:cNvPr id="3" name="Rectangle 2"/>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GB"/>
          </a:p>
        </p:txBody>
      </p:sp>
      <p:sp>
        <p:nvSpPr>
          <p:cNvPr id="4" name="Rectangle 3"/>
          <p:cNvSpPr>
            <a:spLocks noGrp="1" noChangeArrowheads="1"/>
          </p:cNvSpPr>
          <p:nvPr>
            <p:ph type="sldNum" sz="quarter" idx="12"/>
          </p:nvPr>
        </p:nvSpPr>
        <p:spPr/>
        <p:txBody>
          <a:bodyPr/>
          <a:lstStyle>
            <a:lvl1pPr fontAlgn="base">
              <a:spcBef>
                <a:spcPct val="0"/>
              </a:spcBef>
              <a:spcAft>
                <a:spcPct val="0"/>
              </a:spcAft>
              <a:defRPr/>
            </a:lvl1pPr>
          </a:lstStyle>
          <a:p>
            <a:pPr>
              <a:defRPr/>
            </a:pPr>
            <a:fld id="{A1C5CF28-F486-4561-806F-0D23008ADCD3}" type="slidenum">
              <a:rPr lang="en-GB"/>
              <a:pPr>
                <a:defRPr/>
              </a:pPr>
              <a:t>‹#›</a:t>
            </a:fld>
            <a:endParaRPr lang="en-GB"/>
          </a:p>
        </p:txBody>
      </p:sp>
    </p:spTree>
    <p:extLst>
      <p:ext uri="{BB962C8B-B14F-4D97-AF65-F5344CB8AC3E}">
        <p14:creationId xmlns:p14="http://schemas.microsoft.com/office/powerpoint/2010/main" val="2955595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647D993-E08E-4E39-98FC-D04692A0DFA0}"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3903E159-A97D-4D88-BAC4-F0EDCD721E44}" type="slidenum">
              <a:rPr lang="en-GB"/>
              <a:pPr>
                <a:defRPr/>
              </a:pPr>
              <a:t>‹#›</a:t>
            </a:fld>
            <a:endParaRPr lang="en-GB"/>
          </a:p>
        </p:txBody>
      </p:sp>
    </p:spTree>
    <p:extLst>
      <p:ext uri="{BB962C8B-B14F-4D97-AF65-F5344CB8AC3E}">
        <p14:creationId xmlns:p14="http://schemas.microsoft.com/office/powerpoint/2010/main" val="2223754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404E7CC-2B86-4EB7-8880-5B1EA4EE01CB}"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4CBC2FA-B723-4834-9D33-5439276298A4}" type="slidenum">
              <a:rPr lang="en-GB"/>
              <a:pPr>
                <a:defRPr/>
              </a:pPr>
              <a:t>‹#›</a:t>
            </a:fld>
            <a:endParaRPr lang="en-GB"/>
          </a:p>
        </p:txBody>
      </p:sp>
    </p:spTree>
    <p:extLst>
      <p:ext uri="{BB962C8B-B14F-4D97-AF65-F5344CB8AC3E}">
        <p14:creationId xmlns:p14="http://schemas.microsoft.com/office/powerpoint/2010/main" val="940998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C331A09B-E8FD-43C9-862C-C65A5D32D001}" type="datetime1">
              <a:rPr lang="en-GB"/>
              <a:pPr>
                <a:defRPr/>
              </a:pPr>
              <a:t>07/11/2016</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A3C153A3-9E0C-4010-A4D1-B46EFF0258F2}" type="slidenum">
              <a:rPr lang="en-GB"/>
              <a:pPr>
                <a:defRPr/>
              </a:pPr>
              <a:t>‹#›</a:t>
            </a:fld>
            <a:endParaRPr lang="en-GB"/>
          </a:p>
        </p:txBody>
      </p:sp>
    </p:spTree>
    <p:extLst>
      <p:ext uri="{BB962C8B-B14F-4D97-AF65-F5344CB8AC3E}">
        <p14:creationId xmlns:p14="http://schemas.microsoft.com/office/powerpoint/2010/main" val="3297784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1409527B-3660-4B8C-9966-F76D73DE3F7C}" type="datetime1">
              <a:rPr lang="en-GB"/>
              <a:pPr>
                <a:defRPr/>
              </a:pPr>
              <a:t>07/11/2016</a:t>
            </a:fld>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2E53C83F-7FFA-42AF-927C-7FD4F5691F3D}" type="slidenum">
              <a:rPr lang="en-GB"/>
              <a:pPr>
                <a:defRPr/>
              </a:pPr>
              <a:t>‹#›</a:t>
            </a:fld>
            <a:endParaRPr lang="en-GB"/>
          </a:p>
        </p:txBody>
      </p:sp>
    </p:spTree>
    <p:extLst>
      <p:ext uri="{BB962C8B-B14F-4D97-AF65-F5344CB8AC3E}">
        <p14:creationId xmlns:p14="http://schemas.microsoft.com/office/powerpoint/2010/main" val="1778073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94FF1492-4C1C-49A6-8D32-40E42C4A5AE1}" type="datetime1">
              <a:rPr lang="en-GB"/>
              <a:pPr>
                <a:defRPr/>
              </a:pPr>
              <a:t>07/11/2016</a:t>
            </a:fld>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B1B443CF-B4B2-4F24-A492-DFE758E92639}" type="slidenum">
              <a:rPr lang="en-GB"/>
              <a:pPr>
                <a:defRPr/>
              </a:pPr>
              <a:t>‹#›</a:t>
            </a:fld>
            <a:endParaRPr lang="en-GB"/>
          </a:p>
        </p:txBody>
      </p:sp>
    </p:spTree>
    <p:extLst>
      <p:ext uri="{BB962C8B-B14F-4D97-AF65-F5344CB8AC3E}">
        <p14:creationId xmlns:p14="http://schemas.microsoft.com/office/powerpoint/2010/main" val="9377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56B77666-B6BC-4BB4-9C7E-B4A270A88CF4}"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3B3C98D4-6C19-4B27-AF1C-5A3F16281962}" type="slidenum">
              <a:rPr lang="en-GB"/>
              <a:pPr>
                <a:defRPr/>
              </a:pPr>
              <a:t>‹#›</a:t>
            </a:fld>
            <a:endParaRPr lang="en-GB"/>
          </a:p>
        </p:txBody>
      </p:sp>
    </p:spTree>
    <p:extLst>
      <p:ext uri="{BB962C8B-B14F-4D97-AF65-F5344CB8AC3E}">
        <p14:creationId xmlns:p14="http://schemas.microsoft.com/office/powerpoint/2010/main" val="2303564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0F9C822-44E7-47E4-95F9-EFBD469F1776}" type="datetime1">
              <a:rPr lang="en-GB"/>
              <a:pPr>
                <a:defRPr/>
              </a:pPr>
              <a:t>07/11/2016</a:t>
            </a:fld>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E9320C8A-6BA6-48D4-854C-49810988A7C5}" type="slidenum">
              <a:rPr lang="en-GB"/>
              <a:pPr>
                <a:defRPr/>
              </a:pPr>
              <a:t>‹#›</a:t>
            </a:fld>
            <a:endParaRPr lang="en-GB"/>
          </a:p>
        </p:txBody>
      </p:sp>
    </p:spTree>
    <p:extLst>
      <p:ext uri="{BB962C8B-B14F-4D97-AF65-F5344CB8AC3E}">
        <p14:creationId xmlns:p14="http://schemas.microsoft.com/office/powerpoint/2010/main" val="904868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D923F38B-5474-4074-AAED-FC8CFF2D1090}" type="datetime1">
              <a:rPr lang="en-GB"/>
              <a:pPr>
                <a:defRPr/>
              </a:pPr>
              <a:t>07/11/2016</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EE76418B-36C4-499F-95B7-A39DAAC2D9F6}" type="slidenum">
              <a:rPr lang="en-GB"/>
              <a:pPr>
                <a:defRPr/>
              </a:pPr>
              <a:t>‹#›</a:t>
            </a:fld>
            <a:endParaRPr lang="en-GB"/>
          </a:p>
        </p:txBody>
      </p:sp>
    </p:spTree>
    <p:extLst>
      <p:ext uri="{BB962C8B-B14F-4D97-AF65-F5344CB8AC3E}">
        <p14:creationId xmlns:p14="http://schemas.microsoft.com/office/powerpoint/2010/main" val="4198548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CB8F596-23D8-4387-9AB5-F8179015D435}" type="datetime1">
              <a:rPr lang="en-GB"/>
              <a:pPr>
                <a:defRPr/>
              </a:pPr>
              <a:t>07/11/2016</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EE15A710-98B0-40E4-937E-8AFE34E6F338}" type="slidenum">
              <a:rPr lang="en-GB"/>
              <a:pPr>
                <a:defRPr/>
              </a:pPr>
              <a:t>‹#›</a:t>
            </a:fld>
            <a:endParaRPr lang="en-GB"/>
          </a:p>
        </p:txBody>
      </p:sp>
    </p:spTree>
    <p:extLst>
      <p:ext uri="{BB962C8B-B14F-4D97-AF65-F5344CB8AC3E}">
        <p14:creationId xmlns:p14="http://schemas.microsoft.com/office/powerpoint/2010/main" val="674057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A57ACE5D-D725-4A3E-8083-0CC983F2D617}"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6022A22-5AC8-4CD2-AA88-DF34F3D52B6A}" type="slidenum">
              <a:rPr lang="en-GB"/>
              <a:pPr>
                <a:defRPr/>
              </a:pPr>
              <a:t>‹#›</a:t>
            </a:fld>
            <a:endParaRPr lang="en-GB"/>
          </a:p>
        </p:txBody>
      </p:sp>
    </p:spTree>
    <p:extLst>
      <p:ext uri="{BB962C8B-B14F-4D97-AF65-F5344CB8AC3E}">
        <p14:creationId xmlns:p14="http://schemas.microsoft.com/office/powerpoint/2010/main" val="3752707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C665F7F2-CF15-4CFE-AECE-9AE81752F7B3}"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D2E9DDFB-22B9-492B-9692-80BCA4BB8EF4}" type="slidenum">
              <a:rPr lang="en-GB"/>
              <a:pPr>
                <a:defRPr/>
              </a:pPr>
              <a:t>‹#›</a:t>
            </a:fld>
            <a:endParaRPr lang="en-GB"/>
          </a:p>
        </p:txBody>
      </p:sp>
    </p:spTree>
    <p:extLst>
      <p:ext uri="{BB962C8B-B14F-4D97-AF65-F5344CB8AC3E}">
        <p14:creationId xmlns:p14="http://schemas.microsoft.com/office/powerpoint/2010/main" val="15501621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913770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92628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5591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739500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8913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D413E145-80FD-444E-AEB6-F7A0FB37FC82}" type="datetime1">
              <a:rPr lang="en-GB"/>
              <a:pPr>
                <a:defRPr/>
              </a:pPr>
              <a:t>07/11/2016</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506F4869-87B8-42AB-9510-2B330C86F203}" type="slidenum">
              <a:rPr lang="en-GB"/>
              <a:pPr>
                <a:defRPr/>
              </a:pPr>
              <a:t>‹#›</a:t>
            </a:fld>
            <a:endParaRPr lang="en-GB"/>
          </a:p>
        </p:txBody>
      </p:sp>
    </p:spTree>
    <p:extLst>
      <p:ext uri="{BB962C8B-B14F-4D97-AF65-F5344CB8AC3E}">
        <p14:creationId xmlns:p14="http://schemas.microsoft.com/office/powerpoint/2010/main" val="21688199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084805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662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1546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26570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8194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6574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49388"/>
            <a:ext cx="8154988" cy="4765675"/>
          </a:xfrm>
        </p:spPr>
        <p:txBody>
          <a:bodyPr/>
          <a:lstStyle/>
          <a:p>
            <a:pPr lvl="0"/>
            <a:endParaRPr lang="en-GB" noProof="0"/>
          </a:p>
        </p:txBody>
      </p:sp>
    </p:spTree>
    <p:extLst>
      <p:ext uri="{BB962C8B-B14F-4D97-AF65-F5344CB8AC3E}">
        <p14:creationId xmlns:p14="http://schemas.microsoft.com/office/powerpoint/2010/main" val="2552478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206657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00814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8249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F7A5C641-DD43-4D34-B676-26DA756F4D8E}" type="datetime1">
              <a:rPr lang="en-GB"/>
              <a:pPr>
                <a:defRPr/>
              </a:pPr>
              <a:t>07/11/2016</a:t>
            </a:fld>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AF6386E8-B83D-4061-B80E-AC006AD76C5B}" type="slidenum">
              <a:rPr lang="en-GB"/>
              <a:pPr>
                <a:defRPr/>
              </a:pPr>
              <a:t>‹#›</a:t>
            </a:fld>
            <a:endParaRPr lang="en-GB"/>
          </a:p>
        </p:txBody>
      </p:sp>
    </p:spTree>
    <p:extLst>
      <p:ext uri="{BB962C8B-B14F-4D97-AF65-F5344CB8AC3E}">
        <p14:creationId xmlns:p14="http://schemas.microsoft.com/office/powerpoint/2010/main" val="19304298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51353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38235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89188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656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95323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32104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435367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952227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1931094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3029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25295328-EC2A-4B18-9FF8-9B60B8E8A684}" type="datetime1">
              <a:rPr lang="en-GB"/>
              <a:pPr>
                <a:defRPr/>
              </a:pPr>
              <a:t>07/11/2016</a:t>
            </a:fld>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6584C228-3003-42FF-8D54-9CCF8666381C}" type="slidenum">
              <a:rPr lang="en-GB"/>
              <a:pPr>
                <a:defRPr/>
              </a:pPr>
              <a:t>‹#›</a:t>
            </a:fld>
            <a:endParaRPr lang="en-GB"/>
          </a:p>
        </p:txBody>
      </p:sp>
    </p:spTree>
    <p:extLst>
      <p:ext uri="{BB962C8B-B14F-4D97-AF65-F5344CB8AC3E}">
        <p14:creationId xmlns:p14="http://schemas.microsoft.com/office/powerpoint/2010/main" val="10122444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9442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126506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001807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673495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7487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91951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52191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845280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23101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87037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73EDDCF-6BB2-4313-929B-968D043F0BAE}" type="datetime1">
              <a:rPr lang="en-GB"/>
              <a:pPr>
                <a:defRPr/>
              </a:pPr>
              <a:t>07/11/2016</a:t>
            </a:fld>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D5C06387-8DDA-4C77-82CD-869ED87DF097}" type="slidenum">
              <a:rPr lang="en-GB"/>
              <a:pPr>
                <a:defRPr/>
              </a:pPr>
              <a:t>‹#›</a:t>
            </a:fld>
            <a:endParaRPr lang="en-GB"/>
          </a:p>
        </p:txBody>
      </p:sp>
    </p:spTree>
    <p:extLst>
      <p:ext uri="{BB962C8B-B14F-4D97-AF65-F5344CB8AC3E}">
        <p14:creationId xmlns:p14="http://schemas.microsoft.com/office/powerpoint/2010/main" val="37862463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20601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81229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200881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681248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972164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1832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35706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66630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462412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8610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F6515002-6E50-4B62-AA69-EF44A58C77E8}" type="datetime1">
              <a:rPr lang="en-GB"/>
              <a:pPr>
                <a:defRPr/>
              </a:pPr>
              <a:t>07/11/2016</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8BE819E8-410C-4455-8524-9F07F9FB501F}" type="slidenum">
              <a:rPr lang="en-GB"/>
              <a:pPr>
                <a:defRPr/>
              </a:pPr>
              <a:t>‹#›</a:t>
            </a:fld>
            <a:endParaRPr lang="en-GB"/>
          </a:p>
        </p:txBody>
      </p:sp>
    </p:spTree>
    <p:extLst>
      <p:ext uri="{BB962C8B-B14F-4D97-AF65-F5344CB8AC3E}">
        <p14:creationId xmlns:p14="http://schemas.microsoft.com/office/powerpoint/2010/main" val="38541658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1196706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199332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12525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103947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396384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632539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1684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57736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27153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3150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F0DDDFF4-6E3A-446E-80B2-2A5D3660F0CE}" type="datetime1">
              <a:rPr lang="en-GB"/>
              <a:pPr>
                <a:defRPr/>
              </a:pPr>
              <a:t>07/11/2016</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468BE324-24D8-42A5-84D1-5318F7313722}" type="slidenum">
              <a:rPr lang="en-GB"/>
              <a:pPr>
                <a:defRPr/>
              </a:pPr>
              <a:t>‹#›</a:t>
            </a:fld>
            <a:endParaRPr lang="en-GB"/>
          </a:p>
        </p:txBody>
      </p:sp>
    </p:spTree>
    <p:extLst>
      <p:ext uri="{BB962C8B-B14F-4D97-AF65-F5344CB8AC3E}">
        <p14:creationId xmlns:p14="http://schemas.microsoft.com/office/powerpoint/2010/main" val="2881062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036949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DB0F4DA-BA74-4440-8380-9952E6D34EFC}" type="slidenum">
              <a:rPr lang="en-GB"/>
              <a:pPr>
                <a:defRPr/>
              </a:pPr>
              <a:t>‹#›</a:t>
            </a:fld>
            <a:endParaRPr lang="en-GB"/>
          </a:p>
        </p:txBody>
      </p:sp>
    </p:spTree>
    <p:extLst>
      <p:ext uri="{BB962C8B-B14F-4D97-AF65-F5344CB8AC3E}">
        <p14:creationId xmlns:p14="http://schemas.microsoft.com/office/powerpoint/2010/main" val="2281775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D5595F22-DB1B-4D9B-9AD1-B960227150AA}" type="slidenum">
              <a:rPr lang="en-GB"/>
              <a:pPr>
                <a:defRPr/>
              </a:pPr>
              <a:t>‹#›</a:t>
            </a:fld>
            <a:endParaRPr lang="en-GB"/>
          </a:p>
        </p:txBody>
      </p:sp>
    </p:spTree>
    <p:extLst>
      <p:ext uri="{BB962C8B-B14F-4D97-AF65-F5344CB8AC3E}">
        <p14:creationId xmlns:p14="http://schemas.microsoft.com/office/powerpoint/2010/main" val="33858673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525D76C-6D5C-4C25-AF20-DAAE888FA010}" type="slidenum">
              <a:rPr lang="en-GB"/>
              <a:pPr>
                <a:defRPr/>
              </a:pPr>
              <a:t>‹#›</a:t>
            </a:fld>
            <a:endParaRPr lang="en-GB"/>
          </a:p>
        </p:txBody>
      </p:sp>
    </p:spTree>
    <p:extLst>
      <p:ext uri="{BB962C8B-B14F-4D97-AF65-F5344CB8AC3E}">
        <p14:creationId xmlns:p14="http://schemas.microsoft.com/office/powerpoint/2010/main" val="11944571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3A3B896F-1645-4DEC-9B42-D237D6DCEF41}" type="slidenum">
              <a:rPr lang="en-GB"/>
              <a:pPr>
                <a:defRPr/>
              </a:pPr>
              <a:t>‹#›</a:t>
            </a:fld>
            <a:endParaRPr lang="en-GB"/>
          </a:p>
        </p:txBody>
      </p:sp>
    </p:spTree>
    <p:extLst>
      <p:ext uri="{BB962C8B-B14F-4D97-AF65-F5344CB8AC3E}">
        <p14:creationId xmlns:p14="http://schemas.microsoft.com/office/powerpoint/2010/main" val="17478280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C0440796-6676-46C2-9618-FC3752A25E70}" type="slidenum">
              <a:rPr lang="en-GB"/>
              <a:pPr>
                <a:defRPr/>
              </a:pPr>
              <a:t>‹#›</a:t>
            </a:fld>
            <a:endParaRPr lang="en-GB"/>
          </a:p>
        </p:txBody>
      </p:sp>
    </p:spTree>
    <p:extLst>
      <p:ext uri="{BB962C8B-B14F-4D97-AF65-F5344CB8AC3E}">
        <p14:creationId xmlns:p14="http://schemas.microsoft.com/office/powerpoint/2010/main" val="30234714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A51FF472-CD1B-4DFE-86EF-44D0E5C76C21}" type="slidenum">
              <a:rPr lang="en-GB"/>
              <a:pPr>
                <a:defRPr/>
              </a:pPr>
              <a:t>‹#›</a:t>
            </a:fld>
            <a:endParaRPr lang="en-GB"/>
          </a:p>
        </p:txBody>
      </p:sp>
    </p:spTree>
    <p:extLst>
      <p:ext uri="{BB962C8B-B14F-4D97-AF65-F5344CB8AC3E}">
        <p14:creationId xmlns:p14="http://schemas.microsoft.com/office/powerpoint/2010/main" val="20159222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721C77B6-7AB0-47C2-B8EC-EE749CBB4514}" type="slidenum">
              <a:rPr lang="en-GB"/>
              <a:pPr>
                <a:defRPr/>
              </a:pPr>
              <a:t>‹#›</a:t>
            </a:fld>
            <a:endParaRPr lang="en-GB"/>
          </a:p>
        </p:txBody>
      </p:sp>
    </p:spTree>
    <p:extLst>
      <p:ext uri="{BB962C8B-B14F-4D97-AF65-F5344CB8AC3E}">
        <p14:creationId xmlns:p14="http://schemas.microsoft.com/office/powerpoint/2010/main" val="36291505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81AD2644-3B99-4E27-B34D-340F16F0CE91}" type="slidenum">
              <a:rPr lang="en-GB"/>
              <a:pPr>
                <a:defRPr/>
              </a:pPr>
              <a:t>‹#›</a:t>
            </a:fld>
            <a:endParaRPr lang="en-GB"/>
          </a:p>
        </p:txBody>
      </p:sp>
    </p:spTree>
    <p:extLst>
      <p:ext uri="{BB962C8B-B14F-4D97-AF65-F5344CB8AC3E}">
        <p14:creationId xmlns:p14="http://schemas.microsoft.com/office/powerpoint/2010/main" val="7246166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1B5D46FD-2398-4CFF-AD98-A48F5EB4B510}" type="slidenum">
              <a:rPr lang="en-GB"/>
              <a:pPr>
                <a:defRPr/>
              </a:pPr>
              <a:t>‹#›</a:t>
            </a:fld>
            <a:endParaRPr lang="en-GB"/>
          </a:p>
        </p:txBody>
      </p:sp>
    </p:spTree>
    <p:extLst>
      <p:ext uri="{BB962C8B-B14F-4D97-AF65-F5344CB8AC3E}">
        <p14:creationId xmlns:p14="http://schemas.microsoft.com/office/powerpoint/2010/main" val="183052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2.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2.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image" Target="../media/image2.png"/><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theme" Target="../theme/theme15.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image" Target="../media/image1.png"/><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6.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theme" Target="../theme/theme17.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pn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8.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theme" Target="../theme/theme19.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1.xml"/><Relationship Id="rId1" Type="http://schemas.openxmlformats.org/officeDocument/2006/relationships/slideLayout" Target="../slideLayouts/slideLayout21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image" Target="../media/image2.png"/><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theme" Target="../theme/theme22.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slideLayout" Target="../slideLayouts/slideLayout242.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2" Type="http://schemas.openxmlformats.org/officeDocument/2006/relationships/slideLayout" Target="../slideLayouts/slideLayout231.xml"/><Relationship Id="rId16" Type="http://schemas.openxmlformats.org/officeDocument/2006/relationships/image" Target="../media/image1.png"/><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theme" Target="../theme/theme23.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4.xml"/><Relationship Id="rId1" Type="http://schemas.openxmlformats.org/officeDocument/2006/relationships/slideLayout" Target="../slideLayouts/slideLayout2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2.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2.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latin typeface="+mn-lt"/>
                <a:ea typeface="ヒラギノ角ゴ Pro W3" charset="-128"/>
                <a:cs typeface="+mn-cs"/>
              </a:defRPr>
            </a:lvl1pPr>
          </a:lstStyle>
          <a:p>
            <a:pPr>
              <a:defRPr/>
            </a:pPr>
            <a:fld id="{53FD6C42-DA5E-4485-90B7-DF07878F3BD7}" type="datetime1">
              <a:rPr lang="en-GB"/>
              <a:pPr>
                <a:defRPr/>
              </a:pPr>
              <a:t>07/11/2016</a:t>
            </a:fld>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atin typeface="+mn-lt"/>
                <a:ea typeface="ヒラギノ角ゴ Pro W3" charset="-128"/>
                <a:cs typeface="+mn-cs"/>
              </a:defRPr>
            </a:lvl1pPr>
          </a:lstStyle>
          <a:p>
            <a:pPr>
              <a:defRPr/>
            </a:pPr>
            <a:fld id="{8D2CC1E0-EEDD-4E33-A16A-902763CC2ECF}" type="slidenum">
              <a:rPr lang="en-GB"/>
              <a:pPr>
                <a:defRPr/>
              </a:pPr>
              <a:t>‹#›</a:t>
            </a:fld>
            <a:endParaRPr lang="en-GB"/>
          </a:p>
        </p:txBody>
      </p:sp>
      <p:sp>
        <p:nvSpPr>
          <p:cNvPr id="103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297" r:id="rId1"/>
    <p:sldLayoutId id="2147489298" r:id="rId2"/>
    <p:sldLayoutId id="2147489299" r:id="rId3"/>
    <p:sldLayoutId id="2147489300" r:id="rId4"/>
    <p:sldLayoutId id="2147489301" r:id="rId5"/>
    <p:sldLayoutId id="2147489302" r:id="rId6"/>
    <p:sldLayoutId id="2147489303" r:id="rId7"/>
    <p:sldLayoutId id="2147489304" r:id="rId8"/>
    <p:sldLayoutId id="2147489305" r:id="rId9"/>
    <p:sldLayoutId id="2147489306" r:id="rId10"/>
    <p:sldLayoutId id="2147489307"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0243"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44"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45" name="Picture 10" descr="KANTAR_WP_S_RGB.png"/>
          <p:cNvPicPr>
            <a:picLocks noChangeAspect="1"/>
          </p:cNvPicPr>
          <p:nvPr/>
        </p:nvPicPr>
        <p:blipFill>
          <a:blip r:embed="rId13">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10247"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0248"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0249" name="Text Box 51"/>
          <p:cNvSpPr txBox="1">
            <a:spLocks noChangeArrowheads="1"/>
          </p:cNvSpPr>
          <p:nvPr userDrawn="1"/>
        </p:nvSpPr>
        <p:spPr bwMode="auto">
          <a:xfrm>
            <a:off x="5329238" y="6237288"/>
            <a:ext cx="3814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397" r:id="rId1"/>
    <p:sldLayoutId id="2147489398" r:id="rId2"/>
    <p:sldLayoutId id="2147489399" r:id="rId3"/>
    <p:sldLayoutId id="2147489400" r:id="rId4"/>
    <p:sldLayoutId id="2147489401" r:id="rId5"/>
    <p:sldLayoutId id="2147489402" r:id="rId6"/>
    <p:sldLayoutId id="2147489403" r:id="rId7"/>
    <p:sldLayoutId id="2147489404" r:id="rId8"/>
    <p:sldLayoutId id="2147489405" r:id="rId9"/>
    <p:sldLayoutId id="2147489406" r:id="rId10"/>
    <p:sldLayoutId id="2147489407" r:id="rId11"/>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1268"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86249B02-37C7-45A5-9C8A-E6F8CB5FD91E}" type="slidenum">
              <a:rPr lang="en-GB"/>
              <a:pPr>
                <a:defRPr/>
              </a:pPr>
              <a:t>‹#›</a:t>
            </a:fld>
            <a:endParaRPr lang="en-GB"/>
          </a:p>
        </p:txBody>
      </p:sp>
      <p:sp>
        <p:nvSpPr>
          <p:cNvPr id="1127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408" r:id="rId1"/>
    <p:sldLayoutId id="2147489409" r:id="rId2"/>
    <p:sldLayoutId id="2147489410" r:id="rId3"/>
    <p:sldLayoutId id="2147489411" r:id="rId4"/>
    <p:sldLayoutId id="2147489412" r:id="rId5"/>
    <p:sldLayoutId id="2147489413" r:id="rId6"/>
    <p:sldLayoutId id="2147489414" r:id="rId7"/>
    <p:sldLayoutId id="2147489415" r:id="rId8"/>
    <p:sldLayoutId id="2147489416" r:id="rId9"/>
    <p:sldLayoutId id="2147489417" r:id="rId10"/>
    <p:sldLayoutId id="2147489418"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2291"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2292"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2293" name="Picture 10" descr="KANTAR_WP_S_RGB.png"/>
          <p:cNvPicPr>
            <a:picLocks noChangeAspect="1"/>
          </p:cNvPicPr>
          <p:nvPr/>
        </p:nvPicPr>
        <p:blipFill>
          <a:blip r:embed="rId14">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12295"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2296"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2297" name="Text Box 51"/>
          <p:cNvSpPr txBox="1">
            <a:spLocks noChangeArrowheads="1"/>
          </p:cNvSpPr>
          <p:nvPr userDrawn="1"/>
        </p:nvSpPr>
        <p:spPr bwMode="auto">
          <a:xfrm>
            <a:off x="5203825" y="6237288"/>
            <a:ext cx="3814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419" r:id="rId1"/>
    <p:sldLayoutId id="2147489420" r:id="rId2"/>
    <p:sldLayoutId id="2147489421" r:id="rId3"/>
    <p:sldLayoutId id="2147489422" r:id="rId4"/>
    <p:sldLayoutId id="2147489423" r:id="rId5"/>
    <p:sldLayoutId id="2147489424" r:id="rId6"/>
    <p:sldLayoutId id="2147489425" r:id="rId7"/>
    <p:sldLayoutId id="2147489426" r:id="rId8"/>
    <p:sldLayoutId id="2147489427" r:id="rId9"/>
    <p:sldLayoutId id="2147489428" r:id="rId10"/>
    <p:sldLayoutId id="2147489429" r:id="rId11"/>
    <p:sldLayoutId id="2147489430" r:id="rId12"/>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3316"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B6D9CB45-37E2-4E31-A2F3-0B7D0DC9F596}" type="slidenum">
              <a:rPr lang="en-GB"/>
              <a:pPr>
                <a:defRPr/>
              </a:pPr>
              <a:t>‹#›</a:t>
            </a:fld>
            <a:endParaRPr lang="en-GB"/>
          </a:p>
        </p:txBody>
      </p:sp>
      <p:sp>
        <p:nvSpPr>
          <p:cNvPr id="103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431" r:id="rId1"/>
    <p:sldLayoutId id="2147489432" r:id="rId2"/>
    <p:sldLayoutId id="2147489433" r:id="rId3"/>
    <p:sldLayoutId id="2147489434" r:id="rId4"/>
    <p:sldLayoutId id="2147489435" r:id="rId5"/>
    <p:sldLayoutId id="2147489436" r:id="rId6"/>
    <p:sldLayoutId id="2147489437" r:id="rId7"/>
    <p:sldLayoutId id="2147489438" r:id="rId8"/>
    <p:sldLayoutId id="2147489439" r:id="rId9"/>
    <p:sldLayoutId id="2147489440" r:id="rId10"/>
    <p:sldLayoutId id="2147489441"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4339"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4340"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4341" name="Picture 10" descr="KANTAR_WP_S_RGB.png"/>
          <p:cNvPicPr>
            <a:picLocks noChangeAspect="1"/>
          </p:cNvPicPr>
          <p:nvPr/>
        </p:nvPicPr>
        <p:blipFill>
          <a:blip r:embed="rId15">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14343"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4344"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7" name="Text Box 51"/>
          <p:cNvSpPr txBox="1">
            <a:spLocks noChangeArrowheads="1"/>
          </p:cNvSpPr>
          <p:nvPr userDrawn="1"/>
        </p:nvSpPr>
        <p:spPr bwMode="auto">
          <a:xfrm>
            <a:off x="5567363" y="6237288"/>
            <a:ext cx="3451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cs typeface="Arial" pitchFamily="34" charset="0"/>
              </a:rPr>
              <a:t>KANTAR WORLDPANEL: DATA TO 9th of June 2013</a:t>
            </a:r>
          </a:p>
        </p:txBody>
      </p:sp>
    </p:spTree>
  </p:cSld>
  <p:clrMap bg1="lt1" tx1="dk1" bg2="lt2" tx2="dk2" accent1="accent1" accent2="accent2" accent3="accent3" accent4="accent4" accent5="accent5" accent6="accent6" hlink="hlink" folHlink="folHlink"/>
  <p:sldLayoutIdLst>
    <p:sldLayoutId id="2147489442" r:id="rId1"/>
    <p:sldLayoutId id="2147489443" r:id="rId2"/>
    <p:sldLayoutId id="2147489444" r:id="rId3"/>
    <p:sldLayoutId id="2147489445" r:id="rId4"/>
    <p:sldLayoutId id="2147489446" r:id="rId5"/>
    <p:sldLayoutId id="2147489447" r:id="rId6"/>
    <p:sldLayoutId id="2147489448" r:id="rId7"/>
    <p:sldLayoutId id="2147489449" r:id="rId8"/>
    <p:sldLayoutId id="2147489450" r:id="rId9"/>
    <p:sldLayoutId id="2147489451" r:id="rId10"/>
    <p:sldLayoutId id="2147489452" r:id="rId11"/>
    <p:sldLayoutId id="2147489453" r:id="rId12"/>
    <p:sldLayoutId id="2147489525" r:id="rId13"/>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362"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5363"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5364"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5365" name="Picture 10" descr="KANTAR_WP_S_RGB.png"/>
          <p:cNvPicPr>
            <a:picLocks noChangeAspect="1"/>
          </p:cNvPicPr>
          <p:nvPr/>
        </p:nvPicPr>
        <p:blipFill>
          <a:blip r:embed="rId14">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15367"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5368"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7" name="Text Box 51"/>
          <p:cNvSpPr txBox="1">
            <a:spLocks noChangeArrowheads="1"/>
          </p:cNvSpPr>
          <p:nvPr userDrawn="1"/>
        </p:nvSpPr>
        <p:spPr bwMode="auto">
          <a:xfrm>
            <a:off x="5203825" y="6237288"/>
            <a:ext cx="3814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cs typeface="Arial"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454" r:id="rId1"/>
    <p:sldLayoutId id="2147489455" r:id="rId2"/>
    <p:sldLayoutId id="2147489456" r:id="rId3"/>
    <p:sldLayoutId id="2147489457" r:id="rId4"/>
    <p:sldLayoutId id="2147489458" r:id="rId5"/>
    <p:sldLayoutId id="2147489459" r:id="rId6"/>
    <p:sldLayoutId id="2147489460" r:id="rId7"/>
    <p:sldLayoutId id="2147489461" r:id="rId8"/>
    <p:sldLayoutId id="2147489462" r:id="rId9"/>
    <p:sldLayoutId id="2147489463" r:id="rId10"/>
    <p:sldLayoutId id="2147489464" r:id="rId11"/>
    <p:sldLayoutId id="2147489465" r:id="rId12"/>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6388"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4BBB1EC1-E0F1-45C2-85F7-9512785BC1AC}" type="slidenum">
              <a:rPr lang="en-GB"/>
              <a:pPr>
                <a:defRPr/>
              </a:pPr>
              <a:t>‹#›</a:t>
            </a:fld>
            <a:endParaRPr lang="en-GB"/>
          </a:p>
        </p:txBody>
      </p:sp>
      <p:sp>
        <p:nvSpPr>
          <p:cNvPr id="103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466" r:id="rId1"/>
    <p:sldLayoutId id="2147489467" r:id="rId2"/>
    <p:sldLayoutId id="2147489468" r:id="rId3"/>
    <p:sldLayoutId id="2147489469" r:id="rId4"/>
    <p:sldLayoutId id="2147489470" r:id="rId5"/>
    <p:sldLayoutId id="2147489471" r:id="rId6"/>
    <p:sldLayoutId id="2147489472" r:id="rId7"/>
    <p:sldLayoutId id="2147489473" r:id="rId8"/>
    <p:sldLayoutId id="2147489474" r:id="rId9"/>
    <p:sldLayoutId id="2147489475" r:id="rId10"/>
    <p:sldLayoutId id="2147489476"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7410" name="Rectangle 9"/>
          <p:cNvSpPr>
            <a:spLocks noChangeArrowheads="1"/>
          </p:cNvSpPr>
          <p:nvPr/>
        </p:nvSpPr>
        <p:spPr bwMode="auto">
          <a:xfrm>
            <a:off x="0" y="6191250"/>
            <a:ext cx="9144000" cy="646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7411"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7412"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7413" name="Picture 10" descr="KANTAR_WP_S_RGB.png"/>
          <p:cNvPicPr>
            <a:picLocks noChangeAspect="1"/>
          </p:cNvPicPr>
          <p:nvPr/>
        </p:nvPicPr>
        <p:blipFill>
          <a:blip r:embed="rId14">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17415"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7416"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7" name="Text Box 51"/>
          <p:cNvSpPr txBox="1">
            <a:spLocks noChangeArrowheads="1"/>
          </p:cNvSpPr>
          <p:nvPr userDrawn="1"/>
        </p:nvSpPr>
        <p:spPr bwMode="auto">
          <a:xfrm>
            <a:off x="5657850" y="6237288"/>
            <a:ext cx="3360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cs typeface="Arial" pitchFamily="34" charset="0"/>
              </a:rPr>
              <a:t>KANTAR WORLDPANEL: DATA TO 9th of June 2013</a:t>
            </a:r>
          </a:p>
        </p:txBody>
      </p:sp>
    </p:spTree>
  </p:cSld>
  <p:clrMap bg1="lt1" tx1="dk1" bg2="lt2" tx2="dk2" accent1="accent1" accent2="accent2" accent3="accent3" accent4="accent4" accent5="accent5" accent6="accent6" hlink="hlink" folHlink="folHlink"/>
  <p:sldLayoutIdLst>
    <p:sldLayoutId id="2147489477" r:id="rId1"/>
    <p:sldLayoutId id="2147489478" r:id="rId2"/>
    <p:sldLayoutId id="2147489479" r:id="rId3"/>
    <p:sldLayoutId id="2147489480" r:id="rId4"/>
    <p:sldLayoutId id="2147489481" r:id="rId5"/>
    <p:sldLayoutId id="2147489482" r:id="rId6"/>
    <p:sldLayoutId id="2147489483" r:id="rId7"/>
    <p:sldLayoutId id="2147489484" r:id="rId8"/>
    <p:sldLayoutId id="2147489485" r:id="rId9"/>
    <p:sldLayoutId id="2147489486" r:id="rId10"/>
    <p:sldLayoutId id="2147489487" r:id="rId11"/>
    <p:sldLayoutId id="2147489488" r:id="rId12"/>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8436"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D2B6BAAF-9773-47FE-A037-179E48ACC790}" type="slidenum">
              <a:rPr lang="en-GB"/>
              <a:pPr>
                <a:defRPr/>
              </a:pPr>
              <a:t>‹#›</a:t>
            </a:fld>
            <a:endParaRPr lang="en-GB"/>
          </a:p>
        </p:txBody>
      </p:sp>
      <p:sp>
        <p:nvSpPr>
          <p:cNvPr id="103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489" r:id="rId1"/>
    <p:sldLayoutId id="2147489490" r:id="rId2"/>
    <p:sldLayoutId id="2147489491" r:id="rId3"/>
    <p:sldLayoutId id="2147489492" r:id="rId4"/>
    <p:sldLayoutId id="2147489493" r:id="rId5"/>
    <p:sldLayoutId id="2147489494" r:id="rId6"/>
    <p:sldLayoutId id="2147489495" r:id="rId7"/>
    <p:sldLayoutId id="2147489496" r:id="rId8"/>
    <p:sldLayoutId id="2147489497" r:id="rId9"/>
    <p:sldLayoutId id="2147489498" r:id="rId10"/>
    <p:sldLayoutId id="2147489499"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459"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9460"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461" name="Picture 10" descr="KANTAR_WP_S_RGB.png"/>
          <p:cNvPicPr>
            <a:picLocks noChangeAspect="1"/>
          </p:cNvPicPr>
          <p:nvPr/>
        </p:nvPicPr>
        <p:blipFill>
          <a:blip r:embed="rId14">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19463"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9464"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7" name="Text Box 51"/>
          <p:cNvSpPr txBox="1">
            <a:spLocks noChangeArrowheads="1"/>
          </p:cNvSpPr>
          <p:nvPr userDrawn="1"/>
        </p:nvSpPr>
        <p:spPr bwMode="auto">
          <a:xfrm>
            <a:off x="5203825" y="6237288"/>
            <a:ext cx="3814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cs typeface="Arial"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500" r:id="rId1"/>
    <p:sldLayoutId id="2147489501" r:id="rId2"/>
    <p:sldLayoutId id="2147489502" r:id="rId3"/>
    <p:sldLayoutId id="2147489503" r:id="rId4"/>
    <p:sldLayoutId id="2147489504" r:id="rId5"/>
    <p:sldLayoutId id="2147489505" r:id="rId6"/>
    <p:sldLayoutId id="2147489506" r:id="rId7"/>
    <p:sldLayoutId id="2147489507" r:id="rId8"/>
    <p:sldLayoutId id="2147489508" r:id="rId9"/>
    <p:sldLayoutId id="2147489509" r:id="rId10"/>
    <p:sldLayoutId id="2147489510" r:id="rId11"/>
    <p:sldLayoutId id="2147489511" r:id="rId12"/>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1"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2052"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053" name="Picture 10" descr="KANTAR_WP_S_RGB.png"/>
          <p:cNvPicPr>
            <a:picLocks noChangeAspect="1"/>
          </p:cNvPicPr>
          <p:nvPr/>
        </p:nvPicPr>
        <p:blipFill>
          <a:blip r:embed="rId14">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2055"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6"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7" name="Text Box 51"/>
          <p:cNvSpPr txBox="1">
            <a:spLocks noChangeArrowheads="1"/>
          </p:cNvSpPr>
          <p:nvPr/>
        </p:nvSpPr>
        <p:spPr bwMode="auto">
          <a:xfrm>
            <a:off x="5783263" y="6237288"/>
            <a:ext cx="3360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chemeClr val="bg1"/>
                </a:solidFill>
                <a:latin typeface="Calibri" pitchFamily="34" charset="0"/>
              </a:rPr>
              <a:t>KANTAR WORLDPANEL: DATA TO 9th of June 2013</a:t>
            </a:r>
          </a:p>
        </p:txBody>
      </p:sp>
    </p:spTree>
  </p:cSld>
  <p:clrMap bg1="lt1" tx1="dk1" bg2="lt2" tx2="dk2" accent1="accent1" accent2="accent2" accent3="accent3" accent4="accent4" accent5="accent5" accent6="accent6" hlink="hlink" folHlink="folHlink"/>
  <p:sldLayoutIdLst>
    <p:sldLayoutId id="2147489308" r:id="rId1"/>
    <p:sldLayoutId id="2147489309" r:id="rId2"/>
    <p:sldLayoutId id="2147489310" r:id="rId3"/>
    <p:sldLayoutId id="2147489311" r:id="rId4"/>
    <p:sldLayoutId id="2147489312" r:id="rId5"/>
    <p:sldLayoutId id="2147489313" r:id="rId6"/>
    <p:sldLayoutId id="2147489314" r:id="rId7"/>
    <p:sldLayoutId id="2147489315" r:id="rId8"/>
    <p:sldLayoutId id="2147489316" r:id="rId9"/>
    <p:sldLayoutId id="2147489317" r:id="rId10"/>
    <p:sldLayoutId id="2147489318" r:id="rId11"/>
    <p:sldLayoutId id="2147489524" r:id="rId12"/>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Picture 10" descr="logo_str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20484"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2" name="Rectangle 8"/>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fld id="{4DCA0068-2E0A-4C81-BC6B-19CBFCDCD14E}" type="datetimeFigureOut">
              <a:rPr lang="en-GB"/>
              <a:pPr>
                <a:defRPr/>
              </a:pPr>
              <a:t>07/11/2016</a:t>
            </a:fld>
            <a:endParaRPr lang="en-GB"/>
          </a:p>
        </p:txBody>
      </p:sp>
      <p:sp>
        <p:nvSpPr>
          <p:cNvPr id="1033" name="Rectangle 9"/>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endParaRPr lang="en-GB"/>
          </a:p>
        </p:txBody>
      </p:sp>
      <p:sp>
        <p:nvSpPr>
          <p:cNvPr id="1034" name="Rectangle 10"/>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fld id="{8C20334D-9DD6-4211-B29E-41E54401A814}" type="slidenum">
              <a:rPr lang="en-GB"/>
              <a:pPr>
                <a:defRPr/>
              </a:pPr>
              <a:t>‹#›</a:t>
            </a:fld>
            <a:endParaRPr lang="en-GB"/>
          </a:p>
        </p:txBody>
      </p:sp>
      <p:sp>
        <p:nvSpPr>
          <p:cNvPr id="20488"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a:defRPr/>
            </a:pPr>
            <a:r>
              <a:rPr lang="en-GB" sz="600" smtClean="0">
                <a:solidFill>
                  <a:srgbClr val="989898"/>
                </a:solidFill>
                <a:ea typeface="ヒラギノ角ゴ Pro W3" pitchFamily="124" charset="-128"/>
              </a:rPr>
              <a:t>© Kantar Worldpanel</a:t>
            </a:r>
          </a:p>
        </p:txBody>
      </p:sp>
    </p:spTree>
  </p:cSld>
  <p:clrMap bg1="dk2" tx1="lt1" bg2="dk1" tx2="lt2" accent1="accent1" accent2="accent2" accent3="accent3" accent4="accent4" accent5="accent5" accent6="accent6" hlink="hlink" folHlink="folHlink"/>
  <p:txStyles>
    <p:titleStyle>
      <a:lvl1pPr algn="l" rtl="0" eaLnBrk="0" fontAlgn="base" hangingPunct="0">
        <a:spcBef>
          <a:spcPct val="0"/>
        </a:spcBef>
        <a:spcAft>
          <a:spcPct val="0"/>
        </a:spcAft>
        <a:defRPr sz="20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2pPr>
      <a:lvl3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3pPr>
      <a:lvl4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4pPr>
      <a:lvl5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5pPr>
      <a:lvl6pPr marL="457200" algn="l" rtl="0" fontAlgn="base">
        <a:spcBef>
          <a:spcPct val="0"/>
        </a:spcBef>
        <a:spcAft>
          <a:spcPct val="0"/>
        </a:spcAft>
        <a:defRPr sz="2000">
          <a:solidFill>
            <a:schemeClr val="tx2"/>
          </a:solidFill>
          <a:latin typeface="Arial" charset="0"/>
          <a:ea typeface="ＭＳ Ｐゴシック" charset="-128"/>
          <a:cs typeface="Arial" charset="0"/>
        </a:defRPr>
      </a:lvl6pPr>
      <a:lvl7pPr marL="914400" algn="l" rtl="0" fontAlgn="base">
        <a:spcBef>
          <a:spcPct val="0"/>
        </a:spcBef>
        <a:spcAft>
          <a:spcPct val="0"/>
        </a:spcAft>
        <a:defRPr sz="2000">
          <a:solidFill>
            <a:schemeClr val="tx2"/>
          </a:solidFill>
          <a:latin typeface="Arial" charset="0"/>
          <a:ea typeface="ＭＳ Ｐゴシック" charset="-128"/>
          <a:cs typeface="Arial" charset="0"/>
        </a:defRPr>
      </a:lvl7pPr>
      <a:lvl8pPr marL="1371600" algn="l" rtl="0" fontAlgn="base">
        <a:spcBef>
          <a:spcPct val="0"/>
        </a:spcBef>
        <a:spcAft>
          <a:spcPct val="0"/>
        </a:spcAft>
        <a:defRPr sz="2000">
          <a:solidFill>
            <a:schemeClr val="tx2"/>
          </a:solidFill>
          <a:latin typeface="Arial" charset="0"/>
          <a:ea typeface="ＭＳ Ｐゴシック" charset="-128"/>
          <a:cs typeface="Arial" charset="0"/>
        </a:defRPr>
      </a:lvl8pPr>
      <a:lvl9pPr marL="1828800" algn="l" rtl="0" fontAlgn="base">
        <a:spcBef>
          <a:spcPct val="0"/>
        </a:spcBef>
        <a:spcAft>
          <a:spcPct val="0"/>
        </a:spcAft>
        <a:defRPr sz="2000">
          <a:solidFill>
            <a:schemeClr val="tx2"/>
          </a:solidFill>
          <a:latin typeface="Arial" charset="0"/>
          <a:ea typeface="ＭＳ Ｐゴシック" charset="-128"/>
          <a:cs typeface="Arial" charset="0"/>
        </a:defRPr>
      </a:lvl9pPr>
    </p:titleStyle>
    <p:bodyStyle>
      <a:lvl1pPr marL="342900" indent="-342900" algn="l" rtl="0" eaLnBrk="0" fontAlgn="base" hangingPunct="0">
        <a:spcBef>
          <a:spcPct val="50000"/>
        </a:spcBef>
        <a:spcAft>
          <a:spcPct val="0"/>
        </a:spcAft>
        <a:buClr>
          <a:schemeClr val="tx2"/>
        </a:buClr>
        <a:buFont typeface="Arial" pitchFamily="34" charset="0"/>
        <a:defRPr>
          <a:solidFill>
            <a:schemeClr val="tx1"/>
          </a:solidFill>
          <a:latin typeface="+mn-lt"/>
          <a:ea typeface="ＭＳ Ｐゴシック" pitchFamily="34" charset="-128"/>
          <a:cs typeface="ＭＳ Ｐゴシック" pitchFamily="34" charset="-128"/>
        </a:defRPr>
      </a:lvl1pPr>
      <a:lvl2pPr marL="179388" indent="-177800" algn="l" rtl="0" eaLnBrk="0" fontAlgn="base" hangingPunct="0">
        <a:spcBef>
          <a:spcPct val="50000"/>
        </a:spcBef>
        <a:spcAft>
          <a:spcPct val="0"/>
        </a:spcAft>
        <a:buClr>
          <a:schemeClr val="tx2"/>
        </a:buClr>
        <a:buFont typeface="Arial" pitchFamily="34" charset="0"/>
        <a:buChar char="–"/>
        <a:defRPr>
          <a:solidFill>
            <a:schemeClr val="tx1"/>
          </a:solidFill>
          <a:latin typeface="+mn-lt"/>
          <a:ea typeface="ＭＳ Ｐゴシック" pitchFamily="34" charset="-128"/>
          <a:cs typeface="+mn-cs"/>
        </a:defRPr>
      </a:lvl2pPr>
      <a:lvl3pPr marL="538163" indent="-179388" algn="l" rtl="0" eaLnBrk="0" fontAlgn="base" hangingPunct="0">
        <a:spcBef>
          <a:spcPct val="50000"/>
        </a:spcBef>
        <a:spcAft>
          <a:spcPct val="0"/>
        </a:spcAft>
        <a:buClr>
          <a:schemeClr val="tx2"/>
        </a:buClr>
        <a:buFont typeface="Arial" pitchFamily="34" charset="0"/>
        <a:buChar char="–"/>
        <a:defRPr sz="1600">
          <a:solidFill>
            <a:schemeClr val="tx1"/>
          </a:solidFill>
          <a:latin typeface="+mn-lt"/>
          <a:ea typeface="ＭＳ Ｐゴシック" pitchFamily="34" charset="-128"/>
          <a:cs typeface="+mn-cs"/>
        </a:defRPr>
      </a:lvl3pPr>
      <a:lvl4pPr marL="900113" indent="-182563" algn="l" rtl="0" eaLnBrk="0" fontAlgn="base" hangingPunct="0">
        <a:spcBef>
          <a:spcPct val="50000"/>
        </a:spcBef>
        <a:spcAft>
          <a:spcPct val="0"/>
        </a:spcAft>
        <a:buClr>
          <a:schemeClr val="tx2"/>
        </a:buClr>
        <a:buFont typeface="Arial" pitchFamily="34" charset="0"/>
        <a:buChar char="–"/>
        <a:defRPr sz="1400">
          <a:solidFill>
            <a:schemeClr val="tx1"/>
          </a:solidFill>
          <a:latin typeface="+mn-lt"/>
          <a:ea typeface="ＭＳ Ｐゴシック" pitchFamily="34" charset="-128"/>
          <a:cs typeface="+mn-cs"/>
        </a:defRPr>
      </a:lvl4pPr>
      <a:lvl5pPr marL="1254125" indent="-174625" algn="l" rtl="0" eaLnBrk="0" fontAlgn="base" hangingPunct="0">
        <a:spcBef>
          <a:spcPct val="50000"/>
        </a:spcBef>
        <a:spcAft>
          <a:spcPct val="0"/>
        </a:spcAft>
        <a:buClr>
          <a:schemeClr val="tx2"/>
        </a:buClr>
        <a:buFont typeface="Arial" pitchFamily="34" charset="0"/>
        <a:buChar char="–"/>
        <a:defRPr sz="1200">
          <a:solidFill>
            <a:schemeClr val="tx1"/>
          </a:solidFill>
          <a:latin typeface="+mn-lt"/>
          <a:ea typeface="ＭＳ Ｐゴシック" pitchFamily="34" charset="-128"/>
          <a:cs typeface="+mn-cs"/>
        </a:defRPr>
      </a:lvl5pPr>
      <a:lvl6pPr marL="17113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6pPr>
      <a:lvl7pPr marL="21685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7pPr>
      <a:lvl8pPr marL="26257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8pPr>
      <a:lvl9pPr marL="30829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10" descr="logo_str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21508"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2" name="Rectangle 8"/>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fld id="{4DCA0068-2E0A-4C81-BC6B-19CBFCDCD14E}" type="datetimeFigureOut">
              <a:rPr lang="en-GB"/>
              <a:pPr>
                <a:defRPr/>
              </a:pPr>
              <a:t>07/11/2016</a:t>
            </a:fld>
            <a:endParaRPr lang="en-GB"/>
          </a:p>
        </p:txBody>
      </p:sp>
      <p:sp>
        <p:nvSpPr>
          <p:cNvPr id="1033" name="Rectangle 9"/>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endParaRPr lang="en-GB"/>
          </a:p>
        </p:txBody>
      </p:sp>
      <p:sp>
        <p:nvSpPr>
          <p:cNvPr id="1034" name="Rectangle 10"/>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fld id="{7D2AEB1A-68F6-40DB-AB04-E162B003E333}" type="slidenum">
              <a:rPr lang="en-GB"/>
              <a:pPr>
                <a:defRPr/>
              </a:pPr>
              <a:t>‹#›</a:t>
            </a:fld>
            <a:endParaRPr lang="en-GB"/>
          </a:p>
        </p:txBody>
      </p:sp>
      <p:sp>
        <p:nvSpPr>
          <p:cNvPr id="2151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a:defRPr/>
            </a:pPr>
            <a:r>
              <a:rPr lang="en-GB" sz="600" smtClean="0">
                <a:solidFill>
                  <a:srgbClr val="989898"/>
                </a:solidFill>
                <a:ea typeface="ヒラギノ角ゴ Pro W3" pitchFamily="124" charset="-128"/>
              </a:rPr>
              <a:t>© Kantar Worldpanel</a:t>
            </a:r>
          </a:p>
        </p:txBody>
      </p:sp>
    </p:spTree>
  </p:cSld>
  <p:clrMap bg1="dk2" tx1="lt1" bg2="dk1" tx2="lt2" accent1="accent1" accent2="accent2" accent3="accent3" accent4="accent4" accent5="accent5" accent6="accent6" hlink="hlink" folHlink="folHlink"/>
  <p:sldLayoutIdLst>
    <p:sldLayoutId id="2147489523" r:id="rId1"/>
  </p:sldLayoutIdLst>
  <p:txStyles>
    <p:titleStyle>
      <a:lvl1pPr algn="l" rtl="0" eaLnBrk="0" fontAlgn="base" hangingPunct="0">
        <a:spcBef>
          <a:spcPct val="0"/>
        </a:spcBef>
        <a:spcAft>
          <a:spcPct val="0"/>
        </a:spcAft>
        <a:defRPr sz="20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2pPr>
      <a:lvl3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3pPr>
      <a:lvl4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4pPr>
      <a:lvl5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5pPr>
      <a:lvl6pPr marL="457200" algn="l" rtl="0" fontAlgn="base">
        <a:spcBef>
          <a:spcPct val="0"/>
        </a:spcBef>
        <a:spcAft>
          <a:spcPct val="0"/>
        </a:spcAft>
        <a:defRPr sz="2000">
          <a:solidFill>
            <a:schemeClr val="tx2"/>
          </a:solidFill>
          <a:latin typeface="Arial" charset="0"/>
          <a:ea typeface="ＭＳ Ｐゴシック" charset="-128"/>
          <a:cs typeface="Arial" charset="0"/>
        </a:defRPr>
      </a:lvl6pPr>
      <a:lvl7pPr marL="914400" algn="l" rtl="0" fontAlgn="base">
        <a:spcBef>
          <a:spcPct val="0"/>
        </a:spcBef>
        <a:spcAft>
          <a:spcPct val="0"/>
        </a:spcAft>
        <a:defRPr sz="2000">
          <a:solidFill>
            <a:schemeClr val="tx2"/>
          </a:solidFill>
          <a:latin typeface="Arial" charset="0"/>
          <a:ea typeface="ＭＳ Ｐゴシック" charset="-128"/>
          <a:cs typeface="Arial" charset="0"/>
        </a:defRPr>
      </a:lvl7pPr>
      <a:lvl8pPr marL="1371600" algn="l" rtl="0" fontAlgn="base">
        <a:spcBef>
          <a:spcPct val="0"/>
        </a:spcBef>
        <a:spcAft>
          <a:spcPct val="0"/>
        </a:spcAft>
        <a:defRPr sz="2000">
          <a:solidFill>
            <a:schemeClr val="tx2"/>
          </a:solidFill>
          <a:latin typeface="Arial" charset="0"/>
          <a:ea typeface="ＭＳ Ｐゴシック" charset="-128"/>
          <a:cs typeface="Arial" charset="0"/>
        </a:defRPr>
      </a:lvl8pPr>
      <a:lvl9pPr marL="1828800" algn="l" rtl="0" fontAlgn="base">
        <a:spcBef>
          <a:spcPct val="0"/>
        </a:spcBef>
        <a:spcAft>
          <a:spcPct val="0"/>
        </a:spcAft>
        <a:defRPr sz="2000">
          <a:solidFill>
            <a:schemeClr val="tx2"/>
          </a:solidFill>
          <a:latin typeface="Arial" charset="0"/>
          <a:ea typeface="ＭＳ Ｐゴシック" charset="-128"/>
          <a:cs typeface="Arial" charset="0"/>
        </a:defRPr>
      </a:lvl9pPr>
    </p:titleStyle>
    <p:bodyStyle>
      <a:lvl1pPr marL="342900" indent="-342900" algn="l" rtl="0" eaLnBrk="0" fontAlgn="base" hangingPunct="0">
        <a:spcBef>
          <a:spcPct val="50000"/>
        </a:spcBef>
        <a:spcAft>
          <a:spcPct val="0"/>
        </a:spcAft>
        <a:buClr>
          <a:schemeClr val="tx2"/>
        </a:buClr>
        <a:buFont typeface="Arial" pitchFamily="34" charset="0"/>
        <a:defRPr>
          <a:solidFill>
            <a:schemeClr val="tx1"/>
          </a:solidFill>
          <a:latin typeface="+mn-lt"/>
          <a:ea typeface="ＭＳ Ｐゴシック" pitchFamily="34" charset="-128"/>
          <a:cs typeface="ＭＳ Ｐゴシック" pitchFamily="34" charset="-128"/>
        </a:defRPr>
      </a:lvl1pPr>
      <a:lvl2pPr marL="179388" indent="-177800" algn="l" rtl="0" eaLnBrk="0" fontAlgn="base" hangingPunct="0">
        <a:spcBef>
          <a:spcPct val="50000"/>
        </a:spcBef>
        <a:spcAft>
          <a:spcPct val="0"/>
        </a:spcAft>
        <a:buClr>
          <a:schemeClr val="tx2"/>
        </a:buClr>
        <a:buFont typeface="Arial" pitchFamily="34" charset="0"/>
        <a:buChar char="–"/>
        <a:defRPr>
          <a:solidFill>
            <a:schemeClr val="tx1"/>
          </a:solidFill>
          <a:latin typeface="+mn-lt"/>
          <a:ea typeface="ＭＳ Ｐゴシック" pitchFamily="34" charset="-128"/>
          <a:cs typeface="+mn-cs"/>
        </a:defRPr>
      </a:lvl2pPr>
      <a:lvl3pPr marL="538163" indent="-179388" algn="l" rtl="0" eaLnBrk="0" fontAlgn="base" hangingPunct="0">
        <a:spcBef>
          <a:spcPct val="50000"/>
        </a:spcBef>
        <a:spcAft>
          <a:spcPct val="0"/>
        </a:spcAft>
        <a:buClr>
          <a:schemeClr val="tx2"/>
        </a:buClr>
        <a:buFont typeface="Arial" pitchFamily="34" charset="0"/>
        <a:buChar char="–"/>
        <a:defRPr sz="1600">
          <a:solidFill>
            <a:schemeClr val="tx1"/>
          </a:solidFill>
          <a:latin typeface="+mn-lt"/>
          <a:ea typeface="ＭＳ Ｐゴシック" pitchFamily="34" charset="-128"/>
          <a:cs typeface="+mn-cs"/>
        </a:defRPr>
      </a:lvl3pPr>
      <a:lvl4pPr marL="900113" indent="-182563" algn="l" rtl="0" eaLnBrk="0" fontAlgn="base" hangingPunct="0">
        <a:spcBef>
          <a:spcPct val="50000"/>
        </a:spcBef>
        <a:spcAft>
          <a:spcPct val="0"/>
        </a:spcAft>
        <a:buClr>
          <a:schemeClr val="tx2"/>
        </a:buClr>
        <a:buFont typeface="Arial" pitchFamily="34" charset="0"/>
        <a:buChar char="–"/>
        <a:defRPr sz="1400">
          <a:solidFill>
            <a:schemeClr val="tx1"/>
          </a:solidFill>
          <a:latin typeface="+mn-lt"/>
          <a:ea typeface="ＭＳ Ｐゴシック" pitchFamily="34" charset="-128"/>
          <a:cs typeface="+mn-cs"/>
        </a:defRPr>
      </a:lvl4pPr>
      <a:lvl5pPr marL="1254125" indent="-174625" algn="l" rtl="0" eaLnBrk="0" fontAlgn="base" hangingPunct="0">
        <a:spcBef>
          <a:spcPct val="50000"/>
        </a:spcBef>
        <a:spcAft>
          <a:spcPct val="0"/>
        </a:spcAft>
        <a:buClr>
          <a:schemeClr val="tx2"/>
        </a:buClr>
        <a:buFont typeface="Arial" pitchFamily="34" charset="0"/>
        <a:buChar char="–"/>
        <a:defRPr sz="1200">
          <a:solidFill>
            <a:schemeClr val="tx1"/>
          </a:solidFill>
          <a:latin typeface="+mn-lt"/>
          <a:ea typeface="ＭＳ Ｐゴシック" pitchFamily="34" charset="-128"/>
          <a:cs typeface="+mn-cs"/>
        </a:defRPr>
      </a:lvl5pPr>
      <a:lvl6pPr marL="17113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6pPr>
      <a:lvl7pPr marL="21685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7pPr>
      <a:lvl8pPr marL="26257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8pPr>
      <a:lvl9pPr marL="30829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530"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22531"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22532"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2533" name="Picture 10" descr="KANTAR_WP_S_RGB.png"/>
          <p:cNvPicPr>
            <a:picLocks noChangeAspect="1"/>
          </p:cNvPicPr>
          <p:nvPr/>
        </p:nvPicPr>
        <p:blipFill>
          <a:blip r:embed="rId13">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22535"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2536"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7" name="Text Box 51"/>
          <p:cNvSpPr txBox="1">
            <a:spLocks noChangeArrowheads="1"/>
          </p:cNvSpPr>
          <p:nvPr/>
        </p:nvSpPr>
        <p:spPr bwMode="auto">
          <a:xfrm>
            <a:off x="5783263" y="6237288"/>
            <a:ext cx="3360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9th of June 2013</a:t>
            </a:r>
          </a:p>
        </p:txBody>
      </p:sp>
    </p:spTree>
  </p:cSld>
  <p:clrMap bg1="lt1" tx1="dk1" bg2="lt2" tx2="dk2" accent1="accent1" accent2="accent2" accent3="accent3" accent4="accent4" accent5="accent5" accent6="accent6" hlink="hlink" folHlink="folHlink"/>
  <p:sldLayoutIdLst>
    <p:sldLayoutId id="2147489512" r:id="rId1"/>
    <p:sldLayoutId id="2147489513" r:id="rId2"/>
    <p:sldLayoutId id="2147489514" r:id="rId3"/>
    <p:sldLayoutId id="2147489515" r:id="rId4"/>
    <p:sldLayoutId id="2147489516" r:id="rId5"/>
    <p:sldLayoutId id="2147489517" r:id="rId6"/>
    <p:sldLayoutId id="2147489518" r:id="rId7"/>
    <p:sldLayoutId id="2147489519" r:id="rId8"/>
    <p:sldLayoutId id="2147489520" r:id="rId9"/>
    <p:sldLayoutId id="2147489521" r:id="rId10"/>
    <p:sldLayoutId id="2147489522" r:id="rId11"/>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6386" name="Picture 10" descr="logo_strip"/>
          <p:cNvPicPr>
            <a:picLocks noChangeAspect="1" noChangeArrowheads="1"/>
          </p:cNvPicPr>
          <p:nvPr/>
        </p:nvPicPr>
        <p:blipFill>
          <a:blip r:embed="rId16" cstate="print"/>
          <a:srcRect/>
          <a:stretch>
            <a:fillRect/>
          </a:stretch>
        </p:blipFill>
        <p:spPr bwMode="auto">
          <a:xfrm>
            <a:off x="0" y="6210300"/>
            <a:ext cx="9144000" cy="647700"/>
          </a:xfrm>
          <a:prstGeom prst="rect">
            <a:avLst/>
          </a:prstGeom>
          <a:noFill/>
          <a:ln w="9525">
            <a:noFill/>
            <a:miter lim="800000"/>
            <a:headEnd/>
            <a:tailEnd/>
          </a:ln>
        </p:spPr>
      </p:pic>
      <p:sp>
        <p:nvSpPr>
          <p:cNvPr id="16387" name="Rectangle 2"/>
          <p:cNvSpPr>
            <a:spLocks noGrp="1" noChangeArrowheads="1"/>
          </p:cNvSpPr>
          <p:nvPr>
            <p:ph type="title"/>
          </p:nvPr>
        </p:nvSpPr>
        <p:spPr bwMode="auto">
          <a:xfrm>
            <a:off x="485775" y="446088"/>
            <a:ext cx="8154988" cy="965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6388" name="Rectangle 3"/>
          <p:cNvSpPr>
            <a:spLocks noGrp="1" noChangeArrowheads="1"/>
          </p:cNvSpPr>
          <p:nvPr>
            <p:ph type="body" idx="1"/>
          </p:nvPr>
        </p:nvSpPr>
        <p:spPr bwMode="auto">
          <a:xfrm>
            <a:off x="485775" y="1449388"/>
            <a:ext cx="8154988" cy="4765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solidFill>
                  <a:schemeClr val="tx2"/>
                </a:solidFill>
                <a:ea typeface="ヒラギノ角ゴ Pro W3" charset="-128"/>
              </a:defRPr>
            </a:lvl1pPr>
          </a:lstStyle>
          <a:p>
            <a:pPr fontAlgn="auto">
              <a:spcBef>
                <a:spcPts val="0"/>
              </a:spcBef>
              <a:spcAft>
                <a:spcPts val="0"/>
              </a:spcAft>
            </a:pPr>
            <a:fld id="{E4FDC220-849D-42B9-96C7-D4F920001912}" type="datetime1">
              <a:rPr lang="en-US">
                <a:solidFill>
                  <a:srgbClr val="92D400"/>
                </a:solidFill>
                <a:latin typeface="Arial"/>
              </a:rPr>
              <a:pPr fontAlgn="auto">
                <a:spcBef>
                  <a:spcPts val="0"/>
                </a:spcBef>
                <a:spcAft>
                  <a:spcPts val="0"/>
                </a:spcAft>
              </a:pPr>
              <a:t>11/7/2016</a:t>
            </a:fld>
            <a:endParaRPr lang="en-US">
              <a:solidFill>
                <a:srgbClr val="92D400"/>
              </a:solidFill>
              <a:latin typeface="Arial"/>
            </a:endParaRPr>
          </a:p>
        </p:txBody>
      </p:sp>
      <p:sp>
        <p:nvSpPr>
          <p:cNvPr id="5126"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ヒラギノ角ゴ Pro W3" charset="-128"/>
                <a:cs typeface="ヒラギノ角ゴ Pro W3" charset="-128"/>
              </a:defRPr>
            </a:lvl1pPr>
          </a:lstStyle>
          <a:p>
            <a:pPr fontAlgn="auto">
              <a:spcBef>
                <a:spcPts val="0"/>
              </a:spcBef>
              <a:spcAft>
                <a:spcPts val="0"/>
              </a:spcAft>
              <a:defRPr/>
            </a:pPr>
            <a:endParaRPr lang="en-GB">
              <a:solidFill>
                <a:srgbClr val="989898"/>
              </a:solidFill>
            </a:endParaRPr>
          </a:p>
        </p:txBody>
      </p:sp>
      <p:sp>
        <p:nvSpPr>
          <p:cNvPr id="5127"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ea typeface="ヒラギノ角ゴ Pro W3" charset="-128"/>
              </a:defRPr>
            </a:lvl1pPr>
          </a:lstStyle>
          <a:p>
            <a:pPr fontAlgn="auto">
              <a:spcBef>
                <a:spcPts val="0"/>
              </a:spcBef>
              <a:spcAft>
                <a:spcPts val="0"/>
              </a:spcAft>
            </a:pPr>
            <a:fld id="{A9EDDD27-3049-4A2D-9E3B-7A90D70E6FC5}" type="slidenum">
              <a:rPr lang="en-US">
                <a:solidFill>
                  <a:srgbClr val="989898"/>
                </a:solidFill>
                <a:latin typeface="Arial"/>
              </a:rPr>
              <a:pPr fontAlgn="auto">
                <a:spcBef>
                  <a:spcPts val="0"/>
                </a:spcBef>
                <a:spcAft>
                  <a:spcPts val="0"/>
                </a:spcAft>
              </a:pPr>
              <a:t>‹#›</a:t>
            </a:fld>
            <a:endParaRPr lang="en-US">
              <a:solidFill>
                <a:srgbClr val="989898"/>
              </a:solidFill>
              <a:latin typeface="Arial"/>
            </a:endParaRPr>
          </a:p>
        </p:txBody>
      </p:sp>
      <p:sp>
        <p:nvSpPr>
          <p:cNvPr id="5128" name="Footer Placeholder 4"/>
          <p:cNvSpPr txBox="1">
            <a:spLocks noGrp="1"/>
          </p:cNvSpPr>
          <p:nvPr/>
        </p:nvSpPr>
        <p:spPr bwMode="auto">
          <a:xfrm>
            <a:off x="8004175" y="6688138"/>
            <a:ext cx="1042988" cy="117475"/>
          </a:xfrm>
          <a:prstGeom prst="rect">
            <a:avLst/>
          </a:prstGeom>
          <a:noFill/>
          <a:ln w="9525">
            <a:noFill/>
            <a:miter lim="800000"/>
            <a:headEnd/>
            <a:tailEnd/>
          </a:ln>
        </p:spPr>
        <p:txBody>
          <a:bodyPr lIns="0" tIns="0" rIns="0" bIns="0"/>
          <a:lstStyle/>
          <a:p>
            <a:pPr algn="r" eaLnBrk="0" fontAlgn="auto" hangingPunct="0">
              <a:spcBef>
                <a:spcPts val="0"/>
              </a:spcBef>
              <a:spcAft>
                <a:spcPts val="0"/>
              </a:spcAft>
            </a:pPr>
            <a:r>
              <a:rPr lang="en-US" sz="600">
                <a:solidFill>
                  <a:srgbClr val="989898"/>
                </a:solidFill>
                <a:latin typeface="Arial"/>
                <a:ea typeface="ヒラギノ角ゴ Pro W3" charset="-128"/>
              </a:rPr>
              <a:t>© Kantar Worldpanel</a:t>
            </a:r>
          </a:p>
        </p:txBody>
      </p:sp>
    </p:spTree>
    <p:extLst>
      <p:ext uri="{BB962C8B-B14F-4D97-AF65-F5344CB8AC3E}">
        <p14:creationId xmlns:p14="http://schemas.microsoft.com/office/powerpoint/2010/main" val="2286346539"/>
      </p:ext>
    </p:extLst>
  </p:cSld>
  <p:clrMap bg1="lt1" tx1="dk1" bg2="lt2" tx2="dk2" accent1="accent1" accent2="accent2" accent3="accent3" accent4="accent4" accent5="accent5" accent6="accent6" hlink="hlink" folHlink="folHlink"/>
  <p:sldLayoutIdLst>
    <p:sldLayoutId id="2147489527" r:id="rId1"/>
    <p:sldLayoutId id="2147489528" r:id="rId2"/>
    <p:sldLayoutId id="2147489529" r:id="rId3"/>
    <p:sldLayoutId id="2147489530" r:id="rId4"/>
    <p:sldLayoutId id="2147489531" r:id="rId5"/>
    <p:sldLayoutId id="2147489532" r:id="rId6"/>
    <p:sldLayoutId id="2147489533" r:id="rId7"/>
    <p:sldLayoutId id="2147489534" r:id="rId8"/>
    <p:sldLayoutId id="2147489535" r:id="rId9"/>
    <p:sldLayoutId id="2147489536" r:id="rId10"/>
    <p:sldLayoutId id="2147489537" r:id="rId11"/>
    <p:sldLayoutId id="2147489538" r:id="rId12"/>
    <p:sldLayoutId id="2147489540" r:id="rId13"/>
    <p:sldLayoutId id="2147489545" r:id="rId14"/>
  </p:sldLayoutIdLst>
  <p:hf hdr="0" ftr="0" dt="0"/>
  <p:txStyles>
    <p:titleStyle>
      <a:lvl1pPr algn="l" rtl="0" eaLnBrk="0" fontAlgn="base" hangingPunct="0">
        <a:spcBef>
          <a:spcPct val="0"/>
        </a:spcBef>
        <a:spcAft>
          <a:spcPct val="0"/>
        </a:spcAft>
        <a:defRPr sz="2000">
          <a:solidFill>
            <a:schemeClr val="tx2"/>
          </a:solidFill>
          <a:latin typeface="+mj-lt"/>
          <a:ea typeface="MS PGothic"/>
          <a:cs typeface="MS PGothic"/>
        </a:defRPr>
      </a:lvl1pPr>
      <a:lvl2pPr algn="l" rtl="0" eaLnBrk="0" fontAlgn="base" hangingPunct="0">
        <a:spcBef>
          <a:spcPct val="0"/>
        </a:spcBef>
        <a:spcAft>
          <a:spcPct val="0"/>
        </a:spcAft>
        <a:defRPr sz="2000">
          <a:solidFill>
            <a:schemeClr val="tx2"/>
          </a:solidFill>
          <a:latin typeface="Arial" charset="0"/>
          <a:ea typeface="MS PGothic"/>
          <a:cs typeface="MS PGothic"/>
        </a:defRPr>
      </a:lvl2pPr>
      <a:lvl3pPr algn="l" rtl="0" eaLnBrk="0" fontAlgn="base" hangingPunct="0">
        <a:spcBef>
          <a:spcPct val="0"/>
        </a:spcBef>
        <a:spcAft>
          <a:spcPct val="0"/>
        </a:spcAft>
        <a:defRPr sz="2000">
          <a:solidFill>
            <a:schemeClr val="tx2"/>
          </a:solidFill>
          <a:latin typeface="Arial" charset="0"/>
          <a:ea typeface="MS PGothic"/>
          <a:cs typeface="MS PGothic"/>
        </a:defRPr>
      </a:lvl3pPr>
      <a:lvl4pPr algn="l" rtl="0" eaLnBrk="0" fontAlgn="base" hangingPunct="0">
        <a:spcBef>
          <a:spcPct val="0"/>
        </a:spcBef>
        <a:spcAft>
          <a:spcPct val="0"/>
        </a:spcAft>
        <a:defRPr sz="2000">
          <a:solidFill>
            <a:schemeClr val="tx2"/>
          </a:solidFill>
          <a:latin typeface="Arial" charset="0"/>
          <a:ea typeface="MS PGothic"/>
          <a:cs typeface="MS PGothic"/>
        </a:defRPr>
      </a:lvl4pPr>
      <a:lvl5pPr algn="l" rtl="0" eaLnBrk="0" fontAlgn="base" hangingPunct="0">
        <a:spcBef>
          <a:spcPct val="0"/>
        </a:spcBef>
        <a:spcAft>
          <a:spcPct val="0"/>
        </a:spcAft>
        <a:defRPr sz="2000">
          <a:solidFill>
            <a:schemeClr val="tx2"/>
          </a:solidFill>
          <a:latin typeface="Arial" charset="0"/>
          <a:ea typeface="MS PGothic"/>
          <a:cs typeface="MS PGothic"/>
        </a:defRPr>
      </a:lvl5pPr>
      <a:lvl6pPr marL="457200" algn="l" rtl="0" fontAlgn="base">
        <a:spcBef>
          <a:spcPct val="0"/>
        </a:spcBef>
        <a:spcAft>
          <a:spcPct val="0"/>
        </a:spcAft>
        <a:defRPr sz="2000">
          <a:solidFill>
            <a:schemeClr val="bg1"/>
          </a:solidFill>
          <a:latin typeface="Arial" charset="0"/>
        </a:defRPr>
      </a:lvl6pPr>
      <a:lvl7pPr marL="914400" algn="l" rtl="0" fontAlgn="base">
        <a:spcBef>
          <a:spcPct val="0"/>
        </a:spcBef>
        <a:spcAft>
          <a:spcPct val="0"/>
        </a:spcAft>
        <a:defRPr sz="2000">
          <a:solidFill>
            <a:schemeClr val="bg1"/>
          </a:solidFill>
          <a:latin typeface="Arial" charset="0"/>
        </a:defRPr>
      </a:lvl7pPr>
      <a:lvl8pPr marL="1371600" algn="l" rtl="0" fontAlgn="base">
        <a:spcBef>
          <a:spcPct val="0"/>
        </a:spcBef>
        <a:spcAft>
          <a:spcPct val="0"/>
        </a:spcAft>
        <a:defRPr sz="2000">
          <a:solidFill>
            <a:schemeClr val="bg1"/>
          </a:solidFill>
          <a:latin typeface="Arial" charset="0"/>
        </a:defRPr>
      </a:lvl8pPr>
      <a:lvl9pPr marL="1828800" algn="l" rtl="0" fontAlgn="base">
        <a:spcBef>
          <a:spcPct val="0"/>
        </a:spcBef>
        <a:spcAft>
          <a:spcPct val="0"/>
        </a:spcAft>
        <a:defRPr sz="2000">
          <a:solidFill>
            <a:schemeClr val="bg1"/>
          </a:solidFill>
          <a:latin typeface="Arial" charset="0"/>
        </a:defRPr>
      </a:lvl9pPr>
    </p:titleStyle>
    <p:bodyStyle>
      <a:lvl1pPr marL="177800" indent="-177800" algn="l" rtl="0" eaLnBrk="0" fontAlgn="base" hangingPunct="0">
        <a:spcBef>
          <a:spcPct val="50000"/>
        </a:spcBef>
        <a:spcAft>
          <a:spcPct val="0"/>
        </a:spcAft>
        <a:buClr>
          <a:schemeClr val="tx2"/>
        </a:buClr>
        <a:buFont typeface="Arial" pitchFamily="34" charset="0"/>
        <a:buChar char="–"/>
        <a:defRPr>
          <a:solidFill>
            <a:schemeClr val="tx1"/>
          </a:solidFill>
          <a:latin typeface="+mn-lt"/>
          <a:ea typeface="MS PGothic"/>
          <a:cs typeface="MS PGothic"/>
        </a:defRPr>
      </a:lvl1pPr>
      <a:lvl2pPr marL="541338" indent="-184150" algn="l" rtl="0" eaLnBrk="0" fontAlgn="base" hangingPunct="0">
        <a:spcBef>
          <a:spcPct val="50000"/>
        </a:spcBef>
        <a:spcAft>
          <a:spcPct val="0"/>
        </a:spcAft>
        <a:buClr>
          <a:schemeClr val="tx2"/>
        </a:buClr>
        <a:buFont typeface="Arial" pitchFamily="34" charset="0"/>
        <a:buChar char="–"/>
        <a:defRPr sz="1600">
          <a:solidFill>
            <a:schemeClr val="tx1"/>
          </a:solidFill>
          <a:latin typeface="+mn-lt"/>
          <a:ea typeface="MS PGothic"/>
          <a:cs typeface="MS PGothic"/>
        </a:defRPr>
      </a:lvl2pPr>
      <a:lvl3pPr marL="896938" indent="-176213" algn="l" rtl="0" eaLnBrk="0" fontAlgn="base" hangingPunct="0">
        <a:spcBef>
          <a:spcPct val="50000"/>
        </a:spcBef>
        <a:spcAft>
          <a:spcPct val="0"/>
        </a:spcAft>
        <a:buClr>
          <a:schemeClr val="tx2"/>
        </a:buClr>
        <a:buFont typeface="Arial" pitchFamily="34" charset="0"/>
        <a:buChar char="–"/>
        <a:defRPr sz="1400">
          <a:solidFill>
            <a:schemeClr val="tx1"/>
          </a:solidFill>
          <a:latin typeface="+mn-lt"/>
          <a:ea typeface="MS PGothic"/>
          <a:cs typeface="MS PGothic"/>
        </a:defRPr>
      </a:lvl3pPr>
      <a:lvl4pPr marL="1252538" indent="-176213" algn="l" rtl="0" eaLnBrk="0" fontAlgn="base" hangingPunct="0">
        <a:spcBef>
          <a:spcPct val="50000"/>
        </a:spcBef>
        <a:spcAft>
          <a:spcPct val="0"/>
        </a:spcAft>
        <a:buClr>
          <a:schemeClr val="tx2"/>
        </a:buClr>
        <a:buFont typeface="Arial" pitchFamily="34" charset="0"/>
        <a:buChar char="–"/>
        <a:defRPr sz="1200">
          <a:solidFill>
            <a:schemeClr val="tx1"/>
          </a:solidFill>
          <a:latin typeface="+mn-lt"/>
          <a:ea typeface="MS PGothic"/>
          <a:cs typeface="MS PGothic"/>
        </a:defRPr>
      </a:lvl4pPr>
      <a:lvl5pPr marL="1616075" indent="-184150" algn="l" rtl="0" eaLnBrk="0" fontAlgn="base" hangingPunct="0">
        <a:spcBef>
          <a:spcPct val="50000"/>
        </a:spcBef>
        <a:spcAft>
          <a:spcPct val="0"/>
        </a:spcAft>
        <a:buClr>
          <a:schemeClr val="tx2"/>
        </a:buClr>
        <a:buFont typeface="Arial" pitchFamily="34" charset="0"/>
        <a:buChar char="–"/>
        <a:defRPr sz="1200">
          <a:solidFill>
            <a:schemeClr val="tx1"/>
          </a:solidFill>
          <a:latin typeface="+mn-lt"/>
          <a:ea typeface="MS PGothic"/>
          <a:cs typeface="MS PGothic"/>
        </a:defRPr>
      </a:lvl5pPr>
      <a:lvl6pPr marL="2073275" indent="-184150" algn="l" rtl="0" fontAlgn="base">
        <a:spcBef>
          <a:spcPct val="50000"/>
        </a:spcBef>
        <a:spcAft>
          <a:spcPct val="0"/>
        </a:spcAft>
        <a:buClr>
          <a:schemeClr val="accent1"/>
        </a:buClr>
        <a:buFont typeface="Arial" charset="0"/>
        <a:buChar char="–"/>
        <a:defRPr sz="1200">
          <a:solidFill>
            <a:schemeClr val="bg2"/>
          </a:solidFill>
          <a:latin typeface="+mn-lt"/>
        </a:defRPr>
      </a:lvl6pPr>
      <a:lvl7pPr marL="2530475" indent="-184150" algn="l" rtl="0" fontAlgn="base">
        <a:spcBef>
          <a:spcPct val="50000"/>
        </a:spcBef>
        <a:spcAft>
          <a:spcPct val="0"/>
        </a:spcAft>
        <a:buClr>
          <a:schemeClr val="accent1"/>
        </a:buClr>
        <a:buFont typeface="Arial" charset="0"/>
        <a:buChar char="–"/>
        <a:defRPr sz="1200">
          <a:solidFill>
            <a:schemeClr val="bg2"/>
          </a:solidFill>
          <a:latin typeface="+mn-lt"/>
        </a:defRPr>
      </a:lvl7pPr>
      <a:lvl8pPr marL="2987675" indent="-184150" algn="l" rtl="0" fontAlgn="base">
        <a:spcBef>
          <a:spcPct val="50000"/>
        </a:spcBef>
        <a:spcAft>
          <a:spcPct val="0"/>
        </a:spcAft>
        <a:buClr>
          <a:schemeClr val="accent1"/>
        </a:buClr>
        <a:buFont typeface="Arial" charset="0"/>
        <a:buChar char="–"/>
        <a:defRPr sz="1200">
          <a:solidFill>
            <a:schemeClr val="bg2"/>
          </a:solidFill>
          <a:latin typeface="+mn-lt"/>
        </a:defRPr>
      </a:lvl8pPr>
      <a:lvl9pPr marL="3444875" indent="-184150" algn="l" rtl="0" fontAlgn="base">
        <a:spcBef>
          <a:spcPct val="50000"/>
        </a:spcBef>
        <a:spcAft>
          <a:spcPct val="0"/>
        </a:spcAft>
        <a:buClr>
          <a:schemeClr val="accent1"/>
        </a:buClr>
        <a:buFont typeface="Arial" charset="0"/>
        <a:buChar char="–"/>
        <a:defRPr sz="1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10" descr="logo_str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1508"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2" name="Rectangle 8"/>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fld id="{4DCA0068-2E0A-4C81-BC6B-19CBFCDCD14E}" type="datetimeFigureOut">
              <a:rPr lang="en-GB"/>
              <a:pPr>
                <a:defRPr/>
              </a:pPr>
              <a:t>07/11/2016</a:t>
            </a:fld>
            <a:endParaRPr lang="en-GB"/>
          </a:p>
        </p:txBody>
      </p:sp>
      <p:sp>
        <p:nvSpPr>
          <p:cNvPr id="1033" name="Rectangle 9"/>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endParaRPr lang="en-GB"/>
          </a:p>
        </p:txBody>
      </p:sp>
      <p:sp>
        <p:nvSpPr>
          <p:cNvPr id="1034" name="Rectangle 10"/>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fld id="{2FB3B287-381B-451A-AED5-C7067848887D}" type="slidenum">
              <a:rPr lang="en-GB"/>
              <a:pPr>
                <a:defRPr/>
              </a:pPr>
              <a:t>‹#›</a:t>
            </a:fld>
            <a:endParaRPr lang="en-GB"/>
          </a:p>
        </p:txBody>
      </p:sp>
      <p:sp>
        <p:nvSpPr>
          <p:cNvPr id="2151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a:defRPr/>
            </a:pPr>
            <a:r>
              <a:rPr lang="en-GB" sz="600" smtClean="0">
                <a:solidFill>
                  <a:srgbClr val="989898"/>
                </a:solidFill>
                <a:ea typeface="ヒラギノ角ゴ Pro W3" pitchFamily="124" charset="-128"/>
              </a:rPr>
              <a:t>© Kantar Worldpanel</a:t>
            </a:r>
          </a:p>
        </p:txBody>
      </p:sp>
    </p:spTree>
    <p:extLst>
      <p:ext uri="{BB962C8B-B14F-4D97-AF65-F5344CB8AC3E}">
        <p14:creationId xmlns:p14="http://schemas.microsoft.com/office/powerpoint/2010/main" val="752381038"/>
      </p:ext>
    </p:extLst>
  </p:cSld>
  <p:clrMap bg1="dk2" tx1="lt1" bg2="dk1" tx2="lt2" accent1="accent1" accent2="accent2" accent3="accent3" accent4="accent4" accent5="accent5" accent6="accent6" hlink="hlink" folHlink="folHlink"/>
  <p:sldLayoutIdLst>
    <p:sldLayoutId id="2147489544" r:id="rId1"/>
  </p:sldLayoutIdLst>
  <p:txStyles>
    <p:titleStyle>
      <a:lvl1pPr algn="l" rtl="0" eaLnBrk="0" fontAlgn="base" hangingPunct="0">
        <a:spcBef>
          <a:spcPct val="0"/>
        </a:spcBef>
        <a:spcAft>
          <a:spcPct val="0"/>
        </a:spcAft>
        <a:defRPr sz="2000">
          <a:solidFill>
            <a:schemeClr val="tx2"/>
          </a:solidFill>
          <a:latin typeface="+mj-lt"/>
          <a:ea typeface="MS PGothic" pitchFamily="34" charset="-128"/>
          <a:cs typeface="ＭＳ Ｐゴシック" charset="-128"/>
        </a:defRPr>
      </a:lvl1pPr>
      <a:lvl2pPr algn="l" rtl="0" eaLnBrk="0" fontAlgn="base" hangingPunct="0">
        <a:spcBef>
          <a:spcPct val="0"/>
        </a:spcBef>
        <a:spcAft>
          <a:spcPct val="0"/>
        </a:spcAft>
        <a:defRPr sz="2000">
          <a:solidFill>
            <a:schemeClr val="tx2"/>
          </a:solidFill>
          <a:latin typeface="Arial" charset="0"/>
          <a:ea typeface="MS PGothic" pitchFamily="34" charset="-128"/>
          <a:cs typeface="ＭＳ Ｐゴシック" charset="-128"/>
        </a:defRPr>
      </a:lvl2pPr>
      <a:lvl3pPr algn="l" rtl="0" eaLnBrk="0" fontAlgn="base" hangingPunct="0">
        <a:spcBef>
          <a:spcPct val="0"/>
        </a:spcBef>
        <a:spcAft>
          <a:spcPct val="0"/>
        </a:spcAft>
        <a:defRPr sz="2000">
          <a:solidFill>
            <a:schemeClr val="tx2"/>
          </a:solidFill>
          <a:latin typeface="Arial" charset="0"/>
          <a:ea typeface="MS PGothic" pitchFamily="34" charset="-128"/>
          <a:cs typeface="ＭＳ Ｐゴシック" charset="-128"/>
        </a:defRPr>
      </a:lvl3pPr>
      <a:lvl4pPr algn="l" rtl="0" eaLnBrk="0" fontAlgn="base" hangingPunct="0">
        <a:spcBef>
          <a:spcPct val="0"/>
        </a:spcBef>
        <a:spcAft>
          <a:spcPct val="0"/>
        </a:spcAft>
        <a:defRPr sz="2000">
          <a:solidFill>
            <a:schemeClr val="tx2"/>
          </a:solidFill>
          <a:latin typeface="Arial" charset="0"/>
          <a:ea typeface="MS PGothic" pitchFamily="34" charset="-128"/>
          <a:cs typeface="ＭＳ Ｐゴシック" charset="-128"/>
        </a:defRPr>
      </a:lvl4pPr>
      <a:lvl5pPr algn="l" rtl="0" eaLnBrk="0" fontAlgn="base" hangingPunct="0">
        <a:spcBef>
          <a:spcPct val="0"/>
        </a:spcBef>
        <a:spcAft>
          <a:spcPct val="0"/>
        </a:spcAft>
        <a:defRPr sz="2000">
          <a:solidFill>
            <a:schemeClr val="tx2"/>
          </a:solidFill>
          <a:latin typeface="Arial" charset="0"/>
          <a:ea typeface="MS PGothic" pitchFamily="34" charset="-128"/>
          <a:cs typeface="ＭＳ Ｐゴシック" charset="-128"/>
        </a:defRPr>
      </a:lvl5pPr>
      <a:lvl6pPr marL="457200" algn="l" rtl="0" fontAlgn="base">
        <a:spcBef>
          <a:spcPct val="0"/>
        </a:spcBef>
        <a:spcAft>
          <a:spcPct val="0"/>
        </a:spcAft>
        <a:defRPr sz="2000">
          <a:solidFill>
            <a:schemeClr val="tx2"/>
          </a:solidFill>
          <a:latin typeface="Arial" charset="0"/>
          <a:ea typeface="ＭＳ Ｐゴシック" charset="-128"/>
          <a:cs typeface="Arial" charset="0"/>
        </a:defRPr>
      </a:lvl6pPr>
      <a:lvl7pPr marL="914400" algn="l" rtl="0" fontAlgn="base">
        <a:spcBef>
          <a:spcPct val="0"/>
        </a:spcBef>
        <a:spcAft>
          <a:spcPct val="0"/>
        </a:spcAft>
        <a:defRPr sz="2000">
          <a:solidFill>
            <a:schemeClr val="tx2"/>
          </a:solidFill>
          <a:latin typeface="Arial" charset="0"/>
          <a:ea typeface="ＭＳ Ｐゴシック" charset="-128"/>
          <a:cs typeface="Arial" charset="0"/>
        </a:defRPr>
      </a:lvl7pPr>
      <a:lvl8pPr marL="1371600" algn="l" rtl="0" fontAlgn="base">
        <a:spcBef>
          <a:spcPct val="0"/>
        </a:spcBef>
        <a:spcAft>
          <a:spcPct val="0"/>
        </a:spcAft>
        <a:defRPr sz="2000">
          <a:solidFill>
            <a:schemeClr val="tx2"/>
          </a:solidFill>
          <a:latin typeface="Arial" charset="0"/>
          <a:ea typeface="ＭＳ Ｐゴシック" charset="-128"/>
          <a:cs typeface="Arial" charset="0"/>
        </a:defRPr>
      </a:lvl8pPr>
      <a:lvl9pPr marL="1828800" algn="l" rtl="0" fontAlgn="base">
        <a:spcBef>
          <a:spcPct val="0"/>
        </a:spcBef>
        <a:spcAft>
          <a:spcPct val="0"/>
        </a:spcAft>
        <a:defRPr sz="2000">
          <a:solidFill>
            <a:schemeClr val="tx2"/>
          </a:solidFill>
          <a:latin typeface="Arial" charset="0"/>
          <a:ea typeface="ＭＳ Ｐゴシック" charset="-128"/>
          <a:cs typeface="Arial" charset="0"/>
        </a:defRPr>
      </a:lvl9pPr>
    </p:titleStyle>
    <p:bodyStyle>
      <a:lvl1pPr marL="342900" indent="-342900" algn="l" rtl="0" eaLnBrk="0" fontAlgn="base" hangingPunct="0">
        <a:spcBef>
          <a:spcPct val="50000"/>
        </a:spcBef>
        <a:spcAft>
          <a:spcPct val="0"/>
        </a:spcAft>
        <a:buClr>
          <a:schemeClr val="tx2"/>
        </a:buClr>
        <a:buFont typeface="Arial" pitchFamily="34" charset="0"/>
        <a:defRPr>
          <a:solidFill>
            <a:schemeClr val="tx1"/>
          </a:solidFill>
          <a:latin typeface="+mn-lt"/>
          <a:ea typeface="MS PGothic" pitchFamily="34" charset="-128"/>
          <a:cs typeface="MS PGothic" pitchFamily="34" charset="-128"/>
        </a:defRPr>
      </a:lvl1pPr>
      <a:lvl2pPr marL="179388" indent="-177800" algn="l" rtl="0" eaLnBrk="0" fontAlgn="base" hangingPunct="0">
        <a:spcBef>
          <a:spcPct val="50000"/>
        </a:spcBef>
        <a:spcAft>
          <a:spcPct val="0"/>
        </a:spcAft>
        <a:buClr>
          <a:schemeClr val="tx2"/>
        </a:buClr>
        <a:buFont typeface="Arial" pitchFamily="34" charset="0"/>
        <a:buChar char="–"/>
        <a:defRPr>
          <a:solidFill>
            <a:schemeClr val="tx1"/>
          </a:solidFill>
          <a:latin typeface="+mn-lt"/>
          <a:ea typeface="MS PGothic" pitchFamily="34" charset="-128"/>
          <a:cs typeface="+mn-cs"/>
        </a:defRPr>
      </a:lvl2pPr>
      <a:lvl3pPr marL="538163" indent="-179388" algn="l" rtl="0" eaLnBrk="0" fontAlgn="base" hangingPunct="0">
        <a:spcBef>
          <a:spcPct val="50000"/>
        </a:spcBef>
        <a:spcAft>
          <a:spcPct val="0"/>
        </a:spcAft>
        <a:buClr>
          <a:schemeClr val="tx2"/>
        </a:buClr>
        <a:buFont typeface="Arial" pitchFamily="34" charset="0"/>
        <a:buChar char="–"/>
        <a:defRPr sz="1600">
          <a:solidFill>
            <a:schemeClr val="tx1"/>
          </a:solidFill>
          <a:latin typeface="+mn-lt"/>
          <a:ea typeface="MS PGothic" pitchFamily="34" charset="-128"/>
          <a:cs typeface="+mn-cs"/>
        </a:defRPr>
      </a:lvl3pPr>
      <a:lvl4pPr marL="900113" indent="-182563" algn="l" rtl="0" eaLnBrk="0" fontAlgn="base" hangingPunct="0">
        <a:spcBef>
          <a:spcPct val="50000"/>
        </a:spcBef>
        <a:spcAft>
          <a:spcPct val="0"/>
        </a:spcAft>
        <a:buClr>
          <a:schemeClr val="tx2"/>
        </a:buClr>
        <a:buFont typeface="Arial" pitchFamily="34" charset="0"/>
        <a:buChar char="–"/>
        <a:defRPr sz="1400">
          <a:solidFill>
            <a:schemeClr val="tx1"/>
          </a:solidFill>
          <a:latin typeface="+mn-lt"/>
          <a:ea typeface="MS PGothic" pitchFamily="34" charset="-128"/>
          <a:cs typeface="+mn-cs"/>
        </a:defRPr>
      </a:lvl4pPr>
      <a:lvl5pPr marL="1254125" indent="-174625" algn="l" rtl="0" eaLnBrk="0" fontAlgn="base" hangingPunct="0">
        <a:spcBef>
          <a:spcPct val="50000"/>
        </a:spcBef>
        <a:spcAft>
          <a:spcPct val="0"/>
        </a:spcAft>
        <a:buClr>
          <a:schemeClr val="tx2"/>
        </a:buClr>
        <a:buFont typeface="Arial" pitchFamily="34" charset="0"/>
        <a:buChar char="–"/>
        <a:defRPr sz="1200">
          <a:solidFill>
            <a:schemeClr val="tx1"/>
          </a:solidFill>
          <a:latin typeface="+mn-lt"/>
          <a:ea typeface="MS PGothic" pitchFamily="34" charset="-128"/>
          <a:cs typeface="+mn-cs"/>
        </a:defRPr>
      </a:lvl5pPr>
      <a:lvl6pPr marL="17113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6pPr>
      <a:lvl7pPr marL="21685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7pPr>
      <a:lvl8pPr marL="26257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8pPr>
      <a:lvl9pPr marL="30829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3076"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fld id="{1928E5B5-37C9-4077-AFF6-AF9900F431E7}" type="datetime1">
              <a:rPr lang="en-GB"/>
              <a:pPr>
                <a:defRPr/>
              </a:pPr>
              <a:t>07/11/2016</a:t>
            </a:fld>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B2B15B7A-0E20-4EDB-972B-F191B9EA75EA}" type="slidenum">
              <a:rPr lang="en-GB"/>
              <a:pPr>
                <a:defRPr/>
              </a:pPr>
              <a:t>‹#›</a:t>
            </a:fld>
            <a:endParaRPr lang="en-GB"/>
          </a:p>
        </p:txBody>
      </p:sp>
      <p:sp>
        <p:nvSpPr>
          <p:cNvPr id="3080"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319" r:id="rId1"/>
    <p:sldLayoutId id="2147489320" r:id="rId2"/>
    <p:sldLayoutId id="2147489321" r:id="rId3"/>
    <p:sldLayoutId id="2147489322" r:id="rId4"/>
    <p:sldLayoutId id="2147489323" r:id="rId5"/>
    <p:sldLayoutId id="2147489324" r:id="rId6"/>
    <p:sldLayoutId id="2147489325" r:id="rId7"/>
    <p:sldLayoutId id="2147489326" r:id="rId8"/>
    <p:sldLayoutId id="2147489327" r:id="rId9"/>
    <p:sldLayoutId id="2147489328" r:id="rId10"/>
    <p:sldLayoutId id="2147489329"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098"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4099"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4100"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4101" name="Picture 10" descr="KANTAR_WP_S_RGB.png"/>
          <p:cNvPicPr>
            <a:picLocks noChangeAspect="1"/>
          </p:cNvPicPr>
          <p:nvPr/>
        </p:nvPicPr>
        <p:blipFill>
          <a:blip r:embed="rId14">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4103"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4104"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4105" name="Text Box 51"/>
          <p:cNvSpPr txBox="1">
            <a:spLocks noChangeArrowheads="1"/>
          </p:cNvSpPr>
          <p:nvPr/>
        </p:nvSpPr>
        <p:spPr bwMode="auto">
          <a:xfrm>
            <a:off x="5357813" y="6438900"/>
            <a:ext cx="3814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330" r:id="rId1"/>
    <p:sldLayoutId id="2147489331" r:id="rId2"/>
    <p:sldLayoutId id="2147489332" r:id="rId3"/>
    <p:sldLayoutId id="2147489333" r:id="rId4"/>
    <p:sldLayoutId id="2147489334" r:id="rId5"/>
    <p:sldLayoutId id="2147489335" r:id="rId6"/>
    <p:sldLayoutId id="2147489336" r:id="rId7"/>
    <p:sldLayoutId id="2147489337" r:id="rId8"/>
    <p:sldLayoutId id="2147489338" r:id="rId9"/>
    <p:sldLayoutId id="2147489339" r:id="rId10"/>
    <p:sldLayoutId id="2147489340" r:id="rId11"/>
    <p:sldLayoutId id="2147489341" r:id="rId12"/>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2"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5123"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5124"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5125" name="Picture 10" descr="KANTAR_WP_S_RGB.png"/>
          <p:cNvPicPr>
            <a:picLocks noChangeAspect="1"/>
          </p:cNvPicPr>
          <p:nvPr/>
        </p:nvPicPr>
        <p:blipFill>
          <a:blip r:embed="rId13">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5127"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5128"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5129" name="Text Box 51"/>
          <p:cNvSpPr txBox="1">
            <a:spLocks noChangeArrowheads="1"/>
          </p:cNvSpPr>
          <p:nvPr/>
        </p:nvSpPr>
        <p:spPr bwMode="auto">
          <a:xfrm>
            <a:off x="5357813" y="6438900"/>
            <a:ext cx="3814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342" r:id="rId1"/>
    <p:sldLayoutId id="2147489343" r:id="rId2"/>
    <p:sldLayoutId id="2147489344" r:id="rId3"/>
    <p:sldLayoutId id="2147489345" r:id="rId4"/>
    <p:sldLayoutId id="2147489346" r:id="rId5"/>
    <p:sldLayoutId id="2147489347" r:id="rId6"/>
    <p:sldLayoutId id="2147489348" r:id="rId7"/>
    <p:sldLayoutId id="2147489349" r:id="rId8"/>
    <p:sldLayoutId id="2147489350" r:id="rId9"/>
    <p:sldLayoutId id="2147489351" r:id="rId10"/>
    <p:sldLayoutId id="2147489352" r:id="rId11"/>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146"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6147"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6148"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6149" name="Picture 10" descr="KANTAR_WP_S_RGB.png"/>
          <p:cNvPicPr>
            <a:picLocks noChangeAspect="1"/>
          </p:cNvPicPr>
          <p:nvPr/>
        </p:nvPicPr>
        <p:blipFill>
          <a:blip r:embed="rId13">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6151"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6152"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6153" name="Text Box 51"/>
          <p:cNvSpPr txBox="1">
            <a:spLocks noChangeArrowheads="1"/>
          </p:cNvSpPr>
          <p:nvPr/>
        </p:nvSpPr>
        <p:spPr bwMode="auto">
          <a:xfrm>
            <a:off x="5357813" y="6438900"/>
            <a:ext cx="3814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353" r:id="rId1"/>
    <p:sldLayoutId id="2147489354" r:id="rId2"/>
    <p:sldLayoutId id="2147489355" r:id="rId3"/>
    <p:sldLayoutId id="2147489356" r:id="rId4"/>
    <p:sldLayoutId id="2147489357" r:id="rId5"/>
    <p:sldLayoutId id="2147489358" r:id="rId6"/>
    <p:sldLayoutId id="2147489359" r:id="rId7"/>
    <p:sldLayoutId id="2147489360" r:id="rId8"/>
    <p:sldLayoutId id="2147489361" r:id="rId9"/>
    <p:sldLayoutId id="2147489362" r:id="rId10"/>
    <p:sldLayoutId id="2147489363" r:id="rId11"/>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7171"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7172"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7173" name="Picture 10" descr="KANTAR_WP_S_RGB.png"/>
          <p:cNvPicPr>
            <a:picLocks noChangeAspect="1"/>
          </p:cNvPicPr>
          <p:nvPr/>
        </p:nvPicPr>
        <p:blipFill>
          <a:blip r:embed="rId13">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7175"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7176"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7177" name="Text Box 51"/>
          <p:cNvSpPr txBox="1">
            <a:spLocks noChangeArrowheads="1"/>
          </p:cNvSpPr>
          <p:nvPr/>
        </p:nvSpPr>
        <p:spPr bwMode="auto">
          <a:xfrm>
            <a:off x="5357813" y="6438900"/>
            <a:ext cx="3814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364" r:id="rId1"/>
    <p:sldLayoutId id="2147489365" r:id="rId2"/>
    <p:sldLayoutId id="2147489366" r:id="rId3"/>
    <p:sldLayoutId id="2147489367" r:id="rId4"/>
    <p:sldLayoutId id="2147489368" r:id="rId5"/>
    <p:sldLayoutId id="2147489369" r:id="rId6"/>
    <p:sldLayoutId id="2147489370" r:id="rId7"/>
    <p:sldLayoutId id="2147489371" r:id="rId8"/>
    <p:sldLayoutId id="2147489372" r:id="rId9"/>
    <p:sldLayoutId id="2147489373" r:id="rId10"/>
    <p:sldLayoutId id="2147489374" r:id="rId11"/>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194"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8195"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8196"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8197" name="Picture 10" descr="KANTAR_WP_S_RGB.png"/>
          <p:cNvPicPr>
            <a:picLocks noChangeAspect="1"/>
          </p:cNvPicPr>
          <p:nvPr/>
        </p:nvPicPr>
        <p:blipFill>
          <a:blip r:embed="rId13">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8199"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8200"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8201" name="Text Box 51"/>
          <p:cNvSpPr txBox="1">
            <a:spLocks noChangeArrowheads="1"/>
          </p:cNvSpPr>
          <p:nvPr/>
        </p:nvSpPr>
        <p:spPr bwMode="auto">
          <a:xfrm>
            <a:off x="5357813" y="6438900"/>
            <a:ext cx="3814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375" r:id="rId1"/>
    <p:sldLayoutId id="2147489376" r:id="rId2"/>
    <p:sldLayoutId id="2147489377" r:id="rId3"/>
    <p:sldLayoutId id="2147489378" r:id="rId4"/>
    <p:sldLayoutId id="2147489379" r:id="rId5"/>
    <p:sldLayoutId id="2147489380" r:id="rId6"/>
    <p:sldLayoutId id="2147489381" r:id="rId7"/>
    <p:sldLayoutId id="2147489382" r:id="rId8"/>
    <p:sldLayoutId id="2147489383" r:id="rId9"/>
    <p:sldLayoutId id="2147489384" r:id="rId10"/>
    <p:sldLayoutId id="2147489385" r:id="rId11"/>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9220"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445D311C-96E0-47AC-B880-7C9B12488295}" type="slidenum">
              <a:rPr lang="en-GB"/>
              <a:pPr>
                <a:defRPr/>
              </a:pPr>
              <a:t>‹#›</a:t>
            </a:fld>
            <a:endParaRPr lang="en-GB"/>
          </a:p>
        </p:txBody>
      </p:sp>
      <p:sp>
        <p:nvSpPr>
          <p:cNvPr id="9224"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386" r:id="rId1"/>
    <p:sldLayoutId id="2147489387" r:id="rId2"/>
    <p:sldLayoutId id="2147489388" r:id="rId3"/>
    <p:sldLayoutId id="2147489389" r:id="rId4"/>
    <p:sldLayoutId id="2147489390" r:id="rId5"/>
    <p:sldLayoutId id="2147489391" r:id="rId6"/>
    <p:sldLayoutId id="2147489392" r:id="rId7"/>
    <p:sldLayoutId id="2147489393" r:id="rId8"/>
    <p:sldLayoutId id="2147489394" r:id="rId9"/>
    <p:sldLayoutId id="2147489395" r:id="rId10"/>
    <p:sldLayoutId id="2147489396"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4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3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236.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oleObject" Target="../embeddings/Microsoft_Excel_97-2003_Worksheet8.xls"/><Relationship Id="rId7" Type="http://schemas.openxmlformats.org/officeDocument/2006/relationships/oleObject" Target="../embeddings/Microsoft_Excel_97-2003_Worksheet10.xls"/><Relationship Id="rId2" Type="http://schemas.openxmlformats.org/officeDocument/2006/relationships/slideLayout" Target="../slideLayouts/slideLayout236.xml"/><Relationship Id="rId1" Type="http://schemas.openxmlformats.org/officeDocument/2006/relationships/vmlDrawing" Target="../drawings/vmlDrawing8.vml"/><Relationship Id="rId6" Type="http://schemas.openxmlformats.org/officeDocument/2006/relationships/image" Target="../media/image20.png"/><Relationship Id="rId5" Type="http://schemas.openxmlformats.org/officeDocument/2006/relationships/oleObject" Target="../embeddings/Microsoft_Excel_97-2003_Worksheet9.xls"/><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31.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11.xls"/><Relationship Id="rId2" Type="http://schemas.openxmlformats.org/officeDocument/2006/relationships/slideLayout" Target="../slideLayouts/slideLayout236.xml"/><Relationship Id="rId1" Type="http://schemas.openxmlformats.org/officeDocument/2006/relationships/vmlDrawing" Target="../drawings/vmlDrawing9.v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2003_Worksheet12.xls"/><Relationship Id="rId2" Type="http://schemas.openxmlformats.org/officeDocument/2006/relationships/slideLayout" Target="../slideLayouts/slideLayout236.xml"/><Relationship Id="rId1" Type="http://schemas.openxmlformats.org/officeDocument/2006/relationships/vmlDrawing" Target="../drawings/vmlDrawing10.v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13.xls"/><Relationship Id="rId2" Type="http://schemas.openxmlformats.org/officeDocument/2006/relationships/slideLayout" Target="../slideLayouts/slideLayout236.xml"/><Relationship Id="rId1" Type="http://schemas.openxmlformats.org/officeDocument/2006/relationships/vmlDrawing" Target="../drawings/vmlDrawing11.vml"/><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xcel_97-2003_Worksheet14.xls"/><Relationship Id="rId2" Type="http://schemas.openxmlformats.org/officeDocument/2006/relationships/slideLayout" Target="../slideLayouts/slideLayout236.xml"/><Relationship Id="rId1" Type="http://schemas.openxmlformats.org/officeDocument/2006/relationships/vmlDrawing" Target="../drawings/vmlDrawing12.vml"/><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36.xml"/><Relationship Id="rId1" Type="http://schemas.openxmlformats.org/officeDocument/2006/relationships/vmlDrawing" Target="../drawings/vmlDrawing13.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36.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31.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31.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43.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3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Excel_97-2003_Worksheet15.xls"/><Relationship Id="rId2" Type="http://schemas.openxmlformats.org/officeDocument/2006/relationships/slideLayout" Target="../slideLayouts/slideLayout236.xml"/><Relationship Id="rId1" Type="http://schemas.openxmlformats.org/officeDocument/2006/relationships/vmlDrawing" Target="../drawings/vmlDrawing14.v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3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1.xml"/><Relationship Id="rId1" Type="http://schemas.openxmlformats.org/officeDocument/2006/relationships/vmlDrawing" Target="../drawings/vmlDrawing15.vml"/><Relationship Id="rId5" Type="http://schemas.openxmlformats.org/officeDocument/2006/relationships/image" Target="../media/image33.png"/><Relationship Id="rId4" Type="http://schemas.openxmlformats.org/officeDocument/2006/relationships/oleObject" Target="../embeddings/Microsoft_Excel_97-2003_Worksheet16.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2.xml"/><Relationship Id="rId1" Type="http://schemas.openxmlformats.org/officeDocument/2006/relationships/vmlDrawing" Target="../drawings/vmlDrawing16.vml"/><Relationship Id="rId5" Type="http://schemas.openxmlformats.org/officeDocument/2006/relationships/image" Target="../media/image34.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2.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6.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Microsoft_Excel_97-2003_Worksheet1.xls"/></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42.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31.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4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36.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36.xml"/><Relationship Id="rId1" Type="http://schemas.openxmlformats.org/officeDocument/2006/relationships/vmlDrawing" Target="../drawings/vmlDrawing3.v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6.xml"/><Relationship Id="rId1" Type="http://schemas.openxmlformats.org/officeDocument/2006/relationships/vmlDrawing" Target="../drawings/vmlDrawing4.vml"/><Relationship Id="rId5" Type="http://schemas.openxmlformats.org/officeDocument/2006/relationships/image" Target="../media/image14.png"/><Relationship Id="rId4" Type="http://schemas.openxmlformats.org/officeDocument/2006/relationships/oleObject" Target="../embeddings/Microsoft_Excel_97-2003_Worksheet4.xls"/></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236.xml"/><Relationship Id="rId1" Type="http://schemas.openxmlformats.org/officeDocument/2006/relationships/vmlDrawing" Target="../drawings/vmlDrawing5.v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Worksheet6.xls"/><Relationship Id="rId2" Type="http://schemas.openxmlformats.org/officeDocument/2006/relationships/slideLayout" Target="../slideLayouts/slideLayout236.xml"/><Relationship Id="rId1" Type="http://schemas.openxmlformats.org/officeDocument/2006/relationships/vmlDrawing" Target="../drawings/vmlDrawing6.v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457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3" y="260350"/>
            <a:ext cx="8512175"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Rectangle 1"/>
          <p:cNvSpPr>
            <a:spLocks noChangeArrowheads="1"/>
          </p:cNvSpPr>
          <p:nvPr/>
        </p:nvSpPr>
        <p:spPr bwMode="auto">
          <a:xfrm>
            <a:off x="360363" y="260350"/>
            <a:ext cx="8496300" cy="4608513"/>
          </a:xfrm>
          <a:prstGeom prst="rect">
            <a:avLst/>
          </a:prstGeom>
          <a:solidFill>
            <a:schemeClr val="bg2">
              <a:alpha val="5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smtClean="0">
              <a:solidFill>
                <a:srgbClr val="989898"/>
              </a:solidFill>
            </a:endParaRPr>
          </a:p>
        </p:txBody>
      </p:sp>
      <p:sp>
        <p:nvSpPr>
          <p:cNvPr id="24580" name="Rectangle 4"/>
          <p:cNvSpPr txBox="1">
            <a:spLocks noChangeArrowheads="1"/>
          </p:cNvSpPr>
          <p:nvPr/>
        </p:nvSpPr>
        <p:spPr bwMode="auto">
          <a:xfrm>
            <a:off x="438150" y="4941888"/>
            <a:ext cx="812323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s-ES_tradnl" altLang="en-US" sz="2000" b="1" smtClean="0">
                <a:solidFill>
                  <a:srgbClr val="92D400"/>
                </a:solidFill>
                <a:latin typeface="Calibri" pitchFamily="34" charset="0"/>
              </a:rPr>
              <a:t>ROI GROCERY MARKET REVIEW</a:t>
            </a:r>
            <a:endParaRPr lang="en-GB" altLang="en-US" sz="2000" b="1" smtClean="0">
              <a:solidFill>
                <a:srgbClr val="92D400"/>
              </a:solidFill>
              <a:latin typeface="Calibri" pitchFamily="34" charset="0"/>
            </a:endParaRPr>
          </a:p>
        </p:txBody>
      </p:sp>
      <p:sp>
        <p:nvSpPr>
          <p:cNvPr id="24581" name="Rectangle 5"/>
          <p:cNvSpPr txBox="1">
            <a:spLocks noChangeArrowheads="1"/>
          </p:cNvSpPr>
          <p:nvPr/>
        </p:nvSpPr>
        <p:spPr bwMode="auto">
          <a:xfrm>
            <a:off x="409575" y="5503863"/>
            <a:ext cx="81232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buClr>
                <a:srgbClr val="92D400"/>
              </a:buClr>
              <a:buFont typeface="Arial" pitchFamily="34" charset="0"/>
              <a:buNone/>
            </a:pPr>
            <a:r>
              <a:rPr lang="en-GB" altLang="en-US" b="1" dirty="0" smtClean="0">
                <a:solidFill>
                  <a:srgbClr val="989898"/>
                </a:solidFill>
                <a:latin typeface="Calibri" pitchFamily="34" charset="0"/>
              </a:rPr>
              <a:t>Data to 15th September 2013</a:t>
            </a:r>
          </a:p>
        </p:txBody>
      </p:sp>
      <p:pic>
        <p:nvPicPr>
          <p:cNvPr id="2458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1938" y="477838"/>
            <a:ext cx="1676400"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HapticLeft"/>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1938" y="23749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1938" y="477838"/>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73724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9"/>
            <a:ext cx="8579296" cy="1143000"/>
          </a:xfrm>
        </p:spPr>
        <p:txBody>
          <a:bodyPr>
            <a:noAutofit/>
          </a:bodyPr>
          <a:lstStyle/>
          <a:p>
            <a:r>
              <a:rPr lang="en-GB" dirty="0" smtClean="0">
                <a:solidFill>
                  <a:schemeClr val="bg2"/>
                </a:solidFill>
                <a:latin typeface="Calibri" panose="020F0502020204030204" pitchFamily="34" charset="0"/>
              </a:rPr>
              <a:t>Food accounting for less of overall Household Expenditure</a:t>
            </a:r>
            <a:endParaRPr lang="en-GB" dirty="0">
              <a:solidFill>
                <a:schemeClr val="bg2"/>
              </a:solidFill>
              <a:latin typeface="Calibri" panose="020F050202020403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992079486"/>
              </p:ext>
            </p:extLst>
          </p:nvPr>
        </p:nvGraphicFramePr>
        <p:xfrm>
          <a:off x="683568" y="1604799"/>
          <a:ext cx="7704856" cy="383008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71600" y="5693975"/>
            <a:ext cx="4752528" cy="276999"/>
          </a:xfrm>
          <a:prstGeom prst="rect">
            <a:avLst/>
          </a:prstGeom>
          <a:noFill/>
        </p:spPr>
        <p:txBody>
          <a:bodyPr wrap="square" rtlCol="0">
            <a:spAutoFit/>
          </a:bodyPr>
          <a:lstStyle/>
          <a:p>
            <a:r>
              <a:rPr lang="en-GB" sz="1200" dirty="0" smtClean="0"/>
              <a:t>CSO – Household Budget Survey 2009-2010 Volume 2</a:t>
            </a:r>
            <a:endParaRPr lang="en-GB" sz="1200" dirty="0"/>
          </a:p>
        </p:txBody>
      </p:sp>
    </p:spTree>
    <p:extLst>
      <p:ext uri="{BB962C8B-B14F-4D97-AF65-F5344CB8AC3E}">
        <p14:creationId xmlns:p14="http://schemas.microsoft.com/office/powerpoint/2010/main" val="1768348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107504" y="115888"/>
            <a:ext cx="8857109"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altLang="en-US" b="1" dirty="0" smtClean="0">
                <a:solidFill>
                  <a:schemeClr val="bg2"/>
                </a:solidFill>
                <a:latin typeface="Calibri" pitchFamily="34" charset="0"/>
              </a:rPr>
              <a:t>TRENDED VIEW OF CONSUMER COPING STRATEGIES – 12 W/E</a:t>
            </a:r>
          </a:p>
          <a:p>
            <a:pPr eaLnBrk="1" hangingPunct="1"/>
            <a:r>
              <a:rPr lang="en-GB" altLang="en-US" dirty="0" smtClean="0">
                <a:solidFill>
                  <a:schemeClr val="bg2"/>
                </a:solidFill>
                <a:latin typeface="Calibri" pitchFamily="34" charset="0"/>
              </a:rPr>
              <a:t>Shoppers </a:t>
            </a:r>
            <a:r>
              <a:rPr lang="en-GB" altLang="en-US" dirty="0">
                <a:solidFill>
                  <a:schemeClr val="bg2"/>
                </a:solidFill>
                <a:latin typeface="Calibri" pitchFamily="34" charset="0"/>
              </a:rPr>
              <a:t>are dealing with inflation by buying on promotion and switching stores.</a:t>
            </a:r>
          </a:p>
        </p:txBody>
      </p:sp>
      <p:sp>
        <p:nvSpPr>
          <p:cNvPr id="36868"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fld id="{6A9419DF-D8A2-4D0C-B60B-047F3A11ED28}" type="slidenum">
              <a:rPr lang="en-GB" altLang="en-US" sz="1000">
                <a:solidFill>
                  <a:srgbClr val="989898"/>
                </a:solidFill>
                <a:ea typeface="ヒラギノ角ゴ Pro W3"/>
                <a:cs typeface="ヒラギノ角ゴ Pro W3"/>
              </a:rPr>
              <a:pPr algn="r"/>
              <a:t>11</a:t>
            </a:fld>
            <a:endParaRPr lang="en-GB" altLang="en-US" sz="1000">
              <a:solidFill>
                <a:srgbClr val="989898"/>
              </a:solidFill>
              <a:ea typeface="ヒラギノ角ゴ Pro W3"/>
              <a:cs typeface="ヒラギノ角ゴ Pro W3"/>
            </a:endParaRPr>
          </a:p>
        </p:txBody>
      </p:sp>
      <p:graphicFrame>
        <p:nvGraphicFramePr>
          <p:cNvPr id="36869" name="Object 1"/>
          <p:cNvGraphicFramePr>
            <a:graphicFrameLocks/>
          </p:cNvGraphicFramePr>
          <p:nvPr>
            <p:extLst>
              <p:ext uri="{D42A27DB-BD31-4B8C-83A1-F6EECF244321}">
                <p14:modId xmlns:p14="http://schemas.microsoft.com/office/powerpoint/2010/main" val="1975613133"/>
              </p:ext>
            </p:extLst>
          </p:nvPr>
        </p:nvGraphicFramePr>
        <p:xfrm>
          <a:off x="109538" y="980728"/>
          <a:ext cx="8855075" cy="5112097"/>
        </p:xfrm>
        <a:graphic>
          <a:graphicData uri="http://schemas.openxmlformats.org/presentationml/2006/ole">
            <mc:AlternateContent xmlns:mc="http://schemas.openxmlformats.org/markup-compatibility/2006">
              <mc:Choice xmlns:v="urn:schemas-microsoft-com:vml" Requires="v">
                <p:oleObj spid="_x0000_s282692" name="Worksheet" r:id="rId3" imgW="8820049" imgH="4876800" progId="Excel.Sheet.8">
                  <p:embed/>
                </p:oleObj>
              </mc:Choice>
              <mc:Fallback>
                <p:oleObj name="Worksheet" r:id="rId3" imgW="8820049" imgH="4876800" progId="Excel.Sheet.8">
                  <p:embed/>
                  <p:pic>
                    <p:nvPicPr>
                      <p:cNvPr id="0" name=""/>
                      <p:cNvPicPr>
                        <a:picLocks noChangeArrowheads="1"/>
                      </p:cNvPicPr>
                      <p:nvPr/>
                    </p:nvPicPr>
                    <p:blipFill>
                      <a:blip r:embed="rId4"/>
                      <a:srcRect/>
                      <a:stretch>
                        <a:fillRect/>
                      </a:stretch>
                    </p:blipFill>
                    <p:spPr bwMode="auto">
                      <a:xfrm>
                        <a:off x="109538" y="980728"/>
                        <a:ext cx="8855075" cy="511209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35417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8"/>
          <p:cNvSpPr txBox="1">
            <a:spLocks noChangeArrowheads="1"/>
          </p:cNvSpPr>
          <p:nvPr/>
        </p:nvSpPr>
        <p:spPr bwMode="auto">
          <a:xfrm>
            <a:off x="85725" y="1071563"/>
            <a:ext cx="5438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GB" altLang="en-US" sz="1400" b="1">
                <a:solidFill>
                  <a:srgbClr val="000000"/>
                </a:solidFill>
              </a:rPr>
              <a:t>12w Total Grocery - changes in consumer shopping behaviour</a:t>
            </a:r>
          </a:p>
        </p:txBody>
      </p:sp>
      <p:graphicFrame>
        <p:nvGraphicFramePr>
          <p:cNvPr id="37891" name="Object 5"/>
          <p:cNvGraphicFramePr>
            <a:graphicFrameLocks noChangeAspect="1"/>
          </p:cNvGraphicFramePr>
          <p:nvPr/>
        </p:nvGraphicFramePr>
        <p:xfrm>
          <a:off x="214313" y="4581525"/>
          <a:ext cx="6775450" cy="1712913"/>
        </p:xfrm>
        <a:graphic>
          <a:graphicData uri="http://schemas.openxmlformats.org/presentationml/2006/ole">
            <mc:AlternateContent xmlns:mc="http://schemas.openxmlformats.org/markup-compatibility/2006">
              <mc:Choice xmlns:v="urn:schemas-microsoft-com:vml" Requires="v">
                <p:oleObj spid="_x0000_s283851" r:id="rId3" imgW="6779340" imgH="1713124" progId="Excel.Chart.8">
                  <p:embed/>
                </p:oleObj>
              </mc:Choice>
              <mc:Fallback>
                <p:oleObj r:id="rId3" imgW="6779340" imgH="171312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4581525"/>
                        <a:ext cx="67754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7" name="Rounded Rectangle 9"/>
          <p:cNvSpPr>
            <a:spLocks noChangeArrowheads="1"/>
          </p:cNvSpPr>
          <p:nvPr/>
        </p:nvSpPr>
        <p:spPr bwMode="auto">
          <a:xfrm>
            <a:off x="7092950" y="1600200"/>
            <a:ext cx="1871663" cy="792163"/>
          </a:xfrm>
          <a:prstGeom prst="roundRect">
            <a:avLst>
              <a:gd name="adj" fmla="val 16667"/>
            </a:avLst>
          </a:prstGeom>
          <a:solidFill>
            <a:schemeClr val="tx2">
              <a:lumMod val="20000"/>
              <a:lumOff val="80000"/>
            </a:schemeClr>
          </a:solidFill>
          <a:ln w="25400" algn="ctr">
            <a:solidFill>
              <a:srgbClr val="336699"/>
            </a:solidFill>
            <a:round/>
            <a:headEnd/>
            <a:tailEnd/>
          </a:ln>
          <a:effectLst>
            <a:outerShdw dist="38100" dir="2700000" algn="tl" rotWithShape="0">
              <a:srgbClr val="000000">
                <a:alpha val="39998"/>
              </a:srgbClr>
            </a:outerShdw>
          </a:effectLst>
        </p:spPr>
        <p:txBody>
          <a:bodyPr anchor="ctr"/>
          <a:lstStyle/>
          <a:p>
            <a:pPr algn="ctr">
              <a:defRPr/>
            </a:pPr>
            <a:r>
              <a:rPr lang="en-GB" sz="1600" b="1" dirty="0">
                <a:solidFill>
                  <a:srgbClr val="000000"/>
                </a:solidFill>
                <a:latin typeface="Calibri" pitchFamily="34" charset="0"/>
                <a:cs typeface="+mn-cs"/>
              </a:rPr>
              <a:t>Average frequency decreased by</a:t>
            </a:r>
          </a:p>
          <a:p>
            <a:pPr algn="ctr">
              <a:defRPr/>
            </a:pPr>
            <a:r>
              <a:rPr lang="en-GB" sz="1600" b="1" dirty="0">
                <a:solidFill>
                  <a:srgbClr val="000000"/>
                </a:solidFill>
                <a:latin typeface="Calibri" pitchFamily="34" charset="0"/>
                <a:cs typeface="+mn-cs"/>
              </a:rPr>
              <a:t>-1.1%</a:t>
            </a:r>
          </a:p>
        </p:txBody>
      </p:sp>
      <p:sp>
        <p:nvSpPr>
          <p:cNvPr id="33798" name="Rounded Rectangle 10"/>
          <p:cNvSpPr>
            <a:spLocks noChangeArrowheads="1"/>
          </p:cNvSpPr>
          <p:nvPr/>
        </p:nvSpPr>
        <p:spPr bwMode="auto">
          <a:xfrm>
            <a:off x="7092950" y="5056188"/>
            <a:ext cx="1871663" cy="965200"/>
          </a:xfrm>
          <a:prstGeom prst="roundRect">
            <a:avLst>
              <a:gd name="adj" fmla="val 16667"/>
            </a:avLst>
          </a:prstGeom>
          <a:solidFill>
            <a:schemeClr val="tx2">
              <a:lumMod val="20000"/>
              <a:lumOff val="80000"/>
            </a:schemeClr>
          </a:solidFill>
          <a:ln w="25400" algn="ctr">
            <a:solidFill>
              <a:srgbClr val="FF9900"/>
            </a:solidFill>
            <a:round/>
            <a:headEnd/>
            <a:tailEnd/>
          </a:ln>
          <a:effectLst>
            <a:outerShdw dist="38100" dir="2700000" algn="tl" rotWithShape="0">
              <a:srgbClr val="000000">
                <a:alpha val="39998"/>
              </a:srgbClr>
            </a:outerShdw>
          </a:effectLst>
        </p:spPr>
        <p:txBody>
          <a:bodyPr anchor="ctr"/>
          <a:lstStyle/>
          <a:p>
            <a:pPr algn="ctr">
              <a:defRPr/>
            </a:pPr>
            <a:r>
              <a:rPr lang="en-GB" sz="1600" b="1" dirty="0">
                <a:solidFill>
                  <a:srgbClr val="000000"/>
                </a:solidFill>
                <a:latin typeface="Calibri" pitchFamily="34" charset="0"/>
                <a:cs typeface="+mn-cs"/>
              </a:rPr>
              <a:t>Average basket spend is up by</a:t>
            </a:r>
          </a:p>
          <a:p>
            <a:pPr algn="ctr">
              <a:defRPr/>
            </a:pPr>
            <a:r>
              <a:rPr lang="en-GB" sz="1600" b="1" dirty="0">
                <a:solidFill>
                  <a:srgbClr val="000000"/>
                </a:solidFill>
                <a:latin typeface="Calibri" pitchFamily="34" charset="0"/>
                <a:cs typeface="+mn-cs"/>
              </a:rPr>
              <a:t>+3.2%</a:t>
            </a:r>
          </a:p>
        </p:txBody>
      </p:sp>
      <p:sp>
        <p:nvSpPr>
          <p:cNvPr id="33799" name="Rounded Rectangle 11"/>
          <p:cNvSpPr>
            <a:spLocks noChangeArrowheads="1"/>
          </p:cNvSpPr>
          <p:nvPr/>
        </p:nvSpPr>
        <p:spPr bwMode="auto">
          <a:xfrm>
            <a:off x="7092950" y="3328988"/>
            <a:ext cx="1871663" cy="790575"/>
          </a:xfrm>
          <a:prstGeom prst="roundRect">
            <a:avLst>
              <a:gd name="adj" fmla="val 16667"/>
            </a:avLst>
          </a:prstGeom>
          <a:solidFill>
            <a:schemeClr val="tx2">
              <a:lumMod val="20000"/>
              <a:lumOff val="80000"/>
            </a:schemeClr>
          </a:solidFill>
          <a:ln w="25400" algn="ctr">
            <a:solidFill>
              <a:srgbClr val="000000"/>
            </a:solidFill>
            <a:round/>
            <a:headEnd/>
            <a:tailEnd/>
          </a:ln>
          <a:effectLst>
            <a:outerShdw dist="38100" dir="2700000" algn="tl" rotWithShape="0">
              <a:srgbClr val="000000">
                <a:alpha val="39998"/>
              </a:srgbClr>
            </a:outerShdw>
          </a:effectLst>
        </p:spPr>
        <p:txBody>
          <a:bodyPr anchor="ctr"/>
          <a:lstStyle/>
          <a:p>
            <a:pPr algn="ctr">
              <a:defRPr/>
            </a:pPr>
            <a:r>
              <a:rPr lang="en-GB" sz="1600" b="1" dirty="0">
                <a:solidFill>
                  <a:srgbClr val="000000"/>
                </a:solidFill>
                <a:latin typeface="Calibri" pitchFamily="34" charset="0"/>
                <a:cs typeface="+mn-cs"/>
              </a:rPr>
              <a:t>Increase in 12w spend per HH </a:t>
            </a:r>
          </a:p>
          <a:p>
            <a:pPr algn="ctr">
              <a:defRPr/>
            </a:pPr>
            <a:r>
              <a:rPr lang="en-GB" sz="1600" b="1" dirty="0">
                <a:solidFill>
                  <a:srgbClr val="000000"/>
                </a:solidFill>
                <a:latin typeface="Calibri" pitchFamily="34" charset="0"/>
                <a:cs typeface="+mn-cs"/>
              </a:rPr>
              <a:t>(+2.1%)</a:t>
            </a:r>
          </a:p>
        </p:txBody>
      </p:sp>
      <p:sp>
        <p:nvSpPr>
          <p:cNvPr id="37895" name="Right Arrow 12"/>
          <p:cNvSpPr>
            <a:spLocks noChangeArrowheads="1"/>
          </p:cNvSpPr>
          <p:nvPr/>
        </p:nvSpPr>
        <p:spPr bwMode="auto">
          <a:xfrm rot="5400000">
            <a:off x="7664450" y="2592388"/>
            <a:ext cx="720725" cy="431800"/>
          </a:xfrm>
          <a:prstGeom prst="rightArrow">
            <a:avLst>
              <a:gd name="adj1" fmla="val 62639"/>
              <a:gd name="adj2" fmla="val 50074"/>
            </a:avLst>
          </a:prstGeom>
          <a:solidFill>
            <a:srgbClr val="C0C0C0"/>
          </a:solidFill>
          <a:ln>
            <a:noFill/>
          </a:ln>
          <a:effectLst>
            <a:outerShdw dist="38100" dir="2700000" algn="tl" rotWithShape="0">
              <a:srgbClr val="000000">
                <a:alpha val="39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37896" name="Right Arrow 16"/>
          <p:cNvSpPr>
            <a:spLocks noChangeArrowheads="1"/>
          </p:cNvSpPr>
          <p:nvPr/>
        </p:nvSpPr>
        <p:spPr bwMode="auto">
          <a:xfrm rot="-5400000">
            <a:off x="7667625" y="4437063"/>
            <a:ext cx="720725" cy="431800"/>
          </a:xfrm>
          <a:prstGeom prst="rightArrow">
            <a:avLst>
              <a:gd name="adj1" fmla="val 62639"/>
              <a:gd name="adj2" fmla="val 50074"/>
            </a:avLst>
          </a:prstGeom>
          <a:solidFill>
            <a:srgbClr val="C0C0C0"/>
          </a:solidFill>
          <a:ln>
            <a:noFill/>
          </a:ln>
          <a:effectLst>
            <a:outerShdw dist="38100" dir="2700000" algn="tl" rotWithShape="0">
              <a:srgbClr val="000000">
                <a:alpha val="39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vert="eaVert"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37897" name="Rectangle 2"/>
          <p:cNvSpPr>
            <a:spLocks noChangeArrowheads="1"/>
          </p:cNvSpPr>
          <p:nvPr/>
        </p:nvSpPr>
        <p:spPr bwMode="auto">
          <a:xfrm>
            <a:off x="214313" y="115888"/>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altLang="en-US" b="1" dirty="0" smtClean="0">
                <a:solidFill>
                  <a:schemeClr val="bg2"/>
                </a:solidFill>
                <a:latin typeface="Calibri" pitchFamily="34" charset="0"/>
              </a:rPr>
              <a:t>CHANGES IN CONSUMER SHOPPING BEHAVIOUR 12W/E</a:t>
            </a:r>
          </a:p>
          <a:p>
            <a:pPr eaLnBrk="1" hangingPunct="1"/>
            <a:r>
              <a:rPr lang="en-GB" altLang="en-US" dirty="0" smtClean="0">
                <a:solidFill>
                  <a:schemeClr val="bg2"/>
                </a:solidFill>
                <a:latin typeface="Calibri" pitchFamily="34" charset="0"/>
              </a:rPr>
              <a:t>Frequency </a:t>
            </a:r>
            <a:r>
              <a:rPr lang="en-GB" altLang="en-US" dirty="0">
                <a:solidFill>
                  <a:schemeClr val="bg2"/>
                </a:solidFill>
                <a:latin typeface="Calibri" pitchFamily="34" charset="0"/>
              </a:rPr>
              <a:t>has decreased by -1.1%, with shoppers spending more per trip. This has led to an increase in spend per Household of €26.</a:t>
            </a:r>
          </a:p>
        </p:txBody>
      </p:sp>
      <p:graphicFrame>
        <p:nvGraphicFramePr>
          <p:cNvPr id="37898" name="Object 12"/>
          <p:cNvGraphicFramePr>
            <a:graphicFrameLocks noChangeAspect="1"/>
          </p:cNvGraphicFramePr>
          <p:nvPr/>
        </p:nvGraphicFramePr>
        <p:xfrm>
          <a:off x="273050" y="1146175"/>
          <a:ext cx="6775450" cy="1712913"/>
        </p:xfrm>
        <a:graphic>
          <a:graphicData uri="http://schemas.openxmlformats.org/presentationml/2006/ole">
            <mc:AlternateContent xmlns:mc="http://schemas.openxmlformats.org/markup-compatibility/2006">
              <mc:Choice xmlns:v="urn:schemas-microsoft-com:vml" Requires="v">
                <p:oleObj spid="_x0000_s283852" r:id="rId5" imgW="6773243" imgH="1713124" progId="Excel.Chart.8">
                  <p:embed/>
                </p:oleObj>
              </mc:Choice>
              <mc:Fallback>
                <p:oleObj r:id="rId5" imgW="6773243" imgH="1713124"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 y="1146175"/>
                        <a:ext cx="67754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9" name="Object 13"/>
          <p:cNvGraphicFramePr>
            <a:graphicFrameLocks noChangeAspect="1"/>
          </p:cNvGraphicFramePr>
          <p:nvPr/>
        </p:nvGraphicFramePr>
        <p:xfrm>
          <a:off x="214313" y="2808288"/>
          <a:ext cx="6775450" cy="1712912"/>
        </p:xfrm>
        <a:graphic>
          <a:graphicData uri="http://schemas.openxmlformats.org/presentationml/2006/ole">
            <mc:AlternateContent xmlns:mc="http://schemas.openxmlformats.org/markup-compatibility/2006">
              <mc:Choice xmlns:v="urn:schemas-microsoft-com:vml" Requires="v">
                <p:oleObj spid="_x0000_s283853" r:id="rId7" imgW="6779340" imgH="1713124" progId="Excel.Chart.8">
                  <p:embed/>
                </p:oleObj>
              </mc:Choice>
              <mc:Fallback>
                <p:oleObj r:id="rId7" imgW="6779340" imgH="1713124"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3" y="2808288"/>
                        <a:ext cx="677545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900"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fld id="{F82B66C0-6490-4A2B-A898-948340D8DB30}" type="slidenum">
              <a:rPr lang="en-GB" altLang="en-US" sz="1000">
                <a:solidFill>
                  <a:srgbClr val="989898"/>
                </a:solidFill>
                <a:ea typeface="ヒラギノ角ゴ Pro W3"/>
                <a:cs typeface="ヒラギノ角ゴ Pro W3"/>
              </a:rPr>
              <a:pPr algn="r"/>
              <a:t>12</a:t>
            </a:fld>
            <a:endParaRPr lang="en-GB" altLang="en-US" sz="1000">
              <a:solidFill>
                <a:srgbClr val="989898"/>
              </a:solidFill>
              <a:ea typeface="ヒラギノ角ゴ Pro W3"/>
              <a:cs typeface="ヒラギノ角ゴ Pro W3"/>
            </a:endParaRPr>
          </a:p>
        </p:txBody>
      </p:sp>
    </p:spTree>
    <p:extLst>
      <p:ext uri="{BB962C8B-B14F-4D97-AF65-F5344CB8AC3E}">
        <p14:creationId xmlns:p14="http://schemas.microsoft.com/office/powerpoint/2010/main" val="2782789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9"/>
            <a:ext cx="8712968" cy="1143000"/>
          </a:xfrm>
        </p:spPr>
        <p:txBody>
          <a:bodyPr>
            <a:noAutofit/>
          </a:bodyPr>
          <a:lstStyle/>
          <a:p>
            <a:r>
              <a:rPr lang="en-GB" sz="1800" dirty="0" smtClean="0">
                <a:latin typeface="Calibri" panose="020F0502020204030204" pitchFamily="34" charset="0"/>
              </a:rPr>
              <a:t>Shopper are buying less categories over time</a:t>
            </a:r>
            <a:endParaRPr lang="en-GB" sz="1800" dirty="0">
              <a:latin typeface="Calibri" panose="020F0502020204030204" pitchFamily="34" charset="0"/>
            </a:endParaRPr>
          </a:p>
        </p:txBody>
      </p:sp>
      <p:sp>
        <p:nvSpPr>
          <p:cNvPr id="4" name="TextBox 3"/>
          <p:cNvSpPr txBox="1"/>
          <p:nvPr/>
        </p:nvSpPr>
        <p:spPr>
          <a:xfrm>
            <a:off x="251520" y="1604800"/>
            <a:ext cx="936104" cy="461665"/>
          </a:xfrm>
          <a:prstGeom prst="rect">
            <a:avLst/>
          </a:prstGeom>
          <a:noFill/>
        </p:spPr>
        <p:txBody>
          <a:bodyPr wrap="square" rtlCol="0">
            <a:spAutoFit/>
          </a:bodyPr>
          <a:lstStyle/>
          <a:p>
            <a:pPr algn="ctr"/>
            <a:r>
              <a:rPr lang="en-GB" sz="2400" b="1" dirty="0" smtClean="0"/>
              <a:t>2011</a:t>
            </a:r>
            <a:endParaRPr lang="en-GB" sz="2400" b="1" dirty="0"/>
          </a:p>
        </p:txBody>
      </p:sp>
      <p:sp>
        <p:nvSpPr>
          <p:cNvPr id="8" name="TextBox 7"/>
          <p:cNvSpPr txBox="1"/>
          <p:nvPr/>
        </p:nvSpPr>
        <p:spPr>
          <a:xfrm>
            <a:off x="251520" y="2119641"/>
            <a:ext cx="936104" cy="584775"/>
          </a:xfrm>
          <a:prstGeom prst="rect">
            <a:avLst/>
          </a:prstGeom>
          <a:noFill/>
        </p:spPr>
        <p:txBody>
          <a:bodyPr wrap="square" rtlCol="0">
            <a:spAutoFit/>
          </a:bodyPr>
          <a:lstStyle/>
          <a:p>
            <a:pPr algn="ctr"/>
            <a:r>
              <a:rPr lang="en-GB" sz="3200" dirty="0" smtClean="0">
                <a:solidFill>
                  <a:srgbClr val="FF0000"/>
                </a:solidFill>
              </a:rPr>
              <a:t>126</a:t>
            </a:r>
            <a:endParaRPr lang="en-GB" sz="3200" dirty="0">
              <a:solidFill>
                <a:srgbClr val="FF0000"/>
              </a:solidFill>
            </a:endParaRPr>
          </a:p>
        </p:txBody>
      </p:sp>
      <p:sp>
        <p:nvSpPr>
          <p:cNvPr id="9" name="TextBox 8"/>
          <p:cNvSpPr txBox="1"/>
          <p:nvPr/>
        </p:nvSpPr>
        <p:spPr>
          <a:xfrm>
            <a:off x="3304059" y="2509490"/>
            <a:ext cx="936104" cy="461665"/>
          </a:xfrm>
          <a:prstGeom prst="rect">
            <a:avLst/>
          </a:prstGeom>
          <a:noFill/>
        </p:spPr>
        <p:txBody>
          <a:bodyPr wrap="square" rtlCol="0">
            <a:spAutoFit/>
          </a:bodyPr>
          <a:lstStyle/>
          <a:p>
            <a:pPr algn="ctr"/>
            <a:r>
              <a:rPr lang="en-GB" sz="2400" b="1" dirty="0" smtClean="0"/>
              <a:t>2012</a:t>
            </a:r>
            <a:endParaRPr lang="en-GB" sz="2400" b="1" dirty="0"/>
          </a:p>
        </p:txBody>
      </p:sp>
      <p:sp>
        <p:nvSpPr>
          <p:cNvPr id="10" name="TextBox 9"/>
          <p:cNvSpPr txBox="1"/>
          <p:nvPr/>
        </p:nvSpPr>
        <p:spPr>
          <a:xfrm>
            <a:off x="3275856" y="3304542"/>
            <a:ext cx="936104" cy="584775"/>
          </a:xfrm>
          <a:prstGeom prst="rect">
            <a:avLst/>
          </a:prstGeom>
          <a:noFill/>
        </p:spPr>
        <p:txBody>
          <a:bodyPr wrap="square" rtlCol="0">
            <a:spAutoFit/>
          </a:bodyPr>
          <a:lstStyle/>
          <a:p>
            <a:pPr algn="ctr"/>
            <a:r>
              <a:rPr lang="en-GB" sz="3200" dirty="0" smtClean="0">
                <a:solidFill>
                  <a:srgbClr val="FF0000"/>
                </a:solidFill>
              </a:rPr>
              <a:t>125</a:t>
            </a:r>
            <a:endParaRPr lang="en-GB" sz="3200" dirty="0">
              <a:solidFill>
                <a:srgbClr val="FF0000"/>
              </a:solidFill>
            </a:endParaRPr>
          </a:p>
        </p:txBody>
      </p:sp>
      <p:sp>
        <p:nvSpPr>
          <p:cNvPr id="12" name="TextBox 11"/>
          <p:cNvSpPr txBox="1"/>
          <p:nvPr/>
        </p:nvSpPr>
        <p:spPr>
          <a:xfrm>
            <a:off x="6228184" y="4005066"/>
            <a:ext cx="936104" cy="461665"/>
          </a:xfrm>
          <a:prstGeom prst="rect">
            <a:avLst/>
          </a:prstGeom>
          <a:noFill/>
        </p:spPr>
        <p:txBody>
          <a:bodyPr wrap="square" rtlCol="0">
            <a:spAutoFit/>
          </a:bodyPr>
          <a:lstStyle/>
          <a:p>
            <a:pPr algn="ctr"/>
            <a:r>
              <a:rPr lang="en-GB" sz="2400" b="1" dirty="0" smtClean="0"/>
              <a:t>2013</a:t>
            </a:r>
            <a:endParaRPr lang="en-GB" sz="2400" b="1" dirty="0"/>
          </a:p>
        </p:txBody>
      </p:sp>
      <p:sp>
        <p:nvSpPr>
          <p:cNvPr id="13" name="TextBox 12"/>
          <p:cNvSpPr txBox="1"/>
          <p:nvPr/>
        </p:nvSpPr>
        <p:spPr>
          <a:xfrm>
            <a:off x="6228184" y="4606530"/>
            <a:ext cx="936104" cy="584775"/>
          </a:xfrm>
          <a:prstGeom prst="rect">
            <a:avLst/>
          </a:prstGeom>
          <a:noFill/>
        </p:spPr>
        <p:txBody>
          <a:bodyPr wrap="square" rtlCol="0">
            <a:spAutoFit/>
          </a:bodyPr>
          <a:lstStyle/>
          <a:p>
            <a:pPr algn="ctr"/>
            <a:r>
              <a:rPr lang="en-GB" sz="3200" dirty="0" smtClean="0">
                <a:solidFill>
                  <a:srgbClr val="FF0000"/>
                </a:solidFill>
              </a:rPr>
              <a:t>124</a:t>
            </a:r>
            <a:endParaRPr lang="en-GB" sz="3200" dirty="0">
              <a:solidFill>
                <a:srgbClr val="FF0000"/>
              </a:solidFill>
            </a:endParaRPr>
          </a:p>
        </p:txBody>
      </p:sp>
      <p:cxnSp>
        <p:nvCxnSpPr>
          <p:cNvPr id="14" name="Straight Arrow Connector 13"/>
          <p:cNvCxnSpPr/>
          <p:nvPr/>
        </p:nvCxnSpPr>
        <p:spPr>
          <a:xfrm>
            <a:off x="0" y="1211496"/>
            <a:ext cx="8964488" cy="4630504"/>
          </a:xfrm>
          <a:prstGeom prst="straightConnector1">
            <a:avLst/>
          </a:prstGeom>
          <a:ln w="508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499" y="3621021"/>
            <a:ext cx="1955689" cy="222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31843" y="4389109"/>
            <a:ext cx="1383829" cy="157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372203" y="5240259"/>
            <a:ext cx="727199" cy="82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5"/>
          <p:cNvSpPr txBox="1"/>
          <p:nvPr/>
        </p:nvSpPr>
        <p:spPr>
          <a:xfrm>
            <a:off x="1619672" y="1220695"/>
            <a:ext cx="496855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fontAlgn="base">
              <a:spcBef>
                <a:spcPct val="0"/>
              </a:spcBef>
              <a:spcAft>
                <a:spcPct val="0"/>
              </a:spcAft>
            </a:pPr>
            <a:r>
              <a:rPr lang="en-GB" sz="1200" dirty="0" smtClean="0">
                <a:solidFill>
                  <a:srgbClr val="000000"/>
                </a:solidFill>
                <a:latin typeface="Calibri" pitchFamily="34" charset="0"/>
                <a:cs typeface="Calibri" pitchFamily="34" charset="0"/>
              </a:rPr>
              <a:t>Average number of categories bought by shoppers in a given year</a:t>
            </a:r>
            <a:endParaRPr lang="en-GB" sz="1200" dirty="0">
              <a:solidFill>
                <a:srgbClr val="000000"/>
              </a:solidFill>
              <a:latin typeface="Calibri" pitchFamily="34" charset="0"/>
              <a:cs typeface="Calibri" pitchFamily="34" charset="0"/>
            </a:endParaRPr>
          </a:p>
        </p:txBody>
      </p:sp>
      <p:grpSp>
        <p:nvGrpSpPr>
          <p:cNvPr id="6" name="Group 5"/>
          <p:cNvGrpSpPr/>
          <p:nvPr/>
        </p:nvGrpSpPr>
        <p:grpSpPr>
          <a:xfrm>
            <a:off x="6372202" y="1604799"/>
            <a:ext cx="1944214" cy="1520244"/>
            <a:chOff x="6372202" y="1203599"/>
            <a:chExt cx="1944214" cy="1140183"/>
          </a:xfrm>
        </p:grpSpPr>
        <p:sp>
          <p:nvSpPr>
            <p:cNvPr id="5" name="Oval 4"/>
            <p:cNvSpPr/>
            <p:nvPr/>
          </p:nvSpPr>
          <p:spPr>
            <a:xfrm>
              <a:off x="6696236" y="1203599"/>
              <a:ext cx="1332148" cy="1140183"/>
            </a:xfrm>
            <a:prstGeom prst="ellipse">
              <a:avLst/>
            </a:prstGeom>
            <a:solidFill>
              <a:srgbClr val="FF0000"/>
            </a:solidFill>
            <a:ln>
              <a:noFill/>
            </a:ln>
            <a:effectLst>
              <a:glow rad="63500">
                <a:srgbClr val="FF00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TextBox 2"/>
            <p:cNvSpPr txBox="1"/>
            <p:nvPr/>
          </p:nvSpPr>
          <p:spPr>
            <a:xfrm>
              <a:off x="6372202" y="1308705"/>
              <a:ext cx="1944214" cy="761747"/>
            </a:xfrm>
            <a:prstGeom prst="rect">
              <a:avLst/>
            </a:prstGeom>
            <a:noFill/>
          </p:spPr>
          <p:txBody>
            <a:bodyPr wrap="square" rtlCol="0">
              <a:spAutoFit/>
            </a:bodyPr>
            <a:lstStyle/>
            <a:p>
              <a:pPr algn="ctr"/>
              <a:r>
                <a:rPr lang="en-GB" dirty="0" smtClean="0">
                  <a:solidFill>
                    <a:schemeClr val="bg2"/>
                  </a:solidFill>
                </a:rPr>
                <a:t>157</a:t>
              </a:r>
            </a:p>
            <a:p>
              <a:pPr algn="ctr"/>
              <a:r>
                <a:rPr lang="en-GB" sz="1400" dirty="0" smtClean="0">
                  <a:solidFill>
                    <a:schemeClr val="bg2"/>
                  </a:solidFill>
                </a:rPr>
                <a:t>Categories</a:t>
              </a:r>
            </a:p>
            <a:p>
              <a:pPr algn="ctr"/>
              <a:r>
                <a:rPr lang="en-GB" sz="1400" dirty="0" smtClean="0">
                  <a:solidFill>
                    <a:schemeClr val="bg2"/>
                  </a:solidFill>
                </a:rPr>
                <a:t> seeing volume decline</a:t>
              </a:r>
              <a:endParaRPr lang="en-GB" sz="1400" dirty="0">
                <a:solidFill>
                  <a:schemeClr val="bg2"/>
                </a:solidFill>
              </a:endParaRPr>
            </a:p>
          </p:txBody>
        </p:sp>
      </p:grpSp>
    </p:spTree>
    <p:extLst>
      <p:ext uri="{BB962C8B-B14F-4D97-AF65-F5344CB8AC3E}">
        <p14:creationId xmlns:p14="http://schemas.microsoft.com/office/powerpoint/2010/main" val="238811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2" presetClass="entr" presetSubtype="9" fill="hold" nodeType="afterEffect">
                                  <p:stCondLst>
                                    <p:cond delay="100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1500" fill="hold"/>
                                        <p:tgtEl>
                                          <p:spTgt spid="14"/>
                                        </p:tgtEl>
                                        <p:attrNameLst>
                                          <p:attrName>ppt_x</p:attrName>
                                        </p:attrNameLst>
                                      </p:cBhvr>
                                      <p:tavLst>
                                        <p:tav tm="0">
                                          <p:val>
                                            <p:strVal val="0-#ppt_w/2"/>
                                          </p:val>
                                        </p:tav>
                                        <p:tav tm="100000">
                                          <p:val>
                                            <p:strVal val="#ppt_x"/>
                                          </p:val>
                                        </p:tav>
                                      </p:tavLst>
                                    </p:anim>
                                    <p:anim calcmode="lin" valueType="num">
                                      <p:cBhvr additive="base">
                                        <p:cTn id="58"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circle(in)">
                                      <p:cBhvr>
                                        <p:cTn id="6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Chart Placeholder 4"/>
          <p:cNvGraphicFramePr>
            <a:graphicFrameLocks/>
          </p:cNvGraphicFramePr>
          <p:nvPr/>
        </p:nvGraphicFramePr>
        <p:xfrm>
          <a:off x="-34925" y="-458788"/>
          <a:ext cx="9148763" cy="6216651"/>
        </p:xfrm>
        <a:graphic>
          <a:graphicData uri="http://schemas.openxmlformats.org/presentationml/2006/ole">
            <mc:AlternateContent xmlns:mc="http://schemas.openxmlformats.org/markup-compatibility/2006">
              <mc:Choice xmlns:v="urn:schemas-microsoft-com:vml" Requires="v">
                <p:oleObj spid="_x0000_s284738" r:id="rId3" imgW="9150889" imgH="6218459" progId="Excel.Chart.8">
                  <p:embed/>
                </p:oleObj>
              </mc:Choice>
              <mc:Fallback>
                <p:oleObj r:id="rId3" imgW="9150889" imgH="6218459"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458788"/>
                        <a:ext cx="9148763" cy="621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5"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endParaRPr lang="en-US" altLang="en-US" sz="2200">
              <a:solidFill>
                <a:srgbClr val="000000"/>
              </a:solidFill>
            </a:endParaRPr>
          </a:p>
        </p:txBody>
      </p:sp>
      <p:sp>
        <p:nvSpPr>
          <p:cNvPr id="49156" name="TextBox 8"/>
          <p:cNvSpPr txBox="1">
            <a:spLocks noChangeArrowheads="1"/>
          </p:cNvSpPr>
          <p:nvPr/>
        </p:nvSpPr>
        <p:spPr bwMode="auto">
          <a:xfrm>
            <a:off x="85725" y="1071563"/>
            <a:ext cx="2805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altLang="en-US" sz="1400">
                <a:solidFill>
                  <a:srgbClr val="000000"/>
                </a:solidFill>
              </a:rPr>
              <a:t>12w Total Grocery – PL value%</a:t>
            </a:r>
          </a:p>
        </p:txBody>
      </p:sp>
      <p:sp>
        <p:nvSpPr>
          <p:cNvPr id="49157" name="Rectangle 2"/>
          <p:cNvSpPr>
            <a:spLocks noChangeArrowheads="1"/>
          </p:cNvSpPr>
          <p:nvPr/>
        </p:nvSpPr>
        <p:spPr bwMode="auto">
          <a:xfrm>
            <a:off x="214313" y="115888"/>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6729413" algn="l"/>
              </a:tabLst>
              <a:defRPr>
                <a:solidFill>
                  <a:schemeClr val="tx1"/>
                </a:solidFill>
                <a:latin typeface="Arial" pitchFamily="34" charset="0"/>
                <a:ea typeface="MS PGothic" pitchFamily="34" charset="-128"/>
              </a:defRPr>
            </a:lvl1pPr>
            <a:lvl2pPr marL="742950" indent="-285750" eaLnBrk="0" hangingPunct="0">
              <a:tabLst>
                <a:tab pos="6729413" algn="l"/>
              </a:tabLst>
              <a:defRPr>
                <a:solidFill>
                  <a:schemeClr val="tx1"/>
                </a:solidFill>
                <a:latin typeface="Arial" pitchFamily="34" charset="0"/>
                <a:ea typeface="MS PGothic" pitchFamily="34" charset="-128"/>
              </a:defRPr>
            </a:lvl2pPr>
            <a:lvl3pPr marL="1143000" indent="-228600" eaLnBrk="0" hangingPunct="0">
              <a:tabLst>
                <a:tab pos="6729413" algn="l"/>
              </a:tabLst>
              <a:defRPr>
                <a:solidFill>
                  <a:schemeClr val="tx1"/>
                </a:solidFill>
                <a:latin typeface="Arial" pitchFamily="34" charset="0"/>
                <a:ea typeface="MS PGothic" pitchFamily="34" charset="-128"/>
              </a:defRPr>
            </a:lvl3pPr>
            <a:lvl4pPr marL="1600200" indent="-228600" eaLnBrk="0" hangingPunct="0">
              <a:tabLst>
                <a:tab pos="6729413" algn="l"/>
              </a:tabLst>
              <a:defRPr>
                <a:solidFill>
                  <a:schemeClr val="tx1"/>
                </a:solidFill>
                <a:latin typeface="Arial" pitchFamily="34" charset="0"/>
                <a:ea typeface="MS PGothic" pitchFamily="34" charset="-128"/>
              </a:defRPr>
            </a:lvl4pPr>
            <a:lvl5pPr marL="2057400" indent="-228600" eaLnBrk="0" hangingPunct="0">
              <a:tabLst>
                <a:tab pos="6729413" algn="l"/>
              </a:tabLst>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6729413" algn="l"/>
              </a:tabLs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6729413" algn="l"/>
              </a:tabLs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6729413" algn="l"/>
              </a:tabLs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6729413" algn="l"/>
              </a:tabLst>
              <a:defRPr>
                <a:solidFill>
                  <a:schemeClr val="tx1"/>
                </a:solidFill>
                <a:latin typeface="Arial" pitchFamily="34" charset="0"/>
                <a:ea typeface="MS PGothic" pitchFamily="34" charset="-128"/>
              </a:defRPr>
            </a:lvl9pPr>
          </a:lstStyle>
          <a:p>
            <a:pPr eaLnBrk="1" hangingPunct="1"/>
            <a:r>
              <a:rPr lang="en-GB" altLang="en-US" b="1" dirty="0" smtClean="0">
                <a:solidFill>
                  <a:schemeClr val="bg2"/>
                </a:solidFill>
                <a:latin typeface="Calibri" pitchFamily="34" charset="0"/>
              </a:rPr>
              <a:t>SHARE OF MARKET – BRANDED, PRIVATE LABEL AND NO BRAND NAME</a:t>
            </a:r>
          </a:p>
          <a:p>
            <a:pPr eaLnBrk="1" hangingPunct="1"/>
            <a:r>
              <a:rPr lang="en-GB" altLang="en-US" dirty="0" smtClean="0">
                <a:solidFill>
                  <a:schemeClr val="bg2"/>
                </a:solidFill>
                <a:latin typeface="Calibri" pitchFamily="34" charset="0"/>
              </a:rPr>
              <a:t>Branded </a:t>
            </a:r>
            <a:r>
              <a:rPr lang="en-GB" altLang="en-US" dirty="0">
                <a:solidFill>
                  <a:schemeClr val="bg2"/>
                </a:solidFill>
                <a:latin typeface="Calibri" pitchFamily="34" charset="0"/>
              </a:rPr>
              <a:t>share have seen some growth as Private Label remains steady. </a:t>
            </a:r>
          </a:p>
        </p:txBody>
      </p:sp>
      <p:sp>
        <p:nvSpPr>
          <p:cNvPr id="49158"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fld id="{47A6B67B-8371-4B7B-9DB2-5017C0F85629}" type="slidenum">
              <a:rPr lang="en-GB" altLang="en-US" sz="1000">
                <a:solidFill>
                  <a:srgbClr val="989898"/>
                </a:solidFill>
                <a:ea typeface="ヒラギノ角ゴ Pro W3"/>
                <a:cs typeface="ヒラギノ角ゴ Pro W3"/>
              </a:rPr>
              <a:pPr algn="r"/>
              <a:t>14</a:t>
            </a:fld>
            <a:endParaRPr lang="en-GB" altLang="en-US" sz="1000">
              <a:solidFill>
                <a:srgbClr val="989898"/>
              </a:solidFill>
              <a:ea typeface="ヒラギノ角ゴ Pro W3"/>
              <a:cs typeface="ヒラギノ角ゴ Pro W3"/>
            </a:endParaRPr>
          </a:p>
        </p:txBody>
      </p:sp>
    </p:spTree>
    <p:extLst>
      <p:ext uri="{BB962C8B-B14F-4D97-AF65-F5344CB8AC3E}">
        <p14:creationId xmlns:p14="http://schemas.microsoft.com/office/powerpoint/2010/main" val="66782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Chart Placeholder 4"/>
          <p:cNvGraphicFramePr>
            <a:graphicFrameLocks/>
          </p:cNvGraphicFramePr>
          <p:nvPr>
            <p:extLst>
              <p:ext uri="{D42A27DB-BD31-4B8C-83A1-F6EECF244321}">
                <p14:modId xmlns:p14="http://schemas.microsoft.com/office/powerpoint/2010/main" val="1463857014"/>
              </p:ext>
            </p:extLst>
          </p:nvPr>
        </p:nvGraphicFramePr>
        <p:xfrm>
          <a:off x="179512" y="391318"/>
          <a:ext cx="8750176" cy="5628680"/>
        </p:xfrm>
        <a:graphic>
          <a:graphicData uri="http://schemas.openxmlformats.org/presentationml/2006/ole">
            <mc:AlternateContent xmlns:mc="http://schemas.openxmlformats.org/markup-compatibility/2006">
              <mc:Choice xmlns:v="urn:schemas-microsoft-com:vml" Requires="v">
                <p:oleObj spid="_x0000_s285763" name="Worksheet" r:id="rId3" imgW="9243047" imgH="5722688" progId="Excel.Sheet.8">
                  <p:embed/>
                </p:oleObj>
              </mc:Choice>
              <mc:Fallback>
                <p:oleObj name="Worksheet" r:id="rId3" imgW="9243047" imgH="5722688" progId="Excel.Sheet.8">
                  <p:embed/>
                  <p:pic>
                    <p:nvPicPr>
                      <p:cNvPr id="0" name=""/>
                      <p:cNvPicPr>
                        <a:picLocks noChangeArrowheads="1"/>
                      </p:cNvPicPr>
                      <p:nvPr/>
                    </p:nvPicPr>
                    <p:blipFill>
                      <a:blip r:embed="rId4"/>
                      <a:srcRect/>
                      <a:stretch>
                        <a:fillRect/>
                      </a:stretch>
                    </p:blipFill>
                    <p:spPr bwMode="auto">
                      <a:xfrm>
                        <a:off x="179512" y="391318"/>
                        <a:ext cx="8750176" cy="5628680"/>
                      </a:xfrm>
                      <a:prstGeom prst="rect">
                        <a:avLst/>
                      </a:prstGeom>
                      <a:noFill/>
                      <a:ln>
                        <a:noFill/>
                      </a:ln>
                      <a:extLst/>
                    </p:spPr>
                  </p:pic>
                </p:oleObj>
              </mc:Fallback>
            </mc:AlternateContent>
          </a:graphicData>
        </a:graphic>
      </p:graphicFrame>
      <p:sp>
        <p:nvSpPr>
          <p:cNvPr id="49155"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endParaRPr lang="en-US" altLang="en-US" sz="2200">
              <a:solidFill>
                <a:srgbClr val="000000"/>
              </a:solidFill>
            </a:endParaRPr>
          </a:p>
        </p:txBody>
      </p:sp>
      <p:sp>
        <p:nvSpPr>
          <p:cNvPr id="49156" name="TextBox 8"/>
          <p:cNvSpPr txBox="1">
            <a:spLocks noChangeArrowheads="1"/>
          </p:cNvSpPr>
          <p:nvPr/>
        </p:nvSpPr>
        <p:spPr bwMode="auto">
          <a:xfrm>
            <a:off x="85725" y="1071563"/>
            <a:ext cx="2805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altLang="en-US" sz="1400" dirty="0">
                <a:solidFill>
                  <a:srgbClr val="000000"/>
                </a:solidFill>
              </a:rPr>
              <a:t>12w Total Grocery – PL value%</a:t>
            </a:r>
          </a:p>
        </p:txBody>
      </p:sp>
      <p:sp>
        <p:nvSpPr>
          <p:cNvPr id="49157" name="Rectangle 2"/>
          <p:cNvSpPr>
            <a:spLocks noChangeArrowheads="1"/>
          </p:cNvSpPr>
          <p:nvPr/>
        </p:nvSpPr>
        <p:spPr bwMode="auto">
          <a:xfrm>
            <a:off x="90565" y="140279"/>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6729413" algn="l"/>
              </a:tabLst>
              <a:defRPr>
                <a:solidFill>
                  <a:schemeClr val="tx1"/>
                </a:solidFill>
                <a:latin typeface="Arial" pitchFamily="34" charset="0"/>
                <a:ea typeface="MS PGothic" pitchFamily="34" charset="-128"/>
              </a:defRPr>
            </a:lvl1pPr>
            <a:lvl2pPr marL="742950" indent="-285750" eaLnBrk="0" hangingPunct="0">
              <a:tabLst>
                <a:tab pos="6729413" algn="l"/>
              </a:tabLst>
              <a:defRPr>
                <a:solidFill>
                  <a:schemeClr val="tx1"/>
                </a:solidFill>
                <a:latin typeface="Arial" pitchFamily="34" charset="0"/>
                <a:ea typeface="MS PGothic" pitchFamily="34" charset="-128"/>
              </a:defRPr>
            </a:lvl2pPr>
            <a:lvl3pPr marL="1143000" indent="-228600" eaLnBrk="0" hangingPunct="0">
              <a:tabLst>
                <a:tab pos="6729413" algn="l"/>
              </a:tabLst>
              <a:defRPr>
                <a:solidFill>
                  <a:schemeClr val="tx1"/>
                </a:solidFill>
                <a:latin typeface="Arial" pitchFamily="34" charset="0"/>
                <a:ea typeface="MS PGothic" pitchFamily="34" charset="-128"/>
              </a:defRPr>
            </a:lvl3pPr>
            <a:lvl4pPr marL="1600200" indent="-228600" eaLnBrk="0" hangingPunct="0">
              <a:tabLst>
                <a:tab pos="6729413" algn="l"/>
              </a:tabLst>
              <a:defRPr>
                <a:solidFill>
                  <a:schemeClr val="tx1"/>
                </a:solidFill>
                <a:latin typeface="Arial" pitchFamily="34" charset="0"/>
                <a:ea typeface="MS PGothic" pitchFamily="34" charset="-128"/>
              </a:defRPr>
            </a:lvl4pPr>
            <a:lvl5pPr marL="2057400" indent="-228600" eaLnBrk="0" hangingPunct="0">
              <a:tabLst>
                <a:tab pos="6729413" algn="l"/>
              </a:tabLst>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6729413" algn="l"/>
              </a:tabLs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6729413" algn="l"/>
              </a:tabLs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6729413" algn="l"/>
              </a:tabLs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6729413" algn="l"/>
              </a:tabLst>
              <a:defRPr>
                <a:solidFill>
                  <a:schemeClr val="tx1"/>
                </a:solidFill>
                <a:latin typeface="Arial" pitchFamily="34" charset="0"/>
                <a:ea typeface="MS PGothic" pitchFamily="34" charset="-128"/>
              </a:defRPr>
            </a:lvl9pPr>
          </a:lstStyle>
          <a:p>
            <a:pPr eaLnBrk="1" hangingPunct="1"/>
            <a:r>
              <a:rPr lang="en-GB" altLang="en-US" sz="2000" b="1" dirty="0" smtClean="0">
                <a:solidFill>
                  <a:schemeClr val="bg2"/>
                </a:solidFill>
                <a:latin typeface="Calibri" pitchFamily="34" charset="0"/>
              </a:rPr>
              <a:t>PRIVATE LABEL VALUE SHARE OF TOTAL IRISH GROCERY</a:t>
            </a:r>
          </a:p>
          <a:p>
            <a:pPr eaLnBrk="1" hangingPunct="1"/>
            <a:r>
              <a:rPr lang="en-GB" altLang="en-US" sz="2000" dirty="0" smtClean="0">
                <a:solidFill>
                  <a:schemeClr val="bg2"/>
                </a:solidFill>
                <a:latin typeface="Calibri" pitchFamily="34" charset="0"/>
              </a:rPr>
              <a:t>Private </a:t>
            </a:r>
            <a:r>
              <a:rPr lang="en-GB" altLang="en-US" sz="2000" dirty="0">
                <a:solidFill>
                  <a:schemeClr val="bg2"/>
                </a:solidFill>
                <a:latin typeface="Calibri" pitchFamily="34" charset="0"/>
              </a:rPr>
              <a:t>Label remains </a:t>
            </a:r>
            <a:r>
              <a:rPr lang="en-GB" altLang="en-US" sz="2000" dirty="0" smtClean="0">
                <a:solidFill>
                  <a:schemeClr val="bg2"/>
                </a:solidFill>
                <a:latin typeface="Calibri" pitchFamily="34" charset="0"/>
              </a:rPr>
              <a:t>steady at 36.7% </a:t>
            </a:r>
            <a:endParaRPr lang="en-GB" altLang="en-US" sz="2000" dirty="0">
              <a:solidFill>
                <a:schemeClr val="bg2"/>
              </a:solidFill>
              <a:latin typeface="Calibri" pitchFamily="34" charset="0"/>
            </a:endParaRPr>
          </a:p>
        </p:txBody>
      </p:sp>
      <p:sp>
        <p:nvSpPr>
          <p:cNvPr id="49158"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fld id="{47A6B67B-8371-4B7B-9DB2-5017C0F85629}" type="slidenum">
              <a:rPr lang="en-GB" altLang="en-US" sz="1000">
                <a:solidFill>
                  <a:srgbClr val="989898"/>
                </a:solidFill>
                <a:ea typeface="ヒラギノ角ゴ Pro W3"/>
                <a:cs typeface="ヒラギノ角ゴ Pro W3"/>
              </a:rPr>
              <a:pPr algn="r"/>
              <a:t>15</a:t>
            </a:fld>
            <a:endParaRPr lang="en-GB" altLang="en-US" sz="1000">
              <a:solidFill>
                <a:srgbClr val="989898"/>
              </a:solidFill>
              <a:ea typeface="ヒラギノ角ゴ Pro W3"/>
              <a:cs typeface="ヒラギノ角ゴ Pro W3"/>
            </a:endParaRPr>
          </a:p>
        </p:txBody>
      </p:sp>
    </p:spTree>
    <p:extLst>
      <p:ext uri="{BB962C8B-B14F-4D97-AF65-F5344CB8AC3E}">
        <p14:creationId xmlns:p14="http://schemas.microsoft.com/office/powerpoint/2010/main" val="731219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5"/>
          <p:cNvGraphicFramePr>
            <a:graphicFrameLocks noChangeAspect="1"/>
          </p:cNvGraphicFramePr>
          <p:nvPr>
            <p:extLst>
              <p:ext uri="{D42A27DB-BD31-4B8C-83A1-F6EECF244321}">
                <p14:modId xmlns:p14="http://schemas.microsoft.com/office/powerpoint/2010/main" val="882550190"/>
              </p:ext>
            </p:extLst>
          </p:nvPr>
        </p:nvGraphicFramePr>
        <p:xfrm>
          <a:off x="319088" y="1177925"/>
          <a:ext cx="8510587" cy="5365750"/>
        </p:xfrm>
        <a:graphic>
          <a:graphicData uri="http://schemas.openxmlformats.org/presentationml/2006/ole">
            <mc:AlternateContent xmlns:mc="http://schemas.openxmlformats.org/markup-compatibility/2006">
              <mc:Choice xmlns:v="urn:schemas-microsoft-com:vml" Requires="v">
                <p:oleObj spid="_x0000_s239735" name="Worksheet" r:id="rId3" imgW="8477216" imgH="5343457" progId="Excel.Sheet.8">
                  <p:embed/>
                </p:oleObj>
              </mc:Choice>
              <mc:Fallback>
                <p:oleObj name="Worksheet" r:id="rId3" imgW="8477216" imgH="5343457" progId="Excel.Sheet.8">
                  <p:embed/>
                  <p:pic>
                    <p:nvPicPr>
                      <p:cNvPr id="0" name=""/>
                      <p:cNvPicPr>
                        <a:picLocks noChangeAspect="1" noChangeArrowheads="1"/>
                      </p:cNvPicPr>
                      <p:nvPr/>
                    </p:nvPicPr>
                    <p:blipFill>
                      <a:blip r:embed="rId4"/>
                      <a:srcRect/>
                      <a:stretch>
                        <a:fillRect/>
                      </a:stretch>
                    </p:blipFill>
                    <p:spPr bwMode="auto">
                      <a:xfrm>
                        <a:off x="319088" y="1177925"/>
                        <a:ext cx="8510587"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1"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rgbClr val="000000"/>
              </a:solidFill>
            </a:endParaRPr>
          </a:p>
        </p:txBody>
      </p:sp>
      <p:sp>
        <p:nvSpPr>
          <p:cNvPr id="32772" name="TextBox 8"/>
          <p:cNvSpPr txBox="1">
            <a:spLocks noChangeArrowheads="1"/>
          </p:cNvSpPr>
          <p:nvPr/>
        </p:nvSpPr>
        <p:spPr bwMode="auto">
          <a:xfrm>
            <a:off x="85725" y="1071563"/>
            <a:ext cx="5531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1400" b="1" dirty="0">
                <a:solidFill>
                  <a:srgbClr val="000000"/>
                </a:solidFill>
              </a:rPr>
              <a:t>12w Total </a:t>
            </a:r>
            <a:r>
              <a:rPr lang="en-GB" sz="1400" b="1" dirty="0" smtClean="0">
                <a:solidFill>
                  <a:srgbClr val="000000"/>
                </a:solidFill>
              </a:rPr>
              <a:t>Grocery - Categories where Private LABEL overtrade</a:t>
            </a:r>
            <a:endParaRPr lang="en-GB" sz="1400" b="1" dirty="0">
              <a:solidFill>
                <a:srgbClr val="000000"/>
              </a:solidFill>
            </a:endParaRPr>
          </a:p>
        </p:txBody>
      </p:sp>
      <p:sp>
        <p:nvSpPr>
          <p:cNvPr id="32773" name="Rectangle 2"/>
          <p:cNvSpPr>
            <a:spLocks noChangeArrowheads="1"/>
          </p:cNvSpPr>
          <p:nvPr/>
        </p:nvSpPr>
        <p:spPr bwMode="auto">
          <a:xfrm>
            <a:off x="85725" y="115888"/>
            <a:ext cx="87503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b="1" dirty="0" smtClean="0">
                <a:solidFill>
                  <a:schemeClr val="bg2"/>
                </a:solidFill>
                <a:latin typeface="Calibri" pitchFamily="34" charset="0"/>
              </a:rPr>
              <a:t>PRIVATE LABEL % VALUE SHARE BY CATEGORY</a:t>
            </a:r>
          </a:p>
          <a:p>
            <a:r>
              <a:rPr lang="en-GB" dirty="0" smtClean="0">
                <a:solidFill>
                  <a:schemeClr val="bg2"/>
                </a:solidFill>
                <a:latin typeface="Calibri" pitchFamily="34" charset="0"/>
              </a:rPr>
              <a:t>Where is Private Label Strong? – Meats and staples are key for Private Label </a:t>
            </a:r>
            <a:endParaRPr lang="en-GB" dirty="0">
              <a:solidFill>
                <a:schemeClr val="bg2"/>
              </a:solidFill>
              <a:latin typeface="Calibri" pitchFamily="34" charset="0"/>
            </a:endParaRPr>
          </a:p>
        </p:txBody>
      </p:sp>
      <p:sp>
        <p:nvSpPr>
          <p:cNvPr id="32774" name="Rectangle 11"/>
          <p:cNvSpPr>
            <a:spLocks noChangeArrowheads="1"/>
          </p:cNvSpPr>
          <p:nvPr/>
        </p:nvSpPr>
        <p:spPr bwMode="auto">
          <a:xfrm rot="17937502">
            <a:off x="7848229" y="5003178"/>
            <a:ext cx="1112802" cy="251183"/>
          </a:xfrm>
          <a:prstGeom prst="rect">
            <a:avLst/>
          </a:prstGeom>
          <a:solidFill>
            <a:schemeClr val="accent1">
              <a:alpha val="3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5"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680D5E83-BDCF-4D10-A178-EE7F311AE054}" type="slidenum">
              <a:rPr lang="en-GB" sz="1000">
                <a:solidFill>
                  <a:srgbClr val="989898"/>
                </a:solidFill>
                <a:ea typeface="ヒラギノ角ゴ Pro W3"/>
                <a:cs typeface="ヒラギノ角ゴ Pro W3"/>
              </a:rPr>
              <a:pPr algn="r"/>
              <a:t>16</a:t>
            </a:fld>
            <a:endParaRPr lang="en-GB" sz="1000">
              <a:solidFill>
                <a:srgbClr val="989898"/>
              </a:solidFill>
              <a:ea typeface="ヒラギノ角ゴ Pro W3"/>
              <a:cs typeface="ヒラギノ角ゴ Pro W3"/>
            </a:endParaRPr>
          </a:p>
        </p:txBody>
      </p:sp>
    </p:spTree>
    <p:extLst>
      <p:ext uri="{BB962C8B-B14F-4D97-AF65-F5344CB8AC3E}">
        <p14:creationId xmlns:p14="http://schemas.microsoft.com/office/powerpoint/2010/main" val="1863270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5"/>
          <p:cNvGraphicFramePr>
            <a:graphicFrameLocks noChangeAspect="1"/>
          </p:cNvGraphicFramePr>
          <p:nvPr>
            <p:extLst>
              <p:ext uri="{D42A27DB-BD31-4B8C-83A1-F6EECF244321}">
                <p14:modId xmlns:p14="http://schemas.microsoft.com/office/powerpoint/2010/main" val="461939368"/>
              </p:ext>
            </p:extLst>
          </p:nvPr>
        </p:nvGraphicFramePr>
        <p:xfrm>
          <a:off x="319088" y="1177925"/>
          <a:ext cx="8505825" cy="4197350"/>
        </p:xfrm>
        <a:graphic>
          <a:graphicData uri="http://schemas.openxmlformats.org/presentationml/2006/ole">
            <mc:AlternateContent xmlns:mc="http://schemas.openxmlformats.org/markup-compatibility/2006">
              <mc:Choice xmlns:v="urn:schemas-microsoft-com:vml" Requires="v">
                <p:oleObj spid="_x0000_s240758" name="Worksheet" r:id="rId3" imgW="8477216" imgH="4181543" progId="Excel.Sheet.8">
                  <p:embed/>
                </p:oleObj>
              </mc:Choice>
              <mc:Fallback>
                <p:oleObj name="Worksheet" r:id="rId3" imgW="8477216" imgH="4181543" progId="Excel.Sheet.8">
                  <p:embed/>
                  <p:pic>
                    <p:nvPicPr>
                      <p:cNvPr id="0" name=""/>
                      <p:cNvPicPr>
                        <a:picLocks noChangeAspect="1" noChangeArrowheads="1"/>
                      </p:cNvPicPr>
                      <p:nvPr/>
                    </p:nvPicPr>
                    <p:blipFill>
                      <a:blip r:embed="rId4"/>
                      <a:srcRect/>
                      <a:stretch>
                        <a:fillRect/>
                      </a:stretch>
                    </p:blipFill>
                    <p:spPr bwMode="auto">
                      <a:xfrm>
                        <a:off x="319088" y="1177925"/>
                        <a:ext cx="8505825"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1"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rgbClr val="000000"/>
              </a:solidFill>
            </a:endParaRPr>
          </a:p>
        </p:txBody>
      </p:sp>
      <p:sp>
        <p:nvSpPr>
          <p:cNvPr id="32773" name="Rectangle 2"/>
          <p:cNvSpPr>
            <a:spLocks noChangeArrowheads="1"/>
          </p:cNvSpPr>
          <p:nvPr/>
        </p:nvSpPr>
        <p:spPr bwMode="auto">
          <a:xfrm>
            <a:off x="85725" y="115888"/>
            <a:ext cx="87503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b="1" dirty="0">
                <a:solidFill>
                  <a:schemeClr val="bg2"/>
                </a:solidFill>
                <a:latin typeface="Calibri" pitchFamily="34" charset="0"/>
              </a:rPr>
              <a:t>PRIVATE LABEL % VALUE SHARE BY CATEGORY</a:t>
            </a:r>
          </a:p>
          <a:p>
            <a:r>
              <a:rPr lang="en-GB" dirty="0" smtClean="0">
                <a:solidFill>
                  <a:schemeClr val="bg2"/>
                </a:solidFill>
                <a:latin typeface="Calibri" pitchFamily="34" charset="0"/>
              </a:rPr>
              <a:t>Where is Private Label weaker?</a:t>
            </a:r>
            <a:r>
              <a:rPr lang="en-GB" dirty="0">
                <a:solidFill>
                  <a:schemeClr val="bg2"/>
                </a:solidFill>
                <a:latin typeface="Calibri" pitchFamily="34" charset="0"/>
              </a:rPr>
              <a:t> </a:t>
            </a:r>
            <a:r>
              <a:rPr lang="en-GB" dirty="0" smtClean="0">
                <a:solidFill>
                  <a:schemeClr val="bg2"/>
                </a:solidFill>
                <a:latin typeface="Calibri" pitchFamily="34" charset="0"/>
              </a:rPr>
              <a:t>– Categories with multiple strong brands and toiletries perform well </a:t>
            </a:r>
            <a:endParaRPr lang="en-GB" dirty="0">
              <a:solidFill>
                <a:schemeClr val="bg2"/>
              </a:solidFill>
              <a:latin typeface="Calibri" pitchFamily="34" charset="0"/>
            </a:endParaRPr>
          </a:p>
        </p:txBody>
      </p:sp>
      <p:sp>
        <p:nvSpPr>
          <p:cNvPr id="32774" name="Rectangle 11"/>
          <p:cNvSpPr>
            <a:spLocks noChangeArrowheads="1"/>
          </p:cNvSpPr>
          <p:nvPr/>
        </p:nvSpPr>
        <p:spPr bwMode="auto">
          <a:xfrm rot="17937502">
            <a:off x="169625" y="4181157"/>
            <a:ext cx="988498" cy="156400"/>
          </a:xfrm>
          <a:prstGeom prst="rect">
            <a:avLst/>
          </a:prstGeom>
          <a:solidFill>
            <a:schemeClr val="accent1">
              <a:alpha val="3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5"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680D5E83-BDCF-4D10-A178-EE7F311AE054}" type="slidenum">
              <a:rPr lang="en-GB" sz="1000">
                <a:solidFill>
                  <a:srgbClr val="989898"/>
                </a:solidFill>
                <a:ea typeface="ヒラギノ角ゴ Pro W3"/>
                <a:cs typeface="ヒラギノ角ゴ Pro W3"/>
              </a:rPr>
              <a:pPr algn="r"/>
              <a:t>17</a:t>
            </a:fld>
            <a:endParaRPr lang="en-GB" sz="1000">
              <a:solidFill>
                <a:srgbClr val="989898"/>
              </a:solidFill>
              <a:ea typeface="ヒラギノ角ゴ Pro W3"/>
              <a:cs typeface="ヒラギノ角ゴ Pro W3"/>
            </a:endParaRPr>
          </a:p>
        </p:txBody>
      </p:sp>
      <p:sp>
        <p:nvSpPr>
          <p:cNvPr id="8" name="TextBox 8"/>
          <p:cNvSpPr txBox="1">
            <a:spLocks noChangeArrowheads="1"/>
          </p:cNvSpPr>
          <p:nvPr/>
        </p:nvSpPr>
        <p:spPr bwMode="auto">
          <a:xfrm>
            <a:off x="85725" y="1071563"/>
            <a:ext cx="55125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1400" b="1" dirty="0">
                <a:solidFill>
                  <a:srgbClr val="000000"/>
                </a:solidFill>
              </a:rPr>
              <a:t>12w Total Grocery </a:t>
            </a:r>
            <a:r>
              <a:rPr lang="en-GB" sz="1400" b="1" dirty="0" smtClean="0">
                <a:solidFill>
                  <a:srgbClr val="000000"/>
                </a:solidFill>
              </a:rPr>
              <a:t>– Categories where Private Label </a:t>
            </a:r>
            <a:r>
              <a:rPr lang="en-GB" sz="1400" b="1" dirty="0" err="1" smtClean="0">
                <a:solidFill>
                  <a:srgbClr val="000000"/>
                </a:solidFill>
              </a:rPr>
              <a:t>undertrade</a:t>
            </a:r>
            <a:endParaRPr lang="en-GB" sz="1400" b="1" dirty="0">
              <a:solidFill>
                <a:srgbClr val="000000"/>
              </a:solidFill>
            </a:endParaRPr>
          </a:p>
        </p:txBody>
      </p:sp>
    </p:spTree>
    <p:extLst>
      <p:ext uri="{BB962C8B-B14F-4D97-AF65-F5344CB8AC3E}">
        <p14:creationId xmlns:p14="http://schemas.microsoft.com/office/powerpoint/2010/main" val="2634631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28456" y="6381328"/>
            <a:ext cx="687387" cy="280987"/>
          </a:xfrm>
        </p:spPr>
        <p:txBody>
          <a:bodyPr/>
          <a:lstStyle/>
          <a:p>
            <a:fld id="{6FE83B97-E299-46D7-A7A1-294A361AD5A6}" type="slidenum">
              <a:rPr lang="en-US" smtClean="0">
                <a:solidFill>
                  <a:srgbClr val="989898"/>
                </a:solidFill>
              </a:rPr>
              <a:pPr/>
              <a:t>18</a:t>
            </a:fld>
            <a:endParaRPr lang="en-US" dirty="0">
              <a:solidFill>
                <a:srgbClr val="989898"/>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920503328"/>
              </p:ext>
            </p:extLst>
          </p:nvPr>
        </p:nvGraphicFramePr>
        <p:xfrm>
          <a:off x="601848" y="1372179"/>
          <a:ext cx="3754669"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056098593"/>
              </p:ext>
            </p:extLst>
          </p:nvPr>
        </p:nvGraphicFramePr>
        <p:xfrm>
          <a:off x="4274256" y="1876235"/>
          <a:ext cx="4665464" cy="3816424"/>
        </p:xfrm>
        <a:graphic>
          <a:graphicData uri="http://schemas.openxmlformats.org/presentationml/2006/ole">
            <mc:AlternateContent xmlns:mc="http://schemas.openxmlformats.org/markup-compatibility/2006">
              <mc:Choice xmlns:v="urn:schemas-microsoft-com:vml" Requires="v">
                <p:oleObj spid="_x0000_s243826" name="Chart" r:id="rId4" imgW="4810176" imgH="3628957" progId="MSGraph.Chart.8">
                  <p:embed followColorScheme="textAndBackground"/>
                </p:oleObj>
              </mc:Choice>
              <mc:Fallback>
                <p:oleObj name="Chart" r:id="rId4" imgW="4810176" imgH="3628957" progId="MSGraph.Chart.8">
                  <p:embed followColorScheme="textAndBackground"/>
                  <p:pic>
                    <p:nvPicPr>
                      <p:cNvPr id="0" name="Object 4"/>
                      <p:cNvPicPr>
                        <a:picLocks noChangeAspect="1" noChangeArrowheads="1"/>
                      </p:cNvPicPr>
                      <p:nvPr/>
                    </p:nvPicPr>
                    <p:blipFill>
                      <a:blip r:embed="rId5"/>
                      <a:srcRect/>
                      <a:stretch>
                        <a:fillRect/>
                      </a:stretch>
                    </p:blipFill>
                    <p:spPr bwMode="auto">
                      <a:xfrm>
                        <a:off x="4274256" y="1876235"/>
                        <a:ext cx="4665464" cy="3816424"/>
                      </a:xfrm>
                      <a:prstGeom prst="rect">
                        <a:avLst/>
                      </a:prstGeom>
                      <a:noFill/>
                      <a:ln>
                        <a:noFill/>
                      </a:ln>
                    </p:spPr>
                  </p:pic>
                </p:oleObj>
              </mc:Fallback>
            </mc:AlternateContent>
          </a:graphicData>
        </a:graphic>
      </p:graphicFrame>
      <p:sp>
        <p:nvSpPr>
          <p:cNvPr id="5" name="TextBox 4"/>
          <p:cNvSpPr txBox="1"/>
          <p:nvPr/>
        </p:nvSpPr>
        <p:spPr>
          <a:xfrm>
            <a:off x="457832" y="868123"/>
            <a:ext cx="2736304" cy="369332"/>
          </a:xfrm>
          <a:prstGeom prst="rect">
            <a:avLst/>
          </a:prstGeom>
          <a:noFill/>
        </p:spPr>
        <p:txBody>
          <a:bodyPr wrap="square" rtlCol="0">
            <a:spAutoFit/>
          </a:bodyPr>
          <a:lstStyle/>
          <a:p>
            <a:r>
              <a:rPr lang="en-GB" dirty="0" smtClean="0">
                <a:solidFill>
                  <a:schemeClr val="bg2"/>
                </a:solidFill>
              </a:rPr>
              <a:t>% Value share </a:t>
            </a:r>
            <a:endParaRPr lang="en-GB" dirty="0">
              <a:solidFill>
                <a:schemeClr val="bg2"/>
              </a:solidFill>
            </a:endParaRPr>
          </a:p>
        </p:txBody>
      </p:sp>
      <p:sp>
        <p:nvSpPr>
          <p:cNvPr id="6" name="TextBox 5"/>
          <p:cNvSpPr txBox="1"/>
          <p:nvPr/>
        </p:nvSpPr>
        <p:spPr>
          <a:xfrm>
            <a:off x="5210360" y="1007548"/>
            <a:ext cx="2736304" cy="369332"/>
          </a:xfrm>
          <a:prstGeom prst="rect">
            <a:avLst/>
          </a:prstGeom>
          <a:noFill/>
        </p:spPr>
        <p:txBody>
          <a:bodyPr wrap="square" rtlCol="0">
            <a:spAutoFit/>
          </a:bodyPr>
          <a:lstStyle/>
          <a:p>
            <a:r>
              <a:rPr lang="en-GB" dirty="0" smtClean="0">
                <a:solidFill>
                  <a:schemeClr val="bg2"/>
                </a:solidFill>
              </a:rPr>
              <a:t>% Value growth </a:t>
            </a:r>
            <a:endParaRPr lang="en-GB" dirty="0">
              <a:solidFill>
                <a:schemeClr val="bg2"/>
              </a:solidFill>
            </a:endParaRPr>
          </a:p>
        </p:txBody>
      </p:sp>
      <p:sp>
        <p:nvSpPr>
          <p:cNvPr id="7" name="TextBox 6"/>
          <p:cNvSpPr txBox="1"/>
          <p:nvPr/>
        </p:nvSpPr>
        <p:spPr>
          <a:xfrm>
            <a:off x="9699" y="188640"/>
            <a:ext cx="8928992" cy="646331"/>
          </a:xfrm>
          <a:prstGeom prst="rect">
            <a:avLst/>
          </a:prstGeom>
          <a:noFill/>
        </p:spPr>
        <p:txBody>
          <a:bodyPr wrap="square" rtlCol="0">
            <a:spAutoFit/>
          </a:bodyPr>
          <a:lstStyle/>
          <a:p>
            <a:r>
              <a:rPr lang="en-GB" b="1" dirty="0" smtClean="0">
                <a:solidFill>
                  <a:schemeClr val="bg2"/>
                </a:solidFill>
                <a:latin typeface="Calibri" pitchFamily="34" charset="0"/>
                <a:cs typeface="Calibri" pitchFamily="34" charset="0"/>
              </a:rPr>
              <a:t>MARKET SHARE AND GROWTH BY BRANDED AND PRIVATE LABEL TIER</a:t>
            </a:r>
          </a:p>
          <a:p>
            <a:r>
              <a:rPr lang="en-GB" dirty="0" smtClean="0">
                <a:solidFill>
                  <a:schemeClr val="bg2"/>
                </a:solidFill>
                <a:latin typeface="Calibri" pitchFamily="34" charset="0"/>
                <a:cs typeface="Calibri" pitchFamily="34" charset="0"/>
              </a:rPr>
              <a:t>Standard Private Label in growth this period while Premium Private Label declines</a:t>
            </a:r>
            <a:endParaRPr lang="en-GB" dirty="0">
              <a:solidFill>
                <a:schemeClr val="bg2"/>
              </a:solidFill>
              <a:latin typeface="Calibri" pitchFamily="34" charset="0"/>
              <a:cs typeface="Calibri" pitchFamily="34" charset="0"/>
            </a:endParaRPr>
          </a:p>
        </p:txBody>
      </p:sp>
    </p:spTree>
    <p:extLst>
      <p:ext uri="{BB962C8B-B14F-4D97-AF65-F5344CB8AC3E}">
        <p14:creationId xmlns:p14="http://schemas.microsoft.com/office/powerpoint/2010/main" val="1622557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47402" y="668917"/>
            <a:ext cx="1808027" cy="3360103"/>
            <a:chOff x="1647402" y="668917"/>
            <a:chExt cx="1808027" cy="3360103"/>
          </a:xfrm>
        </p:grpSpPr>
        <p:sp>
          <p:nvSpPr>
            <p:cNvPr id="36" name="Line 20"/>
            <p:cNvSpPr>
              <a:spLocks noChangeShapeType="1"/>
            </p:cNvSpPr>
            <p:nvPr/>
          </p:nvSpPr>
          <p:spPr bwMode="auto">
            <a:xfrm flipH="1" flipV="1">
              <a:off x="1647402" y="668917"/>
              <a:ext cx="1628454" cy="3360103"/>
            </a:xfrm>
            <a:prstGeom prst="line">
              <a:avLst/>
            </a:prstGeom>
            <a:noFill/>
            <a:ln w="63500">
              <a:solidFill>
                <a:srgbClr val="0070C0"/>
              </a:solidFill>
              <a:round/>
              <a:headEnd type="triangle" w="med" len="med"/>
              <a:tailEnd/>
            </a:ln>
            <a:effectLst/>
          </p:spPr>
          <p:txBody>
            <a:bodyPr wrap="none" anchor="ctr"/>
            <a:lstStyle/>
            <a:p>
              <a:endParaRPr lang="en-GB" dirty="0">
                <a:solidFill>
                  <a:srgbClr val="000000"/>
                </a:solidFill>
                <a:latin typeface="Calibri" pitchFamily="34" charset="0"/>
              </a:endParaRPr>
            </a:p>
          </p:txBody>
        </p:sp>
        <p:sp>
          <p:nvSpPr>
            <p:cNvPr id="37" name="TextBox 36"/>
            <p:cNvSpPr txBox="1"/>
            <p:nvPr/>
          </p:nvSpPr>
          <p:spPr>
            <a:xfrm>
              <a:off x="2663639" y="3429705"/>
              <a:ext cx="791790" cy="338554"/>
            </a:xfrm>
            <a:prstGeom prst="rect">
              <a:avLst/>
            </a:prstGeom>
            <a:solidFill>
              <a:schemeClr val="bg1">
                <a:alpha val="68000"/>
              </a:schemeClr>
            </a:solidFill>
          </p:spPr>
          <p:txBody>
            <a:bodyPr wrap="square" rtlCol="0">
              <a:spAutoFit/>
            </a:bodyPr>
            <a:lstStyle/>
            <a:p>
              <a:pPr algn="ctr"/>
              <a:r>
                <a:rPr lang="en-GB" sz="1600" dirty="0" smtClean="0">
                  <a:solidFill>
                    <a:srgbClr val="000000"/>
                  </a:solidFill>
                  <a:latin typeface="Calibri" pitchFamily="34" charset="0"/>
                </a:rPr>
                <a:t>€1.7m</a:t>
              </a:r>
              <a:endParaRPr lang="en-GB" sz="1600" dirty="0">
                <a:solidFill>
                  <a:srgbClr val="000000"/>
                </a:solidFill>
                <a:latin typeface="Calibri" pitchFamily="34" charset="0"/>
              </a:endParaRPr>
            </a:p>
          </p:txBody>
        </p:sp>
      </p:grpSp>
      <p:sp>
        <p:nvSpPr>
          <p:cNvPr id="53" name="Line 20"/>
          <p:cNvSpPr>
            <a:spLocks noChangeShapeType="1"/>
          </p:cNvSpPr>
          <p:nvPr/>
        </p:nvSpPr>
        <p:spPr bwMode="auto">
          <a:xfrm>
            <a:off x="1503538" y="707504"/>
            <a:ext cx="581199" cy="1382961"/>
          </a:xfrm>
          <a:prstGeom prst="line">
            <a:avLst/>
          </a:prstGeom>
          <a:noFill/>
          <a:ln w="63500">
            <a:solidFill>
              <a:srgbClr val="0070C0"/>
            </a:solidFill>
            <a:round/>
            <a:headEnd type="triangle" w="med" len="med"/>
            <a:tailEnd/>
          </a:ln>
          <a:effectLst/>
        </p:spPr>
        <p:txBody>
          <a:bodyPr wrap="none" anchor="ctr"/>
          <a:lstStyle/>
          <a:p>
            <a:endParaRPr lang="en-GB" dirty="0">
              <a:solidFill>
                <a:srgbClr val="000000"/>
              </a:solidFill>
              <a:latin typeface="Calibri" pitchFamily="34" charset="0"/>
            </a:endParaRPr>
          </a:p>
        </p:txBody>
      </p:sp>
      <p:sp>
        <p:nvSpPr>
          <p:cNvPr id="54" name="TextBox 53"/>
          <p:cNvSpPr txBox="1"/>
          <p:nvPr/>
        </p:nvSpPr>
        <p:spPr>
          <a:xfrm>
            <a:off x="1292947" y="1405982"/>
            <a:ext cx="791790" cy="338554"/>
          </a:xfrm>
          <a:prstGeom prst="rect">
            <a:avLst/>
          </a:prstGeom>
          <a:solidFill>
            <a:schemeClr val="bg1">
              <a:alpha val="68000"/>
            </a:schemeClr>
          </a:solidFill>
        </p:spPr>
        <p:txBody>
          <a:bodyPr wrap="square" rtlCol="0">
            <a:spAutoFit/>
          </a:bodyPr>
          <a:lstStyle/>
          <a:p>
            <a:pPr algn="ctr"/>
            <a:r>
              <a:rPr lang="en-GB" sz="1600" dirty="0" smtClean="0">
                <a:solidFill>
                  <a:srgbClr val="000000"/>
                </a:solidFill>
                <a:latin typeface="Calibri" pitchFamily="34" charset="0"/>
              </a:rPr>
              <a:t>€874k</a:t>
            </a:r>
            <a:endParaRPr lang="en-GB" sz="1600" dirty="0">
              <a:solidFill>
                <a:srgbClr val="000000"/>
              </a:solidFill>
              <a:latin typeface="Calibri" pitchFamily="34" charset="0"/>
            </a:endParaRPr>
          </a:p>
        </p:txBody>
      </p:sp>
      <p:grpSp>
        <p:nvGrpSpPr>
          <p:cNvPr id="75" name="Group 74"/>
          <p:cNvGrpSpPr/>
          <p:nvPr/>
        </p:nvGrpSpPr>
        <p:grpSpPr>
          <a:xfrm>
            <a:off x="-36512" y="44624"/>
            <a:ext cx="2376264" cy="5574233"/>
            <a:chOff x="-36512" y="44624"/>
            <a:chExt cx="2376264" cy="5574233"/>
          </a:xfrm>
        </p:grpSpPr>
        <p:sp>
          <p:nvSpPr>
            <p:cNvPr id="68" name="TextBox 67"/>
            <p:cNvSpPr txBox="1"/>
            <p:nvPr/>
          </p:nvSpPr>
          <p:spPr>
            <a:xfrm>
              <a:off x="-36512" y="44624"/>
              <a:ext cx="2016224" cy="276999"/>
            </a:xfrm>
            <a:prstGeom prst="rect">
              <a:avLst/>
            </a:prstGeom>
            <a:noFill/>
          </p:spPr>
          <p:txBody>
            <a:bodyPr wrap="square" rtlCol="0">
              <a:spAutoFit/>
            </a:bodyPr>
            <a:lstStyle/>
            <a:p>
              <a:r>
                <a:rPr lang="en-GB" sz="1200" dirty="0" smtClean="0">
                  <a:solidFill>
                    <a:srgbClr val="000000"/>
                  </a:solidFill>
                  <a:latin typeface="Calibri" pitchFamily="34" charset="0"/>
                </a:rPr>
                <a:t>Average price per pack (€)</a:t>
              </a:r>
              <a:endParaRPr lang="en-GB" sz="1200" dirty="0">
                <a:solidFill>
                  <a:srgbClr val="000000"/>
                </a:solidFill>
                <a:latin typeface="Calibri" pitchFamily="34" charset="0"/>
              </a:endParaRPr>
            </a:p>
          </p:txBody>
        </p:sp>
        <p:sp>
          <p:nvSpPr>
            <p:cNvPr id="69" name="TextBox 68"/>
            <p:cNvSpPr txBox="1"/>
            <p:nvPr/>
          </p:nvSpPr>
          <p:spPr>
            <a:xfrm>
              <a:off x="323528" y="476672"/>
              <a:ext cx="2016224" cy="461665"/>
            </a:xfrm>
            <a:prstGeom prst="rect">
              <a:avLst/>
            </a:prstGeom>
            <a:noFill/>
          </p:spPr>
          <p:txBody>
            <a:bodyPr wrap="square" rtlCol="0">
              <a:spAutoFit/>
            </a:bodyPr>
            <a:lstStyle/>
            <a:p>
              <a:r>
                <a:rPr lang="en-GB" sz="2400" dirty="0" smtClean="0">
                  <a:solidFill>
                    <a:srgbClr val="000000"/>
                  </a:solidFill>
                  <a:latin typeface="Calibri" pitchFamily="34" charset="0"/>
                </a:rPr>
                <a:t>€2.97</a:t>
              </a:r>
              <a:endParaRPr lang="en-GB" sz="2400" dirty="0">
                <a:solidFill>
                  <a:srgbClr val="000000"/>
                </a:solidFill>
                <a:latin typeface="Calibri" pitchFamily="34" charset="0"/>
              </a:endParaRPr>
            </a:p>
          </p:txBody>
        </p:sp>
        <p:sp>
          <p:nvSpPr>
            <p:cNvPr id="70" name="TextBox 69"/>
            <p:cNvSpPr txBox="1"/>
            <p:nvPr/>
          </p:nvSpPr>
          <p:spPr>
            <a:xfrm>
              <a:off x="323528" y="2463279"/>
              <a:ext cx="2016224" cy="461665"/>
            </a:xfrm>
            <a:prstGeom prst="rect">
              <a:avLst/>
            </a:prstGeom>
            <a:noFill/>
          </p:spPr>
          <p:txBody>
            <a:bodyPr wrap="square" rtlCol="0">
              <a:spAutoFit/>
            </a:bodyPr>
            <a:lstStyle/>
            <a:p>
              <a:r>
                <a:rPr lang="en-GB" sz="2400" dirty="0" smtClean="0">
                  <a:solidFill>
                    <a:srgbClr val="000000"/>
                  </a:solidFill>
                  <a:latin typeface="Calibri" pitchFamily="34" charset="0"/>
                </a:rPr>
                <a:t>€2.46</a:t>
              </a:r>
              <a:endParaRPr lang="en-GB" sz="2400" dirty="0">
                <a:solidFill>
                  <a:srgbClr val="000000"/>
                </a:solidFill>
                <a:latin typeface="Calibri" pitchFamily="34" charset="0"/>
              </a:endParaRPr>
            </a:p>
          </p:txBody>
        </p:sp>
        <p:sp>
          <p:nvSpPr>
            <p:cNvPr id="73" name="TextBox 72"/>
            <p:cNvSpPr txBox="1"/>
            <p:nvPr/>
          </p:nvSpPr>
          <p:spPr>
            <a:xfrm>
              <a:off x="323528" y="4149080"/>
              <a:ext cx="2016224" cy="461665"/>
            </a:xfrm>
            <a:prstGeom prst="rect">
              <a:avLst/>
            </a:prstGeom>
            <a:noFill/>
          </p:spPr>
          <p:txBody>
            <a:bodyPr wrap="square" rtlCol="0">
              <a:spAutoFit/>
            </a:bodyPr>
            <a:lstStyle/>
            <a:p>
              <a:r>
                <a:rPr lang="en-GB" sz="2400" dirty="0" smtClean="0">
                  <a:solidFill>
                    <a:srgbClr val="000000"/>
                  </a:solidFill>
                  <a:latin typeface="Calibri" pitchFamily="34" charset="0"/>
                </a:rPr>
                <a:t>€1.71</a:t>
              </a:r>
              <a:endParaRPr lang="en-GB" sz="2400" dirty="0">
                <a:solidFill>
                  <a:srgbClr val="000000"/>
                </a:solidFill>
                <a:latin typeface="Calibri" pitchFamily="34" charset="0"/>
              </a:endParaRPr>
            </a:p>
          </p:txBody>
        </p:sp>
        <p:sp>
          <p:nvSpPr>
            <p:cNvPr id="74" name="TextBox 73"/>
            <p:cNvSpPr txBox="1"/>
            <p:nvPr/>
          </p:nvSpPr>
          <p:spPr>
            <a:xfrm>
              <a:off x="323528" y="5157192"/>
              <a:ext cx="2016224" cy="461665"/>
            </a:xfrm>
            <a:prstGeom prst="rect">
              <a:avLst/>
            </a:prstGeom>
            <a:noFill/>
          </p:spPr>
          <p:txBody>
            <a:bodyPr wrap="square" rtlCol="0">
              <a:spAutoFit/>
            </a:bodyPr>
            <a:lstStyle/>
            <a:p>
              <a:r>
                <a:rPr lang="en-GB" sz="2400" dirty="0" smtClean="0">
                  <a:solidFill>
                    <a:srgbClr val="000000"/>
                  </a:solidFill>
                  <a:latin typeface="Calibri" pitchFamily="34" charset="0"/>
                </a:rPr>
                <a:t>€1.10</a:t>
              </a:r>
              <a:endParaRPr lang="en-GB" sz="2400" dirty="0">
                <a:solidFill>
                  <a:srgbClr val="000000"/>
                </a:solidFill>
                <a:latin typeface="Calibri" pitchFamily="34" charset="0"/>
              </a:endParaRPr>
            </a:p>
          </p:txBody>
        </p:sp>
      </p:grpSp>
      <p:sp>
        <p:nvSpPr>
          <p:cNvPr id="2" name="Oval 1"/>
          <p:cNvSpPr/>
          <p:nvPr/>
        </p:nvSpPr>
        <p:spPr>
          <a:xfrm>
            <a:off x="1547664" y="2090465"/>
            <a:ext cx="1296144" cy="1194519"/>
          </a:xfrm>
          <a:prstGeom prst="ellipse">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solidFill>
                <a:srgbClr val="FFFFFF"/>
              </a:solidFill>
            </a:endParaRPr>
          </a:p>
        </p:txBody>
      </p:sp>
      <p:sp>
        <p:nvSpPr>
          <p:cNvPr id="3" name="TextBox 2"/>
          <p:cNvSpPr txBox="1"/>
          <p:nvPr/>
        </p:nvSpPr>
        <p:spPr>
          <a:xfrm>
            <a:off x="1691680" y="2492896"/>
            <a:ext cx="1152128" cy="369332"/>
          </a:xfrm>
          <a:prstGeom prst="rect">
            <a:avLst/>
          </a:prstGeom>
          <a:noFill/>
        </p:spPr>
        <p:txBody>
          <a:bodyPr wrap="square" rtlCol="0">
            <a:spAutoFit/>
          </a:bodyPr>
          <a:lstStyle/>
          <a:p>
            <a:r>
              <a:rPr lang="en-GB" dirty="0" smtClean="0">
                <a:solidFill>
                  <a:srgbClr val="FFFFFF"/>
                </a:solidFill>
                <a:latin typeface="Calibri" pitchFamily="34" charset="0"/>
                <a:cs typeface="Calibri" pitchFamily="34" charset="0"/>
              </a:rPr>
              <a:t>Branded</a:t>
            </a:r>
            <a:endParaRPr lang="en-GB" dirty="0">
              <a:solidFill>
                <a:srgbClr val="FFFFFF"/>
              </a:solidFill>
              <a:latin typeface="Calibri" pitchFamily="34" charset="0"/>
              <a:cs typeface="Calibri" pitchFamily="34" charset="0"/>
            </a:endParaRPr>
          </a:p>
        </p:txBody>
      </p:sp>
      <p:sp>
        <p:nvSpPr>
          <p:cNvPr id="38" name="Oval 37"/>
          <p:cNvSpPr/>
          <p:nvPr/>
        </p:nvSpPr>
        <p:spPr>
          <a:xfrm>
            <a:off x="2843808" y="4005064"/>
            <a:ext cx="747353" cy="762470"/>
          </a:xfrm>
          <a:prstGeom prst="ellipse">
            <a:avLst/>
          </a:prstGeom>
          <a:solidFill>
            <a:srgbClr val="99CC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solidFill>
                <a:srgbClr val="FFFFFF"/>
              </a:solidFill>
            </a:endParaRPr>
          </a:p>
        </p:txBody>
      </p:sp>
      <p:sp>
        <p:nvSpPr>
          <p:cNvPr id="39" name="TextBox 38"/>
          <p:cNvSpPr txBox="1"/>
          <p:nvPr/>
        </p:nvSpPr>
        <p:spPr>
          <a:xfrm>
            <a:off x="2699792" y="4191470"/>
            <a:ext cx="1152128" cy="307777"/>
          </a:xfrm>
          <a:prstGeom prst="rect">
            <a:avLst/>
          </a:prstGeom>
          <a:noFill/>
        </p:spPr>
        <p:txBody>
          <a:bodyPr wrap="square" rtlCol="0">
            <a:spAutoFit/>
          </a:bodyPr>
          <a:lstStyle/>
          <a:p>
            <a:pPr algn="ctr"/>
            <a:r>
              <a:rPr lang="en-GB" sz="1400" dirty="0" smtClean="0">
                <a:solidFill>
                  <a:srgbClr val="000000"/>
                </a:solidFill>
                <a:latin typeface="Calibri" pitchFamily="34" charset="0"/>
                <a:cs typeface="Calibri" pitchFamily="34" charset="0"/>
              </a:rPr>
              <a:t>Standard PL</a:t>
            </a:r>
            <a:endParaRPr lang="en-GB" sz="1400" dirty="0">
              <a:solidFill>
                <a:srgbClr val="000000"/>
              </a:solidFill>
              <a:latin typeface="Calibri" pitchFamily="34" charset="0"/>
              <a:cs typeface="Calibri" pitchFamily="34" charset="0"/>
            </a:endParaRPr>
          </a:p>
        </p:txBody>
      </p:sp>
      <p:sp>
        <p:nvSpPr>
          <p:cNvPr id="40" name="Oval 39"/>
          <p:cNvSpPr/>
          <p:nvPr/>
        </p:nvSpPr>
        <p:spPr>
          <a:xfrm>
            <a:off x="1315395" y="476673"/>
            <a:ext cx="376285" cy="360040"/>
          </a:xfrm>
          <a:prstGeom prst="ellipse">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solidFill>
                <a:srgbClr val="FFFFFF"/>
              </a:solidFill>
            </a:endParaRPr>
          </a:p>
        </p:txBody>
      </p:sp>
      <p:sp>
        <p:nvSpPr>
          <p:cNvPr id="42" name="TextBox 41"/>
          <p:cNvSpPr txBox="1"/>
          <p:nvPr/>
        </p:nvSpPr>
        <p:spPr>
          <a:xfrm>
            <a:off x="1763688" y="528935"/>
            <a:ext cx="1152128" cy="307777"/>
          </a:xfrm>
          <a:prstGeom prst="rect">
            <a:avLst/>
          </a:prstGeom>
          <a:noFill/>
        </p:spPr>
        <p:txBody>
          <a:bodyPr wrap="square" rtlCol="0">
            <a:spAutoFit/>
          </a:bodyPr>
          <a:lstStyle/>
          <a:p>
            <a:pPr algn="ctr"/>
            <a:r>
              <a:rPr lang="en-GB" sz="1400" dirty="0" smtClean="0">
                <a:solidFill>
                  <a:srgbClr val="000000"/>
                </a:solidFill>
                <a:latin typeface="Calibri" pitchFamily="34" charset="0"/>
                <a:cs typeface="Calibri" pitchFamily="34" charset="0"/>
              </a:rPr>
              <a:t>Premium PL</a:t>
            </a:r>
            <a:endParaRPr lang="en-GB" sz="1400" dirty="0">
              <a:solidFill>
                <a:srgbClr val="000000"/>
              </a:solidFill>
              <a:latin typeface="Calibri" pitchFamily="34" charset="0"/>
              <a:cs typeface="Calibri" pitchFamily="34" charset="0"/>
            </a:endParaRPr>
          </a:p>
        </p:txBody>
      </p:sp>
      <p:sp>
        <p:nvSpPr>
          <p:cNvPr id="47" name="Oval 46"/>
          <p:cNvSpPr/>
          <p:nvPr/>
        </p:nvSpPr>
        <p:spPr>
          <a:xfrm>
            <a:off x="4932040" y="4854351"/>
            <a:ext cx="864096" cy="950913"/>
          </a:xfrm>
          <a:prstGeom prst="ellipse">
            <a:avLst/>
          </a:prstGeom>
          <a:solidFill>
            <a:srgbClr val="99CC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solidFill>
                <a:srgbClr val="FFFFFF"/>
              </a:solidFill>
            </a:endParaRPr>
          </a:p>
        </p:txBody>
      </p:sp>
      <p:sp>
        <p:nvSpPr>
          <p:cNvPr id="48" name="TextBox 47"/>
          <p:cNvSpPr txBox="1"/>
          <p:nvPr/>
        </p:nvSpPr>
        <p:spPr>
          <a:xfrm>
            <a:off x="4788024" y="5137447"/>
            <a:ext cx="1152128" cy="307777"/>
          </a:xfrm>
          <a:prstGeom prst="rect">
            <a:avLst/>
          </a:prstGeom>
          <a:noFill/>
        </p:spPr>
        <p:txBody>
          <a:bodyPr wrap="square" rtlCol="0">
            <a:spAutoFit/>
          </a:bodyPr>
          <a:lstStyle/>
          <a:p>
            <a:pPr algn="ctr"/>
            <a:r>
              <a:rPr lang="en-GB" sz="1400" dirty="0" smtClean="0">
                <a:solidFill>
                  <a:srgbClr val="000000"/>
                </a:solidFill>
                <a:latin typeface="Calibri" pitchFamily="34" charset="0"/>
                <a:cs typeface="Calibri" pitchFamily="34" charset="0"/>
              </a:rPr>
              <a:t>Value PL</a:t>
            </a:r>
            <a:endParaRPr lang="en-GB" sz="1400" dirty="0">
              <a:solidFill>
                <a:srgbClr val="000000"/>
              </a:solidFill>
              <a:latin typeface="Calibri" pitchFamily="34" charset="0"/>
              <a:cs typeface="Calibri" pitchFamily="34" charset="0"/>
            </a:endParaRPr>
          </a:p>
        </p:txBody>
      </p:sp>
      <p:sp>
        <p:nvSpPr>
          <p:cNvPr id="67" name="Line 20"/>
          <p:cNvSpPr>
            <a:spLocks noChangeShapeType="1"/>
          </p:cNvSpPr>
          <p:nvPr/>
        </p:nvSpPr>
        <p:spPr bwMode="auto">
          <a:xfrm flipH="1" flipV="1">
            <a:off x="2310510" y="3274380"/>
            <a:ext cx="605306" cy="874700"/>
          </a:xfrm>
          <a:prstGeom prst="line">
            <a:avLst/>
          </a:prstGeom>
          <a:noFill/>
          <a:ln w="95250">
            <a:solidFill>
              <a:srgbClr val="0070C0"/>
            </a:solidFill>
            <a:round/>
            <a:headEnd type="triangle" w="med" len="med"/>
            <a:tailEnd/>
          </a:ln>
          <a:effectLst/>
        </p:spPr>
        <p:txBody>
          <a:bodyPr wrap="none" anchor="ctr"/>
          <a:lstStyle/>
          <a:p>
            <a:endParaRPr lang="en-GB" dirty="0">
              <a:solidFill>
                <a:srgbClr val="000000"/>
              </a:solidFill>
              <a:latin typeface="Calibri" pitchFamily="34" charset="0"/>
            </a:endParaRPr>
          </a:p>
        </p:txBody>
      </p:sp>
      <p:sp>
        <p:nvSpPr>
          <p:cNvPr id="29" name="TextBox 28"/>
          <p:cNvSpPr txBox="1"/>
          <p:nvPr/>
        </p:nvSpPr>
        <p:spPr>
          <a:xfrm>
            <a:off x="1871849" y="3429705"/>
            <a:ext cx="791790" cy="338554"/>
          </a:xfrm>
          <a:prstGeom prst="rect">
            <a:avLst/>
          </a:prstGeom>
          <a:solidFill>
            <a:schemeClr val="bg1">
              <a:alpha val="68000"/>
            </a:schemeClr>
          </a:solidFill>
        </p:spPr>
        <p:txBody>
          <a:bodyPr wrap="square" rtlCol="0">
            <a:spAutoFit/>
          </a:bodyPr>
          <a:lstStyle/>
          <a:p>
            <a:pPr algn="ctr"/>
            <a:r>
              <a:rPr lang="en-GB" sz="1600" dirty="0" smtClean="0">
                <a:solidFill>
                  <a:srgbClr val="000000"/>
                </a:solidFill>
                <a:latin typeface="Calibri" pitchFamily="34" charset="0"/>
              </a:rPr>
              <a:t>€1.1m</a:t>
            </a:r>
            <a:endParaRPr lang="en-GB" sz="1600" dirty="0">
              <a:solidFill>
                <a:srgbClr val="000000"/>
              </a:solidFill>
              <a:latin typeface="Calibri" pitchFamily="34" charset="0"/>
            </a:endParaRPr>
          </a:p>
        </p:txBody>
      </p:sp>
      <p:sp>
        <p:nvSpPr>
          <p:cNvPr id="50" name="Line 20"/>
          <p:cNvSpPr>
            <a:spLocks noChangeShapeType="1"/>
          </p:cNvSpPr>
          <p:nvPr/>
        </p:nvSpPr>
        <p:spPr bwMode="auto">
          <a:xfrm>
            <a:off x="2781119" y="2976614"/>
            <a:ext cx="2519107" cy="1911547"/>
          </a:xfrm>
          <a:prstGeom prst="line">
            <a:avLst/>
          </a:prstGeom>
          <a:noFill/>
          <a:ln w="76200">
            <a:solidFill>
              <a:srgbClr val="0070C0"/>
            </a:solidFill>
            <a:round/>
            <a:headEnd type="triangle" w="med" len="med"/>
            <a:tailEnd/>
          </a:ln>
          <a:effectLst/>
        </p:spPr>
        <p:txBody>
          <a:bodyPr wrap="none" anchor="ctr"/>
          <a:lstStyle/>
          <a:p>
            <a:endParaRPr lang="en-GB" dirty="0">
              <a:solidFill>
                <a:srgbClr val="000000"/>
              </a:solidFill>
              <a:latin typeface="Calibri" pitchFamily="34" charset="0"/>
            </a:endParaRPr>
          </a:p>
        </p:txBody>
      </p:sp>
      <p:sp>
        <p:nvSpPr>
          <p:cNvPr id="52" name="TextBox 51"/>
          <p:cNvSpPr txBox="1"/>
          <p:nvPr/>
        </p:nvSpPr>
        <p:spPr>
          <a:xfrm>
            <a:off x="3716831" y="4044505"/>
            <a:ext cx="791790" cy="338554"/>
          </a:xfrm>
          <a:prstGeom prst="rect">
            <a:avLst/>
          </a:prstGeom>
          <a:solidFill>
            <a:schemeClr val="bg1">
              <a:alpha val="68000"/>
            </a:schemeClr>
          </a:solidFill>
        </p:spPr>
        <p:txBody>
          <a:bodyPr wrap="square" rtlCol="0">
            <a:spAutoFit/>
          </a:bodyPr>
          <a:lstStyle/>
          <a:p>
            <a:pPr algn="ctr"/>
            <a:r>
              <a:rPr lang="en-GB" sz="1600" dirty="0" smtClean="0">
                <a:solidFill>
                  <a:srgbClr val="000000"/>
                </a:solidFill>
                <a:latin typeface="Calibri" pitchFamily="34" charset="0"/>
              </a:rPr>
              <a:t>€796k</a:t>
            </a:r>
            <a:endParaRPr lang="en-GB" sz="1600" dirty="0">
              <a:solidFill>
                <a:srgbClr val="000000"/>
              </a:solidFill>
              <a:latin typeface="Calibri" pitchFamily="34" charset="0"/>
            </a:endParaRPr>
          </a:p>
        </p:txBody>
      </p:sp>
      <p:grpSp>
        <p:nvGrpSpPr>
          <p:cNvPr id="6" name="Group 5"/>
          <p:cNvGrpSpPr/>
          <p:nvPr/>
        </p:nvGrpSpPr>
        <p:grpSpPr>
          <a:xfrm rot="10800000">
            <a:off x="3502366" y="4599636"/>
            <a:ext cx="1429673" cy="691699"/>
            <a:chOff x="3502366" y="4599636"/>
            <a:chExt cx="1429673" cy="691699"/>
          </a:xfrm>
        </p:grpSpPr>
        <p:sp>
          <p:nvSpPr>
            <p:cNvPr id="57" name="Line 20"/>
            <p:cNvSpPr>
              <a:spLocks noChangeShapeType="1"/>
            </p:cNvSpPr>
            <p:nvPr/>
          </p:nvSpPr>
          <p:spPr bwMode="auto">
            <a:xfrm flipH="1" flipV="1">
              <a:off x="3502366" y="4599636"/>
              <a:ext cx="1429673" cy="691699"/>
            </a:xfrm>
            <a:prstGeom prst="line">
              <a:avLst/>
            </a:prstGeom>
            <a:noFill/>
            <a:ln w="63500">
              <a:solidFill>
                <a:srgbClr val="0070C0"/>
              </a:solidFill>
              <a:round/>
              <a:headEnd type="triangle" w="med" len="med"/>
              <a:tailEnd/>
            </a:ln>
            <a:effectLst/>
          </p:spPr>
          <p:txBody>
            <a:bodyPr wrap="none" anchor="ctr"/>
            <a:lstStyle/>
            <a:p>
              <a:endParaRPr lang="en-GB" dirty="0">
                <a:solidFill>
                  <a:srgbClr val="000000"/>
                </a:solidFill>
                <a:latin typeface="Calibri" pitchFamily="34" charset="0"/>
              </a:endParaRPr>
            </a:p>
          </p:txBody>
        </p:sp>
        <p:sp>
          <p:nvSpPr>
            <p:cNvPr id="58" name="TextBox 57"/>
            <p:cNvSpPr txBox="1"/>
            <p:nvPr/>
          </p:nvSpPr>
          <p:spPr>
            <a:xfrm rot="10800000">
              <a:off x="3707904" y="4818638"/>
              <a:ext cx="791790" cy="338554"/>
            </a:xfrm>
            <a:prstGeom prst="rect">
              <a:avLst/>
            </a:prstGeom>
            <a:solidFill>
              <a:schemeClr val="bg1">
                <a:alpha val="68000"/>
              </a:schemeClr>
            </a:solidFill>
          </p:spPr>
          <p:txBody>
            <a:bodyPr wrap="square" rtlCol="0">
              <a:spAutoFit/>
            </a:bodyPr>
            <a:lstStyle/>
            <a:p>
              <a:pPr algn="ctr"/>
              <a:r>
                <a:rPr lang="en-GB" sz="1600" dirty="0" smtClean="0">
                  <a:solidFill>
                    <a:srgbClr val="000000"/>
                  </a:solidFill>
                  <a:latin typeface="Calibri" pitchFamily="34" charset="0"/>
                </a:rPr>
                <a:t>€1.6m</a:t>
              </a:r>
              <a:endParaRPr lang="en-GB" sz="1600" dirty="0">
                <a:solidFill>
                  <a:srgbClr val="000000"/>
                </a:solidFill>
                <a:latin typeface="Calibri" pitchFamily="34" charset="0"/>
              </a:endParaRPr>
            </a:p>
          </p:txBody>
        </p:sp>
      </p:grpSp>
      <p:sp>
        <p:nvSpPr>
          <p:cNvPr id="4" name="TextBox 3"/>
          <p:cNvSpPr txBox="1"/>
          <p:nvPr/>
        </p:nvSpPr>
        <p:spPr>
          <a:xfrm>
            <a:off x="3275857" y="836713"/>
            <a:ext cx="5400600" cy="1015663"/>
          </a:xfrm>
          <a:prstGeom prst="rect">
            <a:avLst/>
          </a:prstGeom>
          <a:noFill/>
        </p:spPr>
        <p:txBody>
          <a:bodyPr wrap="square" rtlCol="0">
            <a:spAutoFit/>
          </a:bodyPr>
          <a:lstStyle/>
          <a:p>
            <a:pPr algn="ctr"/>
            <a:r>
              <a:rPr lang="en-GB" sz="2000" dirty="0" smtClean="0">
                <a:solidFill>
                  <a:schemeClr val="bg2"/>
                </a:solidFill>
                <a:latin typeface="Calibri" pitchFamily="34" charset="0"/>
                <a:cs typeface="Calibri" pitchFamily="34" charset="0"/>
              </a:rPr>
              <a:t>Shoppers move from branded to Private Label, and trade down  from Premium Private Label to standard, each time spending less</a:t>
            </a:r>
            <a:endParaRPr lang="en-GB" sz="2000" dirty="0">
              <a:solidFill>
                <a:schemeClr val="bg2"/>
              </a:solidFill>
              <a:latin typeface="Calibri" pitchFamily="34" charset="0"/>
              <a:cs typeface="Calibri" pitchFamily="34" charset="0"/>
            </a:endParaRPr>
          </a:p>
        </p:txBody>
      </p:sp>
    </p:spTree>
    <p:extLst>
      <p:ext uri="{BB962C8B-B14F-4D97-AF65-F5344CB8AC3E}">
        <p14:creationId xmlns:p14="http://schemas.microsoft.com/office/powerpoint/2010/main" val="2588909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idx="4294967295"/>
          </p:nvPr>
        </p:nvSpPr>
        <p:spPr>
          <a:xfrm>
            <a:off x="6948488" y="133350"/>
            <a:ext cx="2046287" cy="487363"/>
          </a:xfrm>
        </p:spPr>
        <p:txBody>
          <a:bodyPr/>
          <a:lstStyle/>
          <a:p>
            <a:pPr algn="r" eaLnBrk="1" hangingPunct="1"/>
            <a:r>
              <a:rPr lang="en-GB" altLang="en-US" dirty="0" smtClean="0">
                <a:solidFill>
                  <a:schemeClr val="bg2"/>
                </a:solidFill>
              </a:rPr>
              <a:t>OVERVIEW</a:t>
            </a:r>
          </a:p>
        </p:txBody>
      </p:sp>
      <p:sp>
        <p:nvSpPr>
          <p:cNvPr id="25603" name="Rectangle 6"/>
          <p:cNvSpPr>
            <a:spLocks noChangeArrowheads="1"/>
          </p:cNvSpPr>
          <p:nvPr/>
        </p:nvSpPr>
        <p:spPr bwMode="auto">
          <a:xfrm>
            <a:off x="323528" y="908720"/>
            <a:ext cx="6021388"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r>
              <a:rPr lang="en-GB" altLang="en-US" b="1" dirty="0">
                <a:solidFill>
                  <a:schemeClr val="bg2"/>
                </a:solidFill>
                <a:latin typeface="Calibri" pitchFamily="34" charset="0"/>
                <a:cs typeface="Times New Roman" pitchFamily="18" charset="0"/>
              </a:rPr>
              <a:t>Market Overview</a:t>
            </a:r>
          </a:p>
          <a:p>
            <a:pPr marL="285750" indent="-285750" algn="just">
              <a:buFont typeface="Arial" panose="020B0604020202020204" pitchFamily="34" charset="0"/>
              <a:buChar char="•"/>
            </a:pPr>
            <a:r>
              <a:rPr lang="en-GB" altLang="en-US" sz="1600" dirty="0">
                <a:solidFill>
                  <a:schemeClr val="bg2"/>
                </a:solidFill>
                <a:latin typeface="Calibri" pitchFamily="34" charset="0"/>
                <a:ea typeface="ＭＳ Ｐゴシック" pitchFamily="34" charset="-128"/>
                <a:cs typeface="Times New Roman" pitchFamily="18" charset="0"/>
              </a:rPr>
              <a:t>The market is seeing positive growth on an annual </a:t>
            </a:r>
            <a:r>
              <a:rPr lang="en-GB" altLang="en-US" sz="1600" dirty="0" smtClean="0">
                <a:solidFill>
                  <a:schemeClr val="bg2"/>
                </a:solidFill>
                <a:latin typeface="Calibri" pitchFamily="34" charset="0"/>
                <a:ea typeface="ＭＳ Ｐゴシック" pitchFamily="34" charset="-128"/>
                <a:cs typeface="Times New Roman" pitchFamily="18" charset="0"/>
              </a:rPr>
              <a:t>basis </a:t>
            </a:r>
            <a:r>
              <a:rPr lang="en-GB" altLang="en-US" sz="1600" smtClean="0">
                <a:solidFill>
                  <a:schemeClr val="bg2"/>
                </a:solidFill>
                <a:latin typeface="Calibri" pitchFamily="34" charset="0"/>
                <a:ea typeface="ＭＳ Ｐゴシック" pitchFamily="34" charset="-128"/>
                <a:cs typeface="Times New Roman" pitchFamily="18" charset="0"/>
              </a:rPr>
              <a:t>and in </a:t>
            </a:r>
            <a:r>
              <a:rPr lang="en-GB" altLang="en-US" sz="1600" dirty="0">
                <a:solidFill>
                  <a:schemeClr val="bg2"/>
                </a:solidFill>
                <a:latin typeface="Calibri" pitchFamily="34" charset="0"/>
                <a:ea typeface="ＭＳ Ｐゴシック" pitchFamily="34" charset="-128"/>
                <a:cs typeface="Times New Roman" pitchFamily="18" charset="0"/>
              </a:rPr>
              <a:t>the shorter term by +1.2%. </a:t>
            </a:r>
          </a:p>
          <a:p>
            <a:pPr marL="285750" indent="-285750" algn="just">
              <a:buFont typeface="Arial" panose="020B0604020202020204" pitchFamily="34" charset="0"/>
              <a:buChar char="•"/>
            </a:pPr>
            <a:endParaRPr lang="en-GB" altLang="en-US" sz="1600" dirty="0">
              <a:solidFill>
                <a:schemeClr val="bg2"/>
              </a:solidFill>
              <a:latin typeface="Calibri" pitchFamily="34" charset="0"/>
              <a:ea typeface="ＭＳ Ｐゴシック" pitchFamily="34" charset="-128"/>
              <a:cs typeface="Times New Roman" pitchFamily="18" charset="0"/>
            </a:endParaRPr>
          </a:p>
          <a:p>
            <a:pPr marL="285750" indent="-285750" algn="just">
              <a:buFont typeface="Arial" panose="020B0604020202020204" pitchFamily="34" charset="0"/>
              <a:buChar char="•"/>
            </a:pPr>
            <a:r>
              <a:rPr lang="en-GB" altLang="en-US" sz="1600" dirty="0">
                <a:solidFill>
                  <a:schemeClr val="bg2"/>
                </a:solidFill>
                <a:latin typeface="Calibri" pitchFamily="34" charset="0"/>
                <a:ea typeface="ＭＳ Ｐゴシック" pitchFamily="34" charset="-128"/>
                <a:cs typeface="Times New Roman" pitchFamily="18" charset="0"/>
              </a:rPr>
              <a:t>While there has been price inflation, shoppers continue to compensate for price increases by purchasing on offer and trading down to cheaper lines. In spite of this household spend has increased year on year by +2.1</a:t>
            </a:r>
            <a:r>
              <a:rPr lang="en-GB" altLang="en-US" sz="1600" dirty="0" smtClean="0">
                <a:solidFill>
                  <a:schemeClr val="bg2"/>
                </a:solidFill>
                <a:latin typeface="Calibri" pitchFamily="34" charset="0"/>
                <a:ea typeface="ＭＳ Ｐゴシック" pitchFamily="34" charset="-128"/>
                <a:cs typeface="Times New Roman" pitchFamily="18" charset="0"/>
              </a:rPr>
              <a:t>%.</a:t>
            </a:r>
          </a:p>
          <a:p>
            <a:pPr marL="285750" indent="-285750" algn="just">
              <a:buFont typeface="Arial" panose="020B0604020202020204" pitchFamily="34" charset="0"/>
              <a:buChar char="•"/>
            </a:pPr>
            <a:endParaRPr lang="en-GB" altLang="en-US" sz="1600" dirty="0">
              <a:solidFill>
                <a:schemeClr val="bg2"/>
              </a:solidFill>
              <a:latin typeface="Calibri" pitchFamily="34" charset="0"/>
              <a:ea typeface="ＭＳ Ｐゴシック" pitchFamily="34" charset="-128"/>
              <a:cs typeface="Times New Roman" pitchFamily="18" charset="0"/>
            </a:endParaRPr>
          </a:p>
          <a:p>
            <a:pPr marL="285750" indent="-285750" algn="just">
              <a:buFont typeface="Arial" panose="020B0604020202020204" pitchFamily="34" charset="0"/>
              <a:buChar char="•"/>
            </a:pPr>
            <a:r>
              <a:rPr lang="en-GB" altLang="en-US" sz="1600" dirty="0" smtClean="0">
                <a:solidFill>
                  <a:schemeClr val="bg2"/>
                </a:solidFill>
                <a:latin typeface="Calibri" pitchFamily="34" charset="0"/>
                <a:cs typeface="Times New Roman" pitchFamily="18" charset="0"/>
              </a:rPr>
              <a:t>Irish </a:t>
            </a:r>
            <a:r>
              <a:rPr lang="en-GB" altLang="en-US" sz="1600" dirty="0">
                <a:solidFill>
                  <a:schemeClr val="bg2"/>
                </a:solidFill>
                <a:latin typeface="Calibri" pitchFamily="34" charset="0"/>
                <a:cs typeface="Times New Roman" pitchFamily="18" charset="0"/>
              </a:rPr>
              <a:t>households are spending slightly more per trip this period, and more per </a:t>
            </a:r>
            <a:r>
              <a:rPr lang="en-GB" altLang="en-US" sz="1600" dirty="0" smtClean="0">
                <a:solidFill>
                  <a:schemeClr val="bg2"/>
                </a:solidFill>
                <a:latin typeface="Calibri" pitchFamily="34" charset="0"/>
                <a:cs typeface="Times New Roman" pitchFamily="18" charset="0"/>
              </a:rPr>
              <a:t>year, however </a:t>
            </a:r>
            <a:r>
              <a:rPr lang="en-GB" altLang="en-US" sz="1600" dirty="0">
                <a:solidFill>
                  <a:schemeClr val="bg2"/>
                </a:solidFill>
                <a:latin typeface="Calibri" pitchFamily="34" charset="0"/>
                <a:cs typeface="Times New Roman" pitchFamily="18" charset="0"/>
              </a:rPr>
              <a:t>they are making less </a:t>
            </a:r>
            <a:r>
              <a:rPr lang="en-GB" altLang="en-US" sz="1600" dirty="0" smtClean="0">
                <a:solidFill>
                  <a:schemeClr val="bg2"/>
                </a:solidFill>
                <a:latin typeface="Calibri" pitchFamily="34" charset="0"/>
                <a:cs typeface="Times New Roman" pitchFamily="18" charset="0"/>
              </a:rPr>
              <a:t>trips.</a:t>
            </a:r>
          </a:p>
          <a:p>
            <a:pPr marL="285750" indent="-285750" algn="just">
              <a:buFont typeface="Arial" panose="020B0604020202020204" pitchFamily="34" charset="0"/>
              <a:buChar char="•"/>
            </a:pPr>
            <a:endParaRPr lang="en-GB" altLang="en-US" sz="1600" dirty="0">
              <a:solidFill>
                <a:schemeClr val="bg2"/>
              </a:solidFill>
              <a:latin typeface="Calibri" pitchFamily="34" charset="0"/>
              <a:cs typeface="Times New Roman" pitchFamily="18" charset="0"/>
            </a:endParaRPr>
          </a:p>
          <a:p>
            <a:pPr marL="285750" indent="-285750" algn="just">
              <a:buFont typeface="Arial" panose="020B0604020202020204" pitchFamily="34" charset="0"/>
              <a:buChar char="•"/>
            </a:pPr>
            <a:r>
              <a:rPr lang="en-GB" altLang="en-US" sz="1600" dirty="0" smtClean="0">
                <a:solidFill>
                  <a:schemeClr val="bg2"/>
                </a:solidFill>
                <a:latin typeface="Calibri" pitchFamily="34" charset="0"/>
                <a:cs typeface="Times New Roman" pitchFamily="18" charset="0"/>
              </a:rPr>
              <a:t>Shoppers continue to shop around.</a:t>
            </a:r>
          </a:p>
          <a:p>
            <a:pPr marL="285750" indent="-285750" algn="just">
              <a:buFont typeface="Arial" panose="020B0604020202020204" pitchFamily="34" charset="0"/>
              <a:buChar char="•"/>
            </a:pPr>
            <a:endParaRPr lang="en-GB" altLang="en-US" sz="1600" dirty="0">
              <a:solidFill>
                <a:schemeClr val="bg2"/>
              </a:solidFill>
              <a:latin typeface="Calibri" pitchFamily="34" charset="0"/>
              <a:cs typeface="Times New Roman" pitchFamily="18" charset="0"/>
            </a:endParaRPr>
          </a:p>
          <a:p>
            <a:pPr marL="285750" indent="-285750" algn="just">
              <a:buFont typeface="Arial" panose="020B0604020202020204" pitchFamily="34" charset="0"/>
              <a:buChar char="•"/>
            </a:pPr>
            <a:r>
              <a:rPr lang="en-GB" altLang="en-US" sz="1600" dirty="0" smtClean="0">
                <a:solidFill>
                  <a:schemeClr val="bg2"/>
                </a:solidFill>
                <a:latin typeface="Calibri" pitchFamily="34" charset="0"/>
                <a:cs typeface="Times New Roman" pitchFamily="18" charset="0"/>
              </a:rPr>
              <a:t>Private label continues to be important as a method of reducing spend with a market share at 37.3%.</a:t>
            </a:r>
          </a:p>
          <a:p>
            <a:pPr marL="285750" indent="-285750" algn="just">
              <a:buFont typeface="Arial" panose="020B0604020202020204" pitchFamily="34" charset="0"/>
              <a:buChar char="•"/>
            </a:pPr>
            <a:endParaRPr lang="en-GB" altLang="en-US" sz="1600" dirty="0">
              <a:solidFill>
                <a:schemeClr val="bg2"/>
              </a:solidFill>
              <a:latin typeface="Calibri" pitchFamily="34" charset="0"/>
              <a:cs typeface="Times New Roman" pitchFamily="18" charset="0"/>
            </a:endParaRPr>
          </a:p>
          <a:p>
            <a:pPr marL="285750" indent="-285750" algn="just">
              <a:buFont typeface="Arial" panose="020B0604020202020204" pitchFamily="34" charset="0"/>
              <a:buChar char="•"/>
            </a:pPr>
            <a:endParaRPr lang="en-GB" altLang="en-US" sz="1600" dirty="0">
              <a:solidFill>
                <a:schemeClr val="bg2"/>
              </a:solidFill>
              <a:latin typeface="Calibri" pitchFamily="34" charset="0"/>
              <a:cs typeface="Times New Roman" pitchFamily="18" charset="0"/>
            </a:endParaRPr>
          </a:p>
        </p:txBody>
      </p:sp>
      <p:pic>
        <p:nvPicPr>
          <p:cNvPr id="25604" name="Picture 12"/>
          <p:cNvPicPr>
            <a:picLocks noChangeAspect="1" noChangeArrowheads="1"/>
          </p:cNvPicPr>
          <p:nvPr/>
        </p:nvPicPr>
        <p:blipFill>
          <a:blip r:embed="rId3">
            <a:extLst>
              <a:ext uri="{28A0092B-C50C-407E-A947-70E740481C1C}">
                <a14:useLocalDpi xmlns:a14="http://schemas.microsoft.com/office/drawing/2010/main" val="0"/>
              </a:ext>
            </a:extLst>
          </a:blip>
          <a:srcRect l="48232" t="909" r="128" b="5637"/>
          <a:stretch>
            <a:fillRect/>
          </a:stretch>
        </p:blipFill>
        <p:spPr bwMode="auto">
          <a:xfrm>
            <a:off x="6588125" y="765175"/>
            <a:ext cx="24193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3"/>
          <p:cNvPicPr>
            <a:picLocks noChangeAspect="1" noChangeArrowheads="1"/>
          </p:cNvPicPr>
          <p:nvPr/>
        </p:nvPicPr>
        <p:blipFill>
          <a:blip r:embed="rId3">
            <a:extLst>
              <a:ext uri="{28A0092B-C50C-407E-A947-70E740481C1C}">
                <a14:useLocalDpi xmlns:a14="http://schemas.microsoft.com/office/drawing/2010/main" val="0"/>
              </a:ext>
            </a:extLst>
          </a:blip>
          <a:srcRect l="48232" t="909" r="128" b="5637"/>
          <a:stretch>
            <a:fillRect/>
          </a:stretch>
        </p:blipFill>
        <p:spPr bwMode="auto">
          <a:xfrm>
            <a:off x="6588125" y="2613025"/>
            <a:ext cx="24193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4"/>
          <p:cNvPicPr>
            <a:picLocks noChangeAspect="1" noChangeArrowheads="1"/>
          </p:cNvPicPr>
          <p:nvPr/>
        </p:nvPicPr>
        <p:blipFill>
          <a:blip r:embed="rId3">
            <a:extLst>
              <a:ext uri="{28A0092B-C50C-407E-A947-70E740481C1C}">
                <a14:useLocalDpi xmlns:a14="http://schemas.microsoft.com/office/drawing/2010/main" val="0"/>
              </a:ext>
            </a:extLst>
          </a:blip>
          <a:srcRect l="48232" t="909" r="128" b="5637"/>
          <a:stretch>
            <a:fillRect/>
          </a:stretch>
        </p:blipFill>
        <p:spPr bwMode="auto">
          <a:xfrm>
            <a:off x="6588125" y="4452938"/>
            <a:ext cx="24193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42B9044C-B950-42AE-A9C5-DA1CB15BDC1E}" type="slidenum">
              <a:rPr lang="en-GB" smtClean="0"/>
              <a:pPr>
                <a:defRPr/>
              </a:pPr>
              <a:t>2</a:t>
            </a:fld>
            <a:endParaRPr lang="en-GB"/>
          </a:p>
        </p:txBody>
      </p:sp>
    </p:spTree>
    <p:extLst>
      <p:ext uri="{BB962C8B-B14F-4D97-AF65-F5344CB8AC3E}">
        <p14:creationId xmlns:p14="http://schemas.microsoft.com/office/powerpoint/2010/main" val="2914186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2713"/>
            <a:ext cx="8154988" cy="965200"/>
          </a:xfrm>
        </p:spPr>
        <p:txBody>
          <a:bodyPr/>
          <a:lstStyle/>
          <a:p>
            <a:pPr algn="l"/>
            <a:r>
              <a:rPr lang="en-GB" sz="1800" b="1" dirty="0" smtClean="0">
                <a:solidFill>
                  <a:schemeClr val="bg2"/>
                </a:solidFill>
                <a:latin typeface="Calibri" pitchFamily="34" charset="0"/>
                <a:cs typeface="Calibri" pitchFamily="34" charset="0"/>
              </a:rPr>
              <a:t>TOTAL GROCERY – % PACKS SOLD ON DEAL – 52W/E</a:t>
            </a:r>
            <a:r>
              <a:rPr lang="en-GB" sz="1800" dirty="0">
                <a:solidFill>
                  <a:schemeClr val="bg2"/>
                </a:solidFill>
                <a:latin typeface="Calibri" pitchFamily="34" charset="0"/>
                <a:cs typeface="Calibri" pitchFamily="34" charset="0"/>
              </a:rPr>
              <a:t/>
            </a:r>
            <a:br>
              <a:rPr lang="en-GB" sz="1800" dirty="0">
                <a:solidFill>
                  <a:schemeClr val="bg2"/>
                </a:solidFill>
                <a:latin typeface="Calibri" pitchFamily="34" charset="0"/>
                <a:cs typeface="Calibri" pitchFamily="34" charset="0"/>
              </a:rPr>
            </a:br>
            <a:r>
              <a:rPr lang="en-GB" sz="1800" dirty="0">
                <a:solidFill>
                  <a:schemeClr val="bg2"/>
                </a:solidFill>
                <a:latin typeface="Calibri" pitchFamily="34" charset="0"/>
                <a:cs typeface="Calibri" pitchFamily="34" charset="0"/>
              </a:rPr>
              <a:t>Shoppers perceive the %packs sold on deal is consistent over </a:t>
            </a:r>
            <a:r>
              <a:rPr lang="en-GB" sz="1800" dirty="0" smtClean="0">
                <a:solidFill>
                  <a:schemeClr val="bg2"/>
                </a:solidFill>
                <a:latin typeface="Calibri" pitchFamily="34" charset="0"/>
                <a:cs typeface="Calibri" pitchFamily="34" charset="0"/>
              </a:rPr>
              <a:t>time </a:t>
            </a:r>
            <a:endParaRPr lang="en-GB" sz="1800" dirty="0">
              <a:solidFill>
                <a:schemeClr val="bg2"/>
              </a:solidFill>
              <a:latin typeface="Calibri" pitchFamily="34" charset="0"/>
              <a:cs typeface="Calibri"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3319424"/>
              </p:ext>
            </p:extLst>
          </p:nvPr>
        </p:nvGraphicFramePr>
        <p:xfrm>
          <a:off x="485775" y="1449388"/>
          <a:ext cx="8154988" cy="4765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3763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6" y="122239"/>
            <a:ext cx="8154988" cy="965200"/>
          </a:xfrm>
        </p:spPr>
        <p:txBody>
          <a:bodyPr/>
          <a:lstStyle/>
          <a:p>
            <a:pPr algn="l"/>
            <a:r>
              <a:rPr lang="en-GB" sz="1800" b="1" dirty="0" smtClean="0">
                <a:solidFill>
                  <a:schemeClr val="bg2"/>
                </a:solidFill>
                <a:latin typeface="Calibri" pitchFamily="34" charset="0"/>
                <a:cs typeface="Calibri" pitchFamily="34" charset="0"/>
              </a:rPr>
              <a:t>TOTAL GROCERCY - SOLD ON DEAL TRENDED 12W/E</a:t>
            </a:r>
            <a:r>
              <a:rPr lang="en-GB" sz="1800" dirty="0">
                <a:solidFill>
                  <a:schemeClr val="bg2"/>
                </a:solidFill>
                <a:latin typeface="Calibri" pitchFamily="34" charset="0"/>
                <a:cs typeface="Calibri" pitchFamily="34" charset="0"/>
              </a:rPr>
              <a:t/>
            </a:r>
            <a:br>
              <a:rPr lang="en-GB" sz="1800" dirty="0">
                <a:solidFill>
                  <a:schemeClr val="bg2"/>
                </a:solidFill>
                <a:latin typeface="Calibri" pitchFamily="34" charset="0"/>
                <a:cs typeface="Calibri" pitchFamily="34" charset="0"/>
              </a:rPr>
            </a:br>
            <a:r>
              <a:rPr lang="en-GB" sz="1800" dirty="0" smtClean="0">
                <a:solidFill>
                  <a:schemeClr val="bg2"/>
                </a:solidFill>
                <a:latin typeface="Calibri" pitchFamily="34" charset="0"/>
                <a:cs typeface="Calibri" pitchFamily="34" charset="0"/>
              </a:rPr>
              <a:t>Not much </a:t>
            </a:r>
            <a:r>
              <a:rPr lang="en-GB" sz="1800" dirty="0">
                <a:solidFill>
                  <a:schemeClr val="bg2"/>
                </a:solidFill>
                <a:latin typeface="Calibri" pitchFamily="34" charset="0"/>
                <a:cs typeface="Calibri" pitchFamily="34" charset="0"/>
              </a:rPr>
              <a:t>change in the proportion of sales on deal with more consistent promotional activity across </a:t>
            </a:r>
            <a:r>
              <a:rPr lang="en-GB" sz="1800" dirty="0" smtClean="0">
                <a:solidFill>
                  <a:schemeClr val="bg2"/>
                </a:solidFill>
                <a:latin typeface="Calibri" pitchFamily="34" charset="0"/>
                <a:cs typeface="Calibri" pitchFamily="34" charset="0"/>
              </a:rPr>
              <a:t>retailers </a:t>
            </a:r>
            <a:endParaRPr lang="en-GB" sz="1800" dirty="0">
              <a:solidFill>
                <a:schemeClr val="bg2"/>
              </a:solidFill>
              <a:latin typeface="Calibri" pitchFamily="34" charset="0"/>
              <a:cs typeface="Calibri"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4918910"/>
              </p:ext>
            </p:extLst>
          </p:nvPr>
        </p:nvGraphicFramePr>
        <p:xfrm>
          <a:off x="85726" y="1449389"/>
          <a:ext cx="8982075" cy="4765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292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988292257"/>
              </p:ext>
            </p:extLst>
          </p:nvPr>
        </p:nvGraphicFramePr>
        <p:xfrm>
          <a:off x="107505" y="1505000"/>
          <a:ext cx="6840760" cy="4464496"/>
        </p:xfrm>
        <a:graphic>
          <a:graphicData uri="http://schemas.openxmlformats.org/drawingml/2006/chart">
            <c:chart xmlns:c="http://schemas.openxmlformats.org/drawingml/2006/chart" xmlns:r="http://schemas.openxmlformats.org/officeDocument/2006/relationships" r:id="rId3"/>
          </a:graphicData>
        </a:graphic>
      </p:graphicFrame>
      <p:pic>
        <p:nvPicPr>
          <p:cNvPr id="9218" name="Picture 2" descr="http://image.guardian.co.uk/sys-images/Guardian/General/Pictures/1999/12/03/1eur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96" y="278092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http://www.sorrythatusernameistaken.com/wp-content/uploads/2010/05/price-poi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4636" y="332656"/>
            <a:ext cx="1758516" cy="23446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txBox="1">
            <a:spLocks noChangeArrowheads="1"/>
          </p:cNvSpPr>
          <p:nvPr/>
        </p:nvSpPr>
        <p:spPr>
          <a:xfrm>
            <a:off x="1" y="154836"/>
            <a:ext cx="8028383" cy="609869"/>
          </a:xfrm>
          <a:prstGeom prst="rect">
            <a:avLst/>
          </a:prstGeom>
        </p:spPr>
        <p:txBody>
          <a:bodyPr/>
          <a:lstStyle>
            <a:lvl1pPr algn="ctr" defTabSz="457200" rtl="0" eaLnBrk="0" fontAlgn="base" hangingPunct="0">
              <a:spcBef>
                <a:spcPct val="0"/>
              </a:spcBef>
              <a:spcAft>
                <a:spcPct val="0"/>
              </a:spcAft>
              <a:defRPr sz="4400">
                <a:solidFill>
                  <a:schemeClr val="tx1"/>
                </a:solidFill>
                <a:latin typeface="+mj-lt"/>
                <a:ea typeface="ＭＳ Ｐゴシック"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a:cs typeface="ＭＳ Ｐゴシック"/>
              </a:defRPr>
            </a:lvl6pPr>
            <a:lvl7pPr marL="914400" algn="ctr" defTabSz="457200" rtl="0" fontAlgn="base">
              <a:spcBef>
                <a:spcPct val="0"/>
              </a:spcBef>
              <a:spcAft>
                <a:spcPct val="0"/>
              </a:spcAft>
              <a:defRPr sz="4400">
                <a:solidFill>
                  <a:schemeClr val="tx1"/>
                </a:solidFill>
                <a:latin typeface="Arial" charset="0"/>
                <a:ea typeface="ＭＳ Ｐゴシック"/>
                <a:cs typeface="ＭＳ Ｐゴシック"/>
              </a:defRPr>
            </a:lvl7pPr>
            <a:lvl8pPr marL="1371600" algn="ctr" defTabSz="457200" rtl="0" fontAlgn="base">
              <a:spcBef>
                <a:spcPct val="0"/>
              </a:spcBef>
              <a:spcAft>
                <a:spcPct val="0"/>
              </a:spcAft>
              <a:defRPr sz="4400">
                <a:solidFill>
                  <a:schemeClr val="tx1"/>
                </a:solidFill>
                <a:latin typeface="Arial" charset="0"/>
                <a:ea typeface="ＭＳ Ｐゴシック"/>
                <a:cs typeface="ＭＳ Ｐゴシック"/>
              </a:defRPr>
            </a:lvl8pPr>
            <a:lvl9pPr marL="1828800" algn="ctr" defTabSz="457200" rtl="0" fontAlgn="base">
              <a:spcBef>
                <a:spcPct val="0"/>
              </a:spcBef>
              <a:spcAft>
                <a:spcPct val="0"/>
              </a:spcAft>
              <a:defRPr sz="4400">
                <a:solidFill>
                  <a:schemeClr val="tx1"/>
                </a:solidFill>
                <a:latin typeface="Arial" charset="0"/>
                <a:ea typeface="ＭＳ Ｐゴシック"/>
                <a:cs typeface="ＭＳ Ｐゴシック"/>
              </a:defRPr>
            </a:lvl9pPr>
          </a:lstStyle>
          <a:p>
            <a:pPr algn="l"/>
            <a:r>
              <a:rPr lang="en-GB" sz="1800" b="1" kern="0" dirty="0" smtClean="0">
                <a:solidFill>
                  <a:schemeClr val="bg2"/>
                </a:solidFill>
                <a:latin typeface="Calibri" panose="020F0502020204030204" pitchFamily="34" charset="0"/>
                <a:cs typeface="Calibri" pitchFamily="34" charset="0"/>
              </a:rPr>
              <a:t>% of branded grocery spend accounted for by round € or 50c price points</a:t>
            </a:r>
          </a:p>
          <a:p>
            <a:pPr algn="l"/>
            <a:endParaRPr lang="en-GB" sz="1800" kern="0" dirty="0" smtClean="0">
              <a:solidFill>
                <a:schemeClr val="bg2"/>
              </a:solidFill>
              <a:cs typeface="Calibri" pitchFamily="34" charset="0"/>
            </a:endParaRPr>
          </a:p>
          <a:p>
            <a:pPr algn="l"/>
            <a:r>
              <a:rPr lang="en-GB" sz="1800" kern="0" dirty="0" smtClean="0">
                <a:solidFill>
                  <a:schemeClr val="bg2"/>
                </a:solidFill>
                <a:latin typeface="Calibri" panose="020F0502020204030204" pitchFamily="34" charset="0"/>
                <a:cs typeface="Calibri" pitchFamily="34" charset="0"/>
              </a:rPr>
              <a:t>Pricing clarity continues to cut through with shoppers</a:t>
            </a:r>
            <a:endParaRPr lang="en-US" sz="1800" kern="0" dirty="0" smtClean="0">
              <a:solidFill>
                <a:schemeClr val="bg2"/>
              </a:solidFill>
              <a:latin typeface="Calibri" panose="020F0502020204030204" pitchFamily="34" charset="0"/>
              <a:cs typeface="Calibri" pitchFamily="34" charset="0"/>
            </a:endParaRPr>
          </a:p>
        </p:txBody>
      </p:sp>
    </p:spTree>
    <p:extLst>
      <p:ext uri="{BB962C8B-B14F-4D97-AF65-F5344CB8AC3E}">
        <p14:creationId xmlns:p14="http://schemas.microsoft.com/office/powerpoint/2010/main" val="16653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93664"/>
            <a:ext cx="8538913" cy="965200"/>
          </a:xfrm>
        </p:spPr>
        <p:txBody>
          <a:bodyPr/>
          <a:lstStyle/>
          <a:p>
            <a:pPr algn="l"/>
            <a:r>
              <a:rPr lang="en-GB" sz="1800" dirty="0">
                <a:latin typeface="Calibri" pitchFamily="34" charset="0"/>
                <a:cs typeface="Calibri" pitchFamily="34" charset="0"/>
              </a:rPr>
              <a:t>Total Grocery Sector Share of Promotion – % Packs</a:t>
            </a:r>
            <a:br>
              <a:rPr lang="en-GB" sz="1800" dirty="0">
                <a:latin typeface="Calibri" pitchFamily="34" charset="0"/>
                <a:cs typeface="Calibri" pitchFamily="34" charset="0"/>
              </a:rPr>
            </a:br>
            <a:r>
              <a:rPr lang="en-GB" sz="1800" dirty="0">
                <a:solidFill>
                  <a:schemeClr val="accent1"/>
                </a:solidFill>
                <a:latin typeface="Calibri" pitchFamily="34" charset="0"/>
                <a:cs typeface="Calibri" pitchFamily="34" charset="0"/>
              </a:rPr>
              <a:t>52we, Alcohol has a higher share of promotion than any other </a:t>
            </a:r>
            <a:r>
              <a:rPr lang="en-GB" sz="1800" dirty="0" smtClean="0">
                <a:solidFill>
                  <a:schemeClr val="accent1"/>
                </a:solidFill>
                <a:latin typeface="Calibri" pitchFamily="34" charset="0"/>
                <a:cs typeface="Calibri" pitchFamily="34" charset="0"/>
              </a:rPr>
              <a:t>sector but drops compared to the same time last year. Promotion on Frozen increases to try and encourage shoppers to the sector</a:t>
            </a:r>
            <a:r>
              <a:rPr lang="en-GB" sz="1800" dirty="0" smtClean="0">
                <a:latin typeface="Gill Sans"/>
              </a:rPr>
              <a:t>.</a:t>
            </a:r>
            <a:endParaRPr lang="en-GB" sz="1800" dirty="0">
              <a:latin typeface="Gill San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6808954"/>
              </p:ext>
            </p:extLst>
          </p:nvPr>
        </p:nvGraphicFramePr>
        <p:xfrm>
          <a:off x="179512" y="1412776"/>
          <a:ext cx="8782050" cy="5005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4933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5"/>
          <p:cNvGraphicFramePr>
            <a:graphicFrameLocks noChangeAspect="1"/>
          </p:cNvGraphicFramePr>
          <p:nvPr/>
        </p:nvGraphicFramePr>
        <p:xfrm>
          <a:off x="31750" y="1104900"/>
          <a:ext cx="9029700" cy="5286375"/>
        </p:xfrm>
        <a:graphic>
          <a:graphicData uri="http://schemas.openxmlformats.org/presentationml/2006/ole">
            <mc:AlternateContent xmlns:mc="http://schemas.openxmlformats.org/markup-compatibility/2006">
              <mc:Choice xmlns:v="urn:schemas-microsoft-com:vml" Requires="v">
                <p:oleObj spid="_x0000_s288834" r:id="rId3" imgW="9028959" imgH="5285690" progId="Excel.Chart.8">
                  <p:embed/>
                </p:oleObj>
              </mc:Choice>
              <mc:Fallback>
                <p:oleObj r:id="rId3" imgW="9028959" imgH="528569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 y="1104900"/>
                        <a:ext cx="90297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1"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endParaRPr lang="en-US" altLang="en-US" sz="2200">
              <a:solidFill>
                <a:srgbClr val="000000"/>
              </a:solidFill>
            </a:endParaRPr>
          </a:p>
        </p:txBody>
      </p:sp>
      <p:sp>
        <p:nvSpPr>
          <p:cNvPr id="32772" name="TextBox 8"/>
          <p:cNvSpPr txBox="1">
            <a:spLocks noChangeArrowheads="1"/>
          </p:cNvSpPr>
          <p:nvPr/>
        </p:nvSpPr>
        <p:spPr bwMode="auto">
          <a:xfrm>
            <a:off x="85725" y="1071563"/>
            <a:ext cx="4613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altLang="en-US" sz="1400" b="1">
                <a:solidFill>
                  <a:srgbClr val="000000"/>
                </a:solidFill>
              </a:rPr>
              <a:t>12w Total Grocery - pack % sold on deal by category</a:t>
            </a:r>
          </a:p>
        </p:txBody>
      </p:sp>
      <p:sp>
        <p:nvSpPr>
          <p:cNvPr id="32773" name="Rectangle 2"/>
          <p:cNvSpPr>
            <a:spLocks noChangeArrowheads="1"/>
          </p:cNvSpPr>
          <p:nvPr/>
        </p:nvSpPr>
        <p:spPr bwMode="auto">
          <a:xfrm>
            <a:off x="85725" y="115888"/>
            <a:ext cx="87503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altLang="en-US" dirty="0">
                <a:solidFill>
                  <a:schemeClr val="bg2"/>
                </a:solidFill>
                <a:latin typeface="Calibri" pitchFamily="34" charset="0"/>
              </a:rPr>
              <a:t>Hot Beverages have the highest proportion of packs sold on deal</a:t>
            </a:r>
            <a:r>
              <a:rPr lang="en-GB" altLang="en-US" sz="2000" dirty="0">
                <a:solidFill>
                  <a:schemeClr val="bg2"/>
                </a:solidFill>
                <a:latin typeface="Calibri" pitchFamily="34" charset="0"/>
              </a:rPr>
              <a:t>. </a:t>
            </a:r>
          </a:p>
        </p:txBody>
      </p:sp>
      <p:sp>
        <p:nvSpPr>
          <p:cNvPr id="32774" name="Rectangle 11"/>
          <p:cNvSpPr>
            <a:spLocks noChangeArrowheads="1"/>
          </p:cNvSpPr>
          <p:nvPr/>
        </p:nvSpPr>
        <p:spPr bwMode="auto">
          <a:xfrm rot="-3662498">
            <a:off x="4458494" y="4542632"/>
            <a:ext cx="984250" cy="214312"/>
          </a:xfrm>
          <a:prstGeom prst="rect">
            <a:avLst/>
          </a:prstGeom>
          <a:solidFill>
            <a:schemeClr val="accent1">
              <a:alpha val="3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2775"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fld id="{C3EF3623-7C99-4DDF-B6F7-5BFA76798AD0}" type="slidenum">
              <a:rPr lang="en-GB" altLang="en-US" sz="1000">
                <a:solidFill>
                  <a:srgbClr val="989898"/>
                </a:solidFill>
                <a:ea typeface="ヒラギノ角ゴ Pro W3"/>
                <a:cs typeface="ヒラギノ角ゴ Pro W3"/>
              </a:rPr>
              <a:pPr algn="r"/>
              <a:t>24</a:t>
            </a:fld>
            <a:endParaRPr lang="en-GB" altLang="en-US" sz="1000">
              <a:solidFill>
                <a:srgbClr val="989898"/>
              </a:solidFill>
              <a:ea typeface="ヒラギノ角ゴ Pro W3"/>
              <a:cs typeface="ヒラギノ角ゴ Pro W3"/>
            </a:endParaRPr>
          </a:p>
        </p:txBody>
      </p:sp>
    </p:spTree>
    <p:extLst>
      <p:ext uri="{BB962C8B-B14F-4D97-AF65-F5344CB8AC3E}">
        <p14:creationId xmlns:p14="http://schemas.microsoft.com/office/powerpoint/2010/main" val="1089387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40763" cy="965200"/>
          </a:xfrm>
        </p:spPr>
        <p:txBody>
          <a:bodyPr/>
          <a:lstStyle/>
          <a:p>
            <a:r>
              <a:rPr lang="en-GB" sz="1800" b="1" dirty="0" smtClean="0">
                <a:solidFill>
                  <a:schemeClr val="bg2"/>
                </a:solidFill>
                <a:latin typeface="Calibri" pitchFamily="34" charset="0"/>
                <a:cs typeface="Calibri" pitchFamily="34" charset="0"/>
              </a:rPr>
              <a:t>Total Cross Border – Share of ROI Grocery</a:t>
            </a:r>
            <a:r>
              <a:rPr lang="en-GB" sz="1800" dirty="0" smtClean="0">
                <a:solidFill>
                  <a:schemeClr val="bg2"/>
                </a:solidFill>
                <a:latin typeface="Calibri" pitchFamily="34" charset="0"/>
                <a:cs typeface="Calibri" pitchFamily="34" charset="0"/>
              </a:rPr>
              <a:t/>
            </a:r>
            <a:br>
              <a:rPr lang="en-GB" sz="1800" dirty="0" smtClean="0">
                <a:solidFill>
                  <a:schemeClr val="bg2"/>
                </a:solidFill>
                <a:latin typeface="Calibri" pitchFamily="34" charset="0"/>
                <a:cs typeface="Calibri" pitchFamily="34" charset="0"/>
              </a:rPr>
            </a:br>
            <a:r>
              <a:rPr lang="en-GB" sz="1800" dirty="0" smtClean="0">
                <a:solidFill>
                  <a:schemeClr val="bg2"/>
                </a:solidFill>
                <a:latin typeface="Calibri" pitchFamily="34" charset="0"/>
                <a:cs typeface="Calibri" pitchFamily="34" charset="0"/>
              </a:rPr>
              <a:t>Cross Border Sales continue to decline now making up </a:t>
            </a:r>
            <a:r>
              <a:rPr lang="en-GB" sz="1800" dirty="0">
                <a:solidFill>
                  <a:schemeClr val="bg2"/>
                </a:solidFill>
                <a:latin typeface="Calibri" pitchFamily="34" charset="0"/>
                <a:cs typeface="Calibri" pitchFamily="34" charset="0"/>
              </a:rPr>
              <a:t>2</a:t>
            </a:r>
            <a:r>
              <a:rPr lang="en-GB" sz="1800" dirty="0" smtClean="0">
                <a:solidFill>
                  <a:schemeClr val="bg2"/>
                </a:solidFill>
                <a:latin typeface="Calibri" pitchFamily="34" charset="0"/>
                <a:cs typeface="Calibri" pitchFamily="34" charset="0"/>
              </a:rPr>
              <a:t>% of Sales (€176m)</a:t>
            </a:r>
            <a:endParaRPr lang="en-GB" sz="1800" dirty="0">
              <a:latin typeface="Calibri" pitchFamily="34" charset="0"/>
              <a:cs typeface="Calibri"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1015988"/>
              </p:ext>
            </p:extLst>
          </p:nvPr>
        </p:nvGraphicFramePr>
        <p:xfrm>
          <a:off x="485775" y="1449388"/>
          <a:ext cx="4171950" cy="4765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679456558"/>
              </p:ext>
            </p:extLst>
          </p:nvPr>
        </p:nvGraphicFramePr>
        <p:xfrm>
          <a:off x="5229225" y="1411288"/>
          <a:ext cx="3619500" cy="4765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0541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3"/>
          <p:cNvGraphicFramePr>
            <a:graphicFrameLocks noChangeAspect="1"/>
          </p:cNvGraphicFramePr>
          <p:nvPr/>
        </p:nvGraphicFramePr>
        <p:xfrm>
          <a:off x="34925" y="1793875"/>
          <a:ext cx="9005888" cy="4200525"/>
        </p:xfrm>
        <a:graphic>
          <a:graphicData uri="http://schemas.openxmlformats.org/presentationml/2006/ole">
            <mc:AlternateContent xmlns:mc="http://schemas.openxmlformats.org/markup-compatibility/2006">
              <mc:Choice xmlns:v="urn:schemas-microsoft-com:vml" Requires="v">
                <p:oleObj spid="_x0000_s297024" r:id="rId4" imgW="9004572" imgH="4200508" progId="Excel.Chart.8">
                  <p:embed/>
                </p:oleObj>
              </mc:Choice>
              <mc:Fallback>
                <p:oleObj r:id="rId4" imgW="9004572" imgH="4200508"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1793875"/>
                        <a:ext cx="9005888" cy="420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48" name="Rectangle 2"/>
          <p:cNvSpPr>
            <a:spLocks noChangeArrowheads="1"/>
          </p:cNvSpPr>
          <p:nvPr/>
        </p:nvSpPr>
        <p:spPr bwMode="auto">
          <a:xfrm>
            <a:off x="214313" y="115888"/>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6729413" algn="l"/>
              </a:tabLst>
            </a:pPr>
            <a:r>
              <a:rPr lang="en-GB" b="1" dirty="0" smtClean="0">
                <a:solidFill>
                  <a:srgbClr val="000000"/>
                </a:solidFill>
                <a:latin typeface="Calibri" panose="020F0502020204030204" pitchFamily="34" charset="0"/>
              </a:rPr>
              <a:t>12w </a:t>
            </a:r>
            <a:r>
              <a:rPr lang="en-GB" b="1" dirty="0">
                <a:solidFill>
                  <a:srgbClr val="000000"/>
                </a:solidFill>
                <a:latin typeface="Calibri" panose="020F0502020204030204" pitchFamily="34" charset="0"/>
              </a:rPr>
              <a:t>Total Grocery – Total Cross Border value% of ROI grocery</a:t>
            </a:r>
          </a:p>
          <a:p>
            <a:pPr>
              <a:tabLst>
                <a:tab pos="6729413" algn="l"/>
              </a:tabLst>
            </a:pPr>
            <a:endParaRPr lang="en-GB" b="1" dirty="0" smtClean="0">
              <a:solidFill>
                <a:schemeClr val="bg2"/>
              </a:solidFill>
              <a:latin typeface="Calibri" pitchFamily="34" charset="0"/>
            </a:endParaRPr>
          </a:p>
          <a:p>
            <a:pPr>
              <a:tabLst>
                <a:tab pos="6729413" algn="l"/>
              </a:tabLst>
            </a:pPr>
            <a:r>
              <a:rPr lang="en-GB" b="1" dirty="0" smtClean="0">
                <a:solidFill>
                  <a:schemeClr val="bg2"/>
                </a:solidFill>
                <a:latin typeface="Calibri" pitchFamily="34" charset="0"/>
              </a:rPr>
              <a:t>Cross </a:t>
            </a:r>
            <a:r>
              <a:rPr lang="en-GB" b="1" dirty="0">
                <a:solidFill>
                  <a:schemeClr val="bg2"/>
                </a:solidFill>
                <a:latin typeface="Calibri" pitchFamily="34" charset="0"/>
              </a:rPr>
              <a:t>border share </a:t>
            </a:r>
            <a:r>
              <a:rPr lang="en-GB" dirty="0">
                <a:solidFill>
                  <a:schemeClr val="bg2"/>
                </a:solidFill>
                <a:latin typeface="Calibri" pitchFamily="34" charset="0"/>
              </a:rPr>
              <a:t>of sales grown to </a:t>
            </a:r>
            <a:r>
              <a:rPr lang="en-GB" b="1" dirty="0">
                <a:solidFill>
                  <a:schemeClr val="bg2"/>
                </a:solidFill>
                <a:latin typeface="Calibri" pitchFamily="34" charset="0"/>
              </a:rPr>
              <a:t>2%</a:t>
            </a:r>
            <a:r>
              <a:rPr lang="en-GB" dirty="0">
                <a:solidFill>
                  <a:schemeClr val="bg2"/>
                </a:solidFill>
                <a:latin typeface="Calibri" pitchFamily="34" charset="0"/>
              </a:rPr>
              <a:t> in the </a:t>
            </a:r>
            <a:r>
              <a:rPr lang="en-GB" dirty="0" smtClean="0">
                <a:solidFill>
                  <a:schemeClr val="bg2"/>
                </a:solidFill>
                <a:latin typeface="Calibri" pitchFamily="34" charset="0"/>
              </a:rPr>
              <a:t>latest period. 42% of this spend is from Connaught and Ulster</a:t>
            </a:r>
            <a:endParaRPr lang="en-GB" dirty="0">
              <a:solidFill>
                <a:schemeClr val="bg2"/>
              </a:solidFill>
              <a:latin typeface="Calibri" pitchFamily="34" charset="0"/>
            </a:endParaRPr>
          </a:p>
        </p:txBody>
      </p:sp>
      <p:sp>
        <p:nvSpPr>
          <p:cNvPr id="57349"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0D122675-C33B-4898-994C-E60F5289DD6B}" type="slidenum">
              <a:rPr lang="en-GB" sz="1000">
                <a:solidFill>
                  <a:srgbClr val="989898"/>
                </a:solidFill>
                <a:ea typeface="ヒラギノ角ゴ Pro W3" charset="-128"/>
              </a:rPr>
              <a:pPr algn="r"/>
              <a:t>26</a:t>
            </a:fld>
            <a:endParaRPr lang="en-GB" sz="1000">
              <a:solidFill>
                <a:srgbClr val="989898"/>
              </a:solidFill>
              <a:ea typeface="ヒラギノ角ゴ Pro W3" charset="-128"/>
            </a:endParaRPr>
          </a:p>
        </p:txBody>
      </p:sp>
    </p:spTree>
    <p:extLst>
      <p:ext uri="{BB962C8B-B14F-4D97-AF65-F5344CB8AC3E}">
        <p14:creationId xmlns:p14="http://schemas.microsoft.com/office/powerpoint/2010/main" val="118945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5506" name="Object 2"/>
          <p:cNvGraphicFramePr>
            <a:graphicFrameLocks noGrp="1" noChangeAspect="1"/>
          </p:cNvGraphicFramePr>
          <p:nvPr>
            <p:ph sz="quarter" idx="15"/>
            <p:extLst>
              <p:ext uri="{D42A27DB-BD31-4B8C-83A1-F6EECF244321}">
                <p14:modId xmlns:p14="http://schemas.microsoft.com/office/powerpoint/2010/main" val="619022516"/>
              </p:ext>
            </p:extLst>
          </p:nvPr>
        </p:nvGraphicFramePr>
        <p:xfrm>
          <a:off x="627063" y="1630363"/>
          <a:ext cx="7891462" cy="4159250"/>
        </p:xfrm>
        <a:graphic>
          <a:graphicData uri="http://schemas.openxmlformats.org/presentationml/2006/ole">
            <mc:AlternateContent xmlns:mc="http://schemas.openxmlformats.org/markup-compatibility/2006">
              <mc:Choice xmlns:v="urn:schemas-microsoft-com:vml" Requires="v">
                <p:oleObj spid="_x0000_s245867" name="Chart" r:id="rId4" imgW="10572784" imgH="5572057" progId="MSGraph.Chart.8">
                  <p:embed followColorScheme="textAndBackground"/>
                </p:oleObj>
              </mc:Choice>
              <mc:Fallback>
                <p:oleObj name="Chart" r:id="rId4" imgW="10572784" imgH="5572057" progId="MSGraph.Chart.8">
                  <p:embed followColorScheme="textAndBackground"/>
                  <p:pic>
                    <p:nvPicPr>
                      <p:cNvPr id="0" name=""/>
                      <p:cNvPicPr preferRelativeResize="0">
                        <a:picLocks noChangeAspect="1" noChangeArrowheads="1"/>
                      </p:cNvPicPr>
                      <p:nvPr/>
                    </p:nvPicPr>
                    <p:blipFill>
                      <a:blip r:embed="rId5"/>
                      <a:srcRect/>
                      <a:stretch>
                        <a:fillRect/>
                      </a:stretch>
                    </p:blipFill>
                    <p:spPr bwMode="auto">
                      <a:xfrm>
                        <a:off x="627063" y="1630363"/>
                        <a:ext cx="7891462" cy="415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5507" name="Title 1"/>
          <p:cNvSpPr>
            <a:spLocks/>
          </p:cNvSpPr>
          <p:nvPr/>
        </p:nvSpPr>
        <p:spPr bwMode="auto">
          <a:xfrm>
            <a:off x="323528" y="24282"/>
            <a:ext cx="8820472"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b="1" dirty="0" smtClean="0">
                <a:solidFill>
                  <a:schemeClr val="bg2"/>
                </a:solidFill>
                <a:latin typeface="Calibri" pitchFamily="34" charset="0"/>
                <a:ea typeface="ＭＳ Ｐゴシック"/>
                <a:cs typeface="Calibri" pitchFamily="34" charset="0"/>
              </a:rPr>
              <a:t>TOTAL CROSS BORDER - % PENETRATION</a:t>
            </a:r>
          </a:p>
          <a:p>
            <a:endParaRPr lang="en-GB" dirty="0" smtClean="0">
              <a:solidFill>
                <a:schemeClr val="bg2"/>
              </a:solidFill>
              <a:latin typeface="Calibri" pitchFamily="34" charset="0"/>
              <a:ea typeface="ＭＳ Ｐゴシック"/>
              <a:cs typeface="Calibri" pitchFamily="34" charset="0"/>
            </a:endParaRPr>
          </a:p>
          <a:p>
            <a:r>
              <a:rPr lang="en-GB" dirty="0" smtClean="0">
                <a:solidFill>
                  <a:schemeClr val="bg2"/>
                </a:solidFill>
                <a:latin typeface="Calibri" pitchFamily="34" charset="0"/>
                <a:ea typeface="ＭＳ Ｐゴシック"/>
                <a:cs typeface="Calibri" pitchFamily="34" charset="0"/>
              </a:rPr>
              <a:t>15% of ROI shoppers have shopped across the border in the last 12 weeks</a:t>
            </a:r>
          </a:p>
        </p:txBody>
      </p:sp>
    </p:spTree>
    <p:extLst>
      <p:ext uri="{BB962C8B-B14F-4D97-AF65-F5344CB8AC3E}">
        <p14:creationId xmlns:p14="http://schemas.microsoft.com/office/powerpoint/2010/main" val="2571684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69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80" y="836712"/>
            <a:ext cx="8532440" cy="523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5780" y="116632"/>
            <a:ext cx="6786500" cy="523220"/>
          </a:xfrm>
          <a:prstGeom prst="rect">
            <a:avLst/>
          </a:prstGeom>
          <a:noFill/>
        </p:spPr>
        <p:txBody>
          <a:bodyPr wrap="square" rtlCol="0">
            <a:spAutoFit/>
          </a:bodyPr>
          <a:lstStyle/>
          <a:p>
            <a:r>
              <a:rPr lang="en-GB" sz="2800" dirty="0" smtClean="0">
                <a:solidFill>
                  <a:schemeClr val="tx2"/>
                </a:solidFill>
                <a:latin typeface="Calibri" pitchFamily="34" charset="0"/>
                <a:cs typeface="Calibri" pitchFamily="34" charset="0"/>
              </a:rPr>
              <a:t>UK GROCERY</a:t>
            </a:r>
            <a:endParaRPr lang="en-GB" sz="28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4195999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188640"/>
            <a:ext cx="8154988" cy="965200"/>
          </a:xfrm>
        </p:spPr>
        <p:txBody>
          <a:bodyPr/>
          <a:lstStyle/>
          <a:p>
            <a:r>
              <a:rPr lang="en-GB" sz="1800" b="1" dirty="0" smtClean="0">
                <a:solidFill>
                  <a:schemeClr val="bg2"/>
                </a:solidFill>
                <a:latin typeface="Calibri" pitchFamily="34" charset="0"/>
                <a:cs typeface="Calibri" pitchFamily="34" charset="0"/>
              </a:rPr>
              <a:t>TOTAL UK GROCERY - VALUE SALES</a:t>
            </a:r>
            <a:r>
              <a:rPr lang="en-GB" sz="1800" dirty="0" smtClean="0">
                <a:latin typeface="Calibri" pitchFamily="34" charset="0"/>
                <a:cs typeface="Calibri" pitchFamily="34" charset="0"/>
              </a:rPr>
              <a:t/>
            </a:r>
            <a:br>
              <a:rPr lang="en-GB" sz="1800" dirty="0" smtClean="0">
                <a:latin typeface="Calibri" pitchFamily="34" charset="0"/>
                <a:cs typeface="Calibri" pitchFamily="34" charset="0"/>
              </a:rPr>
            </a:br>
            <a:r>
              <a:rPr lang="en-GB" sz="1800" dirty="0" smtClean="0">
                <a:solidFill>
                  <a:schemeClr val="bg2"/>
                </a:solidFill>
                <a:latin typeface="Calibri" pitchFamily="34" charset="0"/>
                <a:cs typeface="Calibri" pitchFamily="34" charset="0"/>
              </a:rPr>
              <a:t>UK market showing growth year on year as inflation plays a part</a:t>
            </a:r>
            <a:endParaRPr lang="en-GB" sz="1800" dirty="0">
              <a:solidFill>
                <a:schemeClr val="bg2"/>
              </a:solidFill>
              <a:latin typeface="Calibri" pitchFamily="34" charset="0"/>
              <a:cs typeface="Calibri" pitchFamily="34" charset="0"/>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816754005"/>
              </p:ext>
            </p:extLst>
          </p:nvPr>
        </p:nvGraphicFramePr>
        <p:xfrm>
          <a:off x="0" y="1449388"/>
          <a:ext cx="4716016" cy="4765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3931172040"/>
              </p:ext>
            </p:extLst>
          </p:nvPr>
        </p:nvGraphicFramePr>
        <p:xfrm>
          <a:off x="4139952" y="1449388"/>
          <a:ext cx="4500811" cy="47656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97016" y="4653136"/>
            <a:ext cx="1440160" cy="369332"/>
          </a:xfrm>
          <a:prstGeom prst="rect">
            <a:avLst/>
          </a:prstGeom>
          <a:noFill/>
        </p:spPr>
        <p:txBody>
          <a:bodyPr wrap="square" rtlCol="0">
            <a:spAutoFit/>
          </a:bodyPr>
          <a:lstStyle/>
          <a:p>
            <a:r>
              <a:rPr lang="en-GB" dirty="0" smtClean="0">
                <a:solidFill>
                  <a:schemeClr val="bg1"/>
                </a:solidFill>
              </a:rPr>
              <a:t>+3.9%</a:t>
            </a:r>
            <a:endParaRPr lang="en-GB" dirty="0">
              <a:solidFill>
                <a:schemeClr val="bg1"/>
              </a:solidFill>
            </a:endParaRPr>
          </a:p>
        </p:txBody>
      </p:sp>
      <p:sp>
        <p:nvSpPr>
          <p:cNvPr id="10" name="TextBox 9"/>
          <p:cNvSpPr txBox="1"/>
          <p:nvPr/>
        </p:nvSpPr>
        <p:spPr>
          <a:xfrm>
            <a:off x="539552" y="2132856"/>
            <a:ext cx="1512168" cy="369332"/>
          </a:xfrm>
          <a:prstGeom prst="rect">
            <a:avLst/>
          </a:prstGeom>
          <a:noFill/>
        </p:spPr>
        <p:txBody>
          <a:bodyPr wrap="square" rtlCol="0">
            <a:spAutoFit/>
          </a:bodyPr>
          <a:lstStyle/>
          <a:p>
            <a:r>
              <a:rPr lang="en-GB" dirty="0" smtClean="0">
                <a:solidFill>
                  <a:schemeClr val="bg2"/>
                </a:solidFill>
                <a:latin typeface="Calibri" pitchFamily="34" charset="0"/>
                <a:cs typeface="Calibri" pitchFamily="34" charset="0"/>
              </a:rPr>
              <a:t>52w/e</a:t>
            </a:r>
            <a:endParaRPr lang="en-GB" dirty="0">
              <a:solidFill>
                <a:schemeClr val="bg2"/>
              </a:solidFill>
              <a:latin typeface="Calibri" pitchFamily="34" charset="0"/>
              <a:cs typeface="Calibri" pitchFamily="34" charset="0"/>
            </a:endParaRPr>
          </a:p>
        </p:txBody>
      </p:sp>
    </p:spTree>
    <p:extLst>
      <p:ext uri="{BB962C8B-B14F-4D97-AF65-F5344CB8AC3E}">
        <p14:creationId xmlns:p14="http://schemas.microsoft.com/office/powerpoint/2010/main" val="1558575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214313" y="115888"/>
            <a:ext cx="8750300" cy="965200"/>
          </a:xfrm>
        </p:spPr>
        <p:txBody>
          <a:bodyPr/>
          <a:lstStyle/>
          <a:p>
            <a:pPr eaLnBrk="1" hangingPunct="1">
              <a:defRPr/>
            </a:pPr>
            <a:r>
              <a:rPr lang="en-GB" sz="1800" b="1" dirty="0" smtClean="0">
                <a:solidFill>
                  <a:schemeClr val="bg2"/>
                </a:solidFill>
                <a:latin typeface="Calibri" pitchFamily="34" charset="0"/>
                <a:ea typeface="+mj-ea"/>
              </a:rPr>
              <a:t>TOTAL IRISH GROCERY MARKET VALUE AND GROWTH 52 &amp;12 W/E</a:t>
            </a:r>
            <a:r>
              <a:rPr lang="en-GB" sz="1800" dirty="0" smtClean="0">
                <a:solidFill>
                  <a:schemeClr val="bg2"/>
                </a:solidFill>
                <a:latin typeface="Calibri" pitchFamily="34" charset="0"/>
                <a:ea typeface="+mj-ea"/>
              </a:rPr>
              <a:t/>
            </a:r>
            <a:br>
              <a:rPr lang="en-GB" sz="1800" dirty="0" smtClean="0">
                <a:solidFill>
                  <a:schemeClr val="bg2"/>
                </a:solidFill>
                <a:latin typeface="Calibri" pitchFamily="34" charset="0"/>
                <a:ea typeface="+mj-ea"/>
              </a:rPr>
            </a:br>
            <a:r>
              <a:rPr lang="en-GB" sz="1800" dirty="0">
                <a:solidFill>
                  <a:schemeClr val="bg2"/>
                </a:solidFill>
                <a:latin typeface="Calibri" pitchFamily="34" charset="0"/>
                <a:ea typeface="+mj-ea"/>
              </a:rPr>
              <a:t/>
            </a:r>
            <a:br>
              <a:rPr lang="en-GB" sz="1800" dirty="0">
                <a:solidFill>
                  <a:schemeClr val="bg2"/>
                </a:solidFill>
                <a:latin typeface="Calibri" pitchFamily="34" charset="0"/>
                <a:ea typeface="+mj-ea"/>
              </a:rPr>
            </a:br>
            <a:r>
              <a:rPr lang="en-GB" sz="1800" dirty="0" smtClean="0">
                <a:solidFill>
                  <a:schemeClr val="bg2"/>
                </a:solidFill>
                <a:latin typeface="Calibri" pitchFamily="34" charset="0"/>
                <a:ea typeface="+mj-ea"/>
              </a:rPr>
              <a:t>Irish grocery market</a:t>
            </a:r>
            <a:r>
              <a:rPr lang="en-GB" sz="1800" dirty="0" smtClean="0">
                <a:solidFill>
                  <a:schemeClr val="bg2"/>
                </a:solidFill>
                <a:effectLst>
                  <a:outerShdw blurRad="38100" dist="38100" dir="2700000" algn="tl">
                    <a:srgbClr val="C0C0C0"/>
                  </a:outerShdw>
                </a:effectLst>
                <a:latin typeface="Calibri" pitchFamily="34" charset="0"/>
                <a:ea typeface="+mj-ea"/>
              </a:rPr>
              <a:t> </a:t>
            </a:r>
            <a:r>
              <a:rPr lang="en-GB" sz="1800" dirty="0" smtClean="0">
                <a:solidFill>
                  <a:schemeClr val="bg2"/>
                </a:solidFill>
                <a:latin typeface="Calibri" pitchFamily="34" charset="0"/>
                <a:ea typeface="+mj-ea"/>
              </a:rPr>
              <a:t>sales have grown over 52we and 12we by +1.2%</a:t>
            </a:r>
            <a:r>
              <a:rPr lang="en-GB" sz="1800" dirty="0">
                <a:solidFill>
                  <a:schemeClr val="bg2"/>
                </a:solidFill>
                <a:latin typeface="Calibri" pitchFamily="34" charset="0"/>
                <a:ea typeface="+mj-ea"/>
              </a:rPr>
              <a:t>.</a:t>
            </a:r>
            <a:endParaRPr lang="en-GB" sz="1800" dirty="0" smtClean="0">
              <a:solidFill>
                <a:schemeClr val="bg2"/>
              </a:solidFill>
              <a:latin typeface="Calibri" pitchFamily="34" charset="0"/>
              <a:ea typeface="+mj-ea"/>
            </a:endParaRPr>
          </a:p>
        </p:txBody>
      </p:sp>
      <p:sp>
        <p:nvSpPr>
          <p:cNvPr id="27651"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endParaRPr lang="en-US" altLang="en-US" sz="2200">
              <a:solidFill>
                <a:srgbClr val="000000"/>
              </a:solidFill>
            </a:endParaRPr>
          </a:p>
        </p:txBody>
      </p:sp>
      <p:graphicFrame>
        <p:nvGraphicFramePr>
          <p:cNvPr id="27653" name="Object 18"/>
          <p:cNvGraphicFramePr>
            <a:graphicFrameLocks noChangeAspect="1"/>
          </p:cNvGraphicFramePr>
          <p:nvPr/>
        </p:nvGraphicFramePr>
        <p:xfrm>
          <a:off x="307975" y="1793875"/>
          <a:ext cx="8555038" cy="4032250"/>
        </p:xfrm>
        <a:graphic>
          <a:graphicData uri="http://schemas.openxmlformats.org/presentationml/2006/ole">
            <mc:AlternateContent xmlns:mc="http://schemas.openxmlformats.org/markup-compatibility/2006">
              <mc:Choice xmlns:v="urn:schemas-microsoft-com:vml" Requires="v">
                <p:oleObj spid="_x0000_s271431" r:id="rId4" imgW="8553429" imgH="4035902" progId="Excel.Chart.8">
                  <p:embed/>
                </p:oleObj>
              </mc:Choice>
              <mc:Fallback>
                <p:oleObj r:id="rId4" imgW="8553429" imgH="403590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1793875"/>
                        <a:ext cx="855503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4" name="Text Box 19"/>
          <p:cNvSpPr txBox="1">
            <a:spLocks noChangeArrowheads="1"/>
          </p:cNvSpPr>
          <p:nvPr/>
        </p:nvSpPr>
        <p:spPr bwMode="auto">
          <a:xfrm>
            <a:off x="2195513" y="4656138"/>
            <a:ext cx="792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GB" altLang="en-US" sz="1400" b="1">
                <a:solidFill>
                  <a:srgbClr val="FFFFFF"/>
                </a:solidFill>
                <a:latin typeface="Calibri" pitchFamily="34" charset="0"/>
              </a:rPr>
              <a:t>+0.5%</a:t>
            </a:r>
          </a:p>
        </p:txBody>
      </p:sp>
      <p:sp>
        <p:nvSpPr>
          <p:cNvPr id="27655" name="Text Box 20"/>
          <p:cNvSpPr txBox="1">
            <a:spLocks noChangeArrowheads="1"/>
          </p:cNvSpPr>
          <p:nvPr/>
        </p:nvSpPr>
        <p:spPr bwMode="auto">
          <a:xfrm>
            <a:off x="3348038" y="4652963"/>
            <a:ext cx="792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GB" altLang="en-US" sz="1400" b="1">
                <a:solidFill>
                  <a:srgbClr val="FFFFFF"/>
                </a:solidFill>
                <a:latin typeface="Calibri" pitchFamily="34" charset="0"/>
              </a:rPr>
              <a:t>+1.2%</a:t>
            </a:r>
          </a:p>
        </p:txBody>
      </p:sp>
      <p:sp>
        <p:nvSpPr>
          <p:cNvPr id="27656" name="Text Box 22"/>
          <p:cNvSpPr txBox="1">
            <a:spLocks noChangeArrowheads="1"/>
          </p:cNvSpPr>
          <p:nvPr/>
        </p:nvSpPr>
        <p:spPr bwMode="auto">
          <a:xfrm>
            <a:off x="6732588" y="4652963"/>
            <a:ext cx="792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GB" altLang="en-US" sz="1400" b="1">
                <a:solidFill>
                  <a:srgbClr val="FFFFFF"/>
                </a:solidFill>
                <a:latin typeface="Calibri" pitchFamily="34" charset="0"/>
              </a:rPr>
              <a:t>-0.1%</a:t>
            </a:r>
          </a:p>
        </p:txBody>
      </p:sp>
      <p:sp>
        <p:nvSpPr>
          <p:cNvPr id="27657" name="Text Box 23"/>
          <p:cNvSpPr txBox="1">
            <a:spLocks noChangeArrowheads="1"/>
          </p:cNvSpPr>
          <p:nvPr/>
        </p:nvSpPr>
        <p:spPr bwMode="auto">
          <a:xfrm>
            <a:off x="7885113" y="4652963"/>
            <a:ext cx="790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GB" altLang="en-US" sz="1400" b="1">
                <a:solidFill>
                  <a:srgbClr val="FFFFFF"/>
                </a:solidFill>
                <a:latin typeface="Calibri" pitchFamily="34" charset="0"/>
              </a:rPr>
              <a:t>+1.2%</a:t>
            </a:r>
          </a:p>
        </p:txBody>
      </p:sp>
      <p:sp>
        <p:nvSpPr>
          <p:cNvPr id="27658"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fld id="{540B93C4-C5AE-49FF-AA29-E3B9A3E27187}" type="slidenum">
              <a:rPr lang="en-GB" altLang="en-US" sz="1000">
                <a:solidFill>
                  <a:srgbClr val="989898"/>
                </a:solidFill>
                <a:ea typeface="ヒラギノ角ゴ Pro W3"/>
                <a:cs typeface="ヒラギノ角ゴ Pro W3"/>
              </a:rPr>
              <a:pPr algn="r"/>
              <a:t>3</a:t>
            </a:fld>
            <a:endParaRPr lang="en-GB" altLang="en-US" sz="1000">
              <a:solidFill>
                <a:srgbClr val="989898"/>
              </a:solidFill>
              <a:ea typeface="ヒラギノ角ゴ Pro W3"/>
              <a:cs typeface="ヒラギノ角ゴ Pro W3"/>
            </a:endParaRPr>
          </a:p>
        </p:txBody>
      </p:sp>
    </p:spTree>
    <p:extLst>
      <p:ext uri="{BB962C8B-B14F-4D97-AF65-F5344CB8AC3E}">
        <p14:creationId xmlns:p14="http://schemas.microsoft.com/office/powerpoint/2010/main" val="2383507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3370" y="650908"/>
            <a:ext cx="8561381" cy="276999"/>
          </a:xfrm>
        </p:spPr>
        <p:txBody>
          <a:bodyPr/>
          <a:lstStyle/>
          <a:p>
            <a:r>
              <a:rPr lang="en-GB" sz="1800" dirty="0" smtClean="0">
                <a:solidFill>
                  <a:schemeClr val="bg2"/>
                </a:solidFill>
                <a:latin typeface="Calibri" pitchFamily="34" charset="0"/>
                <a:cs typeface="Calibri" pitchFamily="34" charset="0"/>
              </a:rPr>
              <a:t>Inflation in the UK slightly behind Ireland but market growth is stronger</a:t>
            </a:r>
            <a:endParaRPr lang="en-GB" sz="1800" dirty="0">
              <a:solidFill>
                <a:schemeClr val="bg2"/>
              </a:solidFill>
              <a:latin typeface="Calibri" pitchFamily="34" charset="0"/>
              <a:cs typeface="Calibri" pitchFamily="34" charset="0"/>
            </a:endParaRPr>
          </a:p>
        </p:txBody>
      </p:sp>
      <p:sp>
        <p:nvSpPr>
          <p:cNvPr id="3" name="Title 2"/>
          <p:cNvSpPr>
            <a:spLocks noGrp="1"/>
          </p:cNvSpPr>
          <p:nvPr>
            <p:ph type="title"/>
          </p:nvPr>
        </p:nvSpPr>
        <p:spPr/>
        <p:txBody>
          <a:bodyPr/>
          <a:lstStyle/>
          <a:p>
            <a:r>
              <a:rPr lang="en-GB" b="1" dirty="0" smtClean="0">
                <a:solidFill>
                  <a:schemeClr val="bg2"/>
                </a:solidFill>
                <a:latin typeface="Calibri" pitchFamily="34" charset="0"/>
                <a:cs typeface="Calibri" pitchFamily="34" charset="0"/>
              </a:rPr>
              <a:t>UK MARKET GROWTH AND INFLATION</a:t>
            </a:r>
            <a:endParaRPr lang="en-GB" b="1" dirty="0">
              <a:solidFill>
                <a:schemeClr val="bg2"/>
              </a:solidFill>
              <a:latin typeface="Calibri" pitchFamily="34" charset="0"/>
              <a:cs typeface="Calibri" pitchFamily="34" charset="0"/>
            </a:endParaRPr>
          </a:p>
        </p:txBody>
      </p:sp>
      <p:graphicFrame>
        <p:nvGraphicFramePr>
          <p:cNvPr id="5" name="Object 2"/>
          <p:cNvGraphicFramePr>
            <a:graphicFrameLocks noChangeAspect="1"/>
          </p:cNvGraphicFramePr>
          <p:nvPr>
            <p:extLst>
              <p:ext uri="{D42A27DB-BD31-4B8C-83A1-F6EECF244321}">
                <p14:modId xmlns:p14="http://schemas.microsoft.com/office/powerpoint/2010/main" val="87838686"/>
              </p:ext>
            </p:extLst>
          </p:nvPr>
        </p:nvGraphicFramePr>
        <p:xfrm>
          <a:off x="387336" y="1340768"/>
          <a:ext cx="7744001" cy="47032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9489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1"/>
          <p:cNvGraphicFramePr>
            <a:graphicFrameLocks noChangeAspect="1"/>
          </p:cNvGraphicFramePr>
          <p:nvPr>
            <p:extLst>
              <p:ext uri="{D42A27DB-BD31-4B8C-83A1-F6EECF244321}">
                <p14:modId xmlns:p14="http://schemas.microsoft.com/office/powerpoint/2010/main" val="1039155851"/>
              </p:ext>
            </p:extLst>
          </p:nvPr>
        </p:nvGraphicFramePr>
        <p:xfrm>
          <a:off x="5564765" y="2139609"/>
          <a:ext cx="3457135" cy="3554263"/>
        </p:xfrm>
        <a:graphic>
          <a:graphicData uri="http://schemas.openxmlformats.org/drawingml/2006/chart">
            <c:chart xmlns:c="http://schemas.openxmlformats.org/drawingml/2006/chart" xmlns:r="http://schemas.openxmlformats.org/officeDocument/2006/relationships" r:id="rId2"/>
          </a:graphicData>
        </a:graphic>
      </p:graphicFrame>
      <p:sp>
        <p:nvSpPr>
          <p:cNvPr id="29" name="XAxisChevron1_2"/>
          <p:cNvSpPr/>
          <p:nvPr/>
        </p:nvSpPr>
        <p:spPr>
          <a:xfrm rot="16200000">
            <a:off x="3237456" y="4620231"/>
            <a:ext cx="335335" cy="1698692"/>
          </a:xfrm>
          <a:custGeom>
            <a:avLst/>
            <a:gdLst>
              <a:gd name="connsiteX0" fmla="*/ 0 w 1080120"/>
              <a:gd name="connsiteY0" fmla="*/ 0 h 288032"/>
              <a:gd name="connsiteX1" fmla="*/ 936104 w 1080120"/>
              <a:gd name="connsiteY1" fmla="*/ 0 h 288032"/>
              <a:gd name="connsiteX2" fmla="*/ 1080120 w 1080120"/>
              <a:gd name="connsiteY2" fmla="*/ 144016 h 288032"/>
              <a:gd name="connsiteX3" fmla="*/ 936104 w 1080120"/>
              <a:gd name="connsiteY3" fmla="*/ 288032 h 288032"/>
              <a:gd name="connsiteX4" fmla="*/ 0 w 1080120"/>
              <a:gd name="connsiteY4" fmla="*/ 288032 h 288032"/>
              <a:gd name="connsiteX5" fmla="*/ 144016 w 1080120"/>
              <a:gd name="connsiteY5" fmla="*/ 144016 h 288032"/>
              <a:gd name="connsiteX6" fmla="*/ 0 w 1080120"/>
              <a:gd name="connsiteY6" fmla="*/ 0 h 288032"/>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144016 w 936104"/>
              <a:gd name="connsiteY4" fmla="*/ 144016 h 288032"/>
              <a:gd name="connsiteX5" fmla="*/ 0 w 936104"/>
              <a:gd name="connsiteY5" fmla="*/ 0 h 288032"/>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385705 w 936104"/>
              <a:gd name="connsiteY4" fmla="*/ 144016 h 288032"/>
              <a:gd name="connsiteX5" fmla="*/ 0 w 936104"/>
              <a:gd name="connsiteY5" fmla="*/ 0 h 288032"/>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582932 w 936104"/>
              <a:gd name="connsiteY4" fmla="*/ 144016 h 288032"/>
              <a:gd name="connsiteX5" fmla="*/ 0 w 936104"/>
              <a:gd name="connsiteY5" fmla="*/ 0 h 2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6104" h="288032">
                <a:moveTo>
                  <a:pt x="0" y="0"/>
                </a:moveTo>
                <a:lnTo>
                  <a:pt x="936104" y="0"/>
                </a:lnTo>
                <a:lnTo>
                  <a:pt x="936104" y="288032"/>
                </a:lnTo>
                <a:lnTo>
                  <a:pt x="0" y="288032"/>
                </a:lnTo>
                <a:lnTo>
                  <a:pt x="582932" y="144016"/>
                </a:lnTo>
                <a:lnTo>
                  <a:pt x="0"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GB">
              <a:solidFill>
                <a:schemeClr val="tx1"/>
              </a:solidFill>
            </a:endParaRPr>
          </a:p>
        </p:txBody>
      </p:sp>
      <p:graphicFrame>
        <p:nvGraphicFramePr>
          <p:cNvPr id="2" name="Chart1"/>
          <p:cNvGraphicFramePr>
            <a:graphicFrameLocks noChangeAspect="1"/>
          </p:cNvGraphicFramePr>
          <p:nvPr>
            <p:extLst>
              <p:ext uri="{D42A27DB-BD31-4B8C-83A1-F6EECF244321}">
                <p14:modId xmlns:p14="http://schemas.microsoft.com/office/powerpoint/2010/main" val="906204631"/>
              </p:ext>
            </p:extLst>
          </p:nvPr>
        </p:nvGraphicFramePr>
        <p:xfrm>
          <a:off x="230312" y="1521021"/>
          <a:ext cx="4269680" cy="409422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179512" y="274639"/>
            <a:ext cx="8507288" cy="1143000"/>
          </a:xfrm>
        </p:spPr>
        <p:txBody>
          <a:bodyPr/>
          <a:lstStyle/>
          <a:p>
            <a:r>
              <a:rPr lang="en-US" sz="1800" b="1" dirty="0" smtClean="0">
                <a:solidFill>
                  <a:schemeClr val="bg2"/>
                </a:solidFill>
                <a:latin typeface="Calibri" panose="020F0502020204030204" pitchFamily="34" charset="0"/>
              </a:rPr>
              <a:t>CONSUMER TRENDS</a:t>
            </a:r>
            <a:r>
              <a:rPr lang="en-US" sz="1800" dirty="0" smtClean="0">
                <a:solidFill>
                  <a:schemeClr val="bg2"/>
                </a:solidFill>
                <a:latin typeface="Calibri" panose="020F0502020204030204" pitchFamily="34" charset="0"/>
              </a:rPr>
              <a:t/>
            </a:r>
            <a:br>
              <a:rPr lang="en-US" sz="1800" dirty="0" smtClean="0">
                <a:solidFill>
                  <a:schemeClr val="bg2"/>
                </a:solidFill>
                <a:latin typeface="Calibri" panose="020F0502020204030204" pitchFamily="34" charset="0"/>
              </a:rPr>
            </a:br>
            <a:r>
              <a:rPr lang="en-US" sz="1800" dirty="0" smtClean="0">
                <a:solidFill>
                  <a:schemeClr val="bg2"/>
                </a:solidFill>
                <a:latin typeface="Calibri" panose="020F0502020204030204" pitchFamily="34" charset="0"/>
              </a:rPr>
              <a:t>Trading down product and store</a:t>
            </a:r>
            <a:endParaRPr lang="en-US" sz="1800" dirty="0">
              <a:solidFill>
                <a:schemeClr val="bg2"/>
              </a:solidFill>
              <a:latin typeface="Calibri" panose="020F0502020204030204" pitchFamily="34" charset="0"/>
            </a:endParaRPr>
          </a:p>
        </p:txBody>
      </p:sp>
      <p:sp>
        <p:nvSpPr>
          <p:cNvPr id="14" name="Rectangle 13"/>
          <p:cNvSpPr>
            <a:spLocks noChangeArrowheads="1"/>
          </p:cNvSpPr>
          <p:nvPr/>
        </p:nvSpPr>
        <p:spPr bwMode="auto">
          <a:xfrm>
            <a:off x="4599889" y="6309320"/>
            <a:ext cx="3788535" cy="28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4400" eaLnBrk="0" hangingPunct="0"/>
            <a:r>
              <a:rPr lang="en-GB" sz="1000" dirty="0" smtClean="0">
                <a:solidFill>
                  <a:srgbClr val="FFFFFF"/>
                </a:solidFill>
                <a:latin typeface="Arial" pitchFamily="34" charset="0"/>
                <a:ea typeface="ヒラギノ角ゴ Pro W3"/>
                <a:cs typeface="ヒラギノ角ゴ Pro W3"/>
              </a:rPr>
              <a:t>KANTAR WORLDPANEL 12 WE DATA TO 18</a:t>
            </a:r>
            <a:r>
              <a:rPr lang="en-GB" sz="1000" baseline="30000" dirty="0" smtClean="0">
                <a:solidFill>
                  <a:srgbClr val="FFFFFF"/>
                </a:solidFill>
                <a:latin typeface="Arial" pitchFamily="34" charset="0"/>
                <a:ea typeface="ヒラギノ角ゴ Pro W3"/>
                <a:cs typeface="ヒラギノ角ゴ Pro W3"/>
              </a:rPr>
              <a:t>th</a:t>
            </a:r>
            <a:r>
              <a:rPr lang="en-GB" sz="1000" dirty="0" smtClean="0">
                <a:solidFill>
                  <a:srgbClr val="FFFFFF"/>
                </a:solidFill>
                <a:latin typeface="Arial" pitchFamily="34" charset="0"/>
                <a:ea typeface="ヒラギノ角ゴ Pro W3"/>
                <a:cs typeface="ヒラギノ角ゴ Pro W3"/>
              </a:rPr>
              <a:t> AUGUST 2013</a:t>
            </a:r>
          </a:p>
          <a:p>
            <a:pPr defTabSz="914400" eaLnBrk="0" hangingPunct="0"/>
            <a:endParaRPr lang="en-GB" sz="1000" dirty="0" smtClean="0">
              <a:solidFill>
                <a:srgbClr val="FFFFFF"/>
              </a:solidFill>
              <a:latin typeface="Arial" pitchFamily="34" charset="0"/>
              <a:ea typeface="ヒラギノ角ゴ Pro W3"/>
              <a:cs typeface="ヒラギノ角ゴ Pro W3"/>
            </a:endParaRPr>
          </a:p>
        </p:txBody>
      </p:sp>
      <p:sp>
        <p:nvSpPr>
          <p:cNvPr id="27" name="XAxisChevron1_1"/>
          <p:cNvSpPr/>
          <p:nvPr/>
        </p:nvSpPr>
        <p:spPr>
          <a:xfrm rot="16200000">
            <a:off x="1237165" y="4605106"/>
            <a:ext cx="335337" cy="1698693"/>
          </a:xfrm>
          <a:custGeom>
            <a:avLst/>
            <a:gdLst>
              <a:gd name="connsiteX0" fmla="*/ 0 w 1080120"/>
              <a:gd name="connsiteY0" fmla="*/ 0 h 288032"/>
              <a:gd name="connsiteX1" fmla="*/ 936104 w 1080120"/>
              <a:gd name="connsiteY1" fmla="*/ 0 h 288032"/>
              <a:gd name="connsiteX2" fmla="*/ 1080120 w 1080120"/>
              <a:gd name="connsiteY2" fmla="*/ 144016 h 288032"/>
              <a:gd name="connsiteX3" fmla="*/ 936104 w 1080120"/>
              <a:gd name="connsiteY3" fmla="*/ 288032 h 288032"/>
              <a:gd name="connsiteX4" fmla="*/ 0 w 1080120"/>
              <a:gd name="connsiteY4" fmla="*/ 288032 h 288032"/>
              <a:gd name="connsiteX5" fmla="*/ 144016 w 1080120"/>
              <a:gd name="connsiteY5" fmla="*/ 144016 h 288032"/>
              <a:gd name="connsiteX6" fmla="*/ 0 w 1080120"/>
              <a:gd name="connsiteY6" fmla="*/ 0 h 288032"/>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144016 w 936104"/>
              <a:gd name="connsiteY4" fmla="*/ 144016 h 288032"/>
              <a:gd name="connsiteX5" fmla="*/ 0 w 936104"/>
              <a:gd name="connsiteY5" fmla="*/ 0 h 288032"/>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385705 w 936104"/>
              <a:gd name="connsiteY4" fmla="*/ 144016 h 288032"/>
              <a:gd name="connsiteX5" fmla="*/ 0 w 936104"/>
              <a:gd name="connsiteY5" fmla="*/ 0 h 288032"/>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582932 w 936104"/>
              <a:gd name="connsiteY4" fmla="*/ 144016 h 288032"/>
              <a:gd name="connsiteX5" fmla="*/ 0 w 936104"/>
              <a:gd name="connsiteY5" fmla="*/ 0 h 2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6104" h="288032">
                <a:moveTo>
                  <a:pt x="0" y="0"/>
                </a:moveTo>
                <a:lnTo>
                  <a:pt x="936104" y="0"/>
                </a:lnTo>
                <a:lnTo>
                  <a:pt x="936104" y="288032"/>
                </a:lnTo>
                <a:lnTo>
                  <a:pt x="0" y="288032"/>
                </a:lnTo>
                <a:lnTo>
                  <a:pt x="582932" y="144016"/>
                </a:lnTo>
                <a:lnTo>
                  <a:pt x="0"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GB">
              <a:solidFill>
                <a:schemeClr val="tx1"/>
              </a:solidFill>
            </a:endParaRPr>
          </a:p>
        </p:txBody>
      </p:sp>
      <p:sp>
        <p:nvSpPr>
          <p:cNvPr id="30" name="LegendLabel4"/>
          <p:cNvSpPr txBox="1">
            <a:spLocks noChangeArrowheads="1"/>
          </p:cNvSpPr>
          <p:nvPr/>
        </p:nvSpPr>
        <p:spPr bwMode="auto">
          <a:xfrm flipH="1">
            <a:off x="4383837" y="4699206"/>
            <a:ext cx="1010993" cy="415498"/>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dirty="0">
                <a:solidFill>
                  <a:srgbClr val="424242"/>
                </a:solidFill>
              </a:rPr>
              <a:t>Volume per buyer</a:t>
            </a:r>
          </a:p>
        </p:txBody>
      </p:sp>
      <p:sp>
        <p:nvSpPr>
          <p:cNvPr id="31" name="Legend4"/>
          <p:cNvSpPr/>
          <p:nvPr/>
        </p:nvSpPr>
        <p:spPr>
          <a:xfrm rot="2700000">
            <a:off x="4689329" y="4409563"/>
            <a:ext cx="285683" cy="230991"/>
          </a:xfrm>
          <a:prstGeom prst="rect">
            <a:avLst/>
          </a:prstGeom>
          <a:solidFill>
            <a:srgbClr val="7171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32" name="LegendLabel3"/>
          <p:cNvSpPr txBox="1">
            <a:spLocks noChangeArrowheads="1"/>
          </p:cNvSpPr>
          <p:nvPr/>
        </p:nvSpPr>
        <p:spPr bwMode="auto">
          <a:xfrm flipH="1">
            <a:off x="4458725" y="3976608"/>
            <a:ext cx="721752" cy="253916"/>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dirty="0">
                <a:solidFill>
                  <a:srgbClr val="424242"/>
                </a:solidFill>
              </a:rPr>
              <a:t>Inflation</a:t>
            </a:r>
          </a:p>
        </p:txBody>
      </p:sp>
      <p:sp>
        <p:nvSpPr>
          <p:cNvPr id="33" name="Legend3"/>
          <p:cNvSpPr/>
          <p:nvPr/>
        </p:nvSpPr>
        <p:spPr>
          <a:xfrm rot="2700000">
            <a:off x="4689329" y="3641478"/>
            <a:ext cx="285683" cy="230991"/>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34" name="LegendLabel2"/>
          <p:cNvSpPr txBox="1">
            <a:spLocks noChangeArrowheads="1"/>
          </p:cNvSpPr>
          <p:nvPr/>
        </p:nvSpPr>
        <p:spPr bwMode="auto">
          <a:xfrm flipH="1">
            <a:off x="4399335" y="3163035"/>
            <a:ext cx="923486" cy="415498"/>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dirty="0">
                <a:solidFill>
                  <a:srgbClr val="424242"/>
                </a:solidFill>
              </a:rPr>
              <a:t>Store Choice</a:t>
            </a:r>
          </a:p>
        </p:txBody>
      </p:sp>
      <p:sp>
        <p:nvSpPr>
          <p:cNvPr id="35" name="Legend2"/>
          <p:cNvSpPr/>
          <p:nvPr/>
        </p:nvSpPr>
        <p:spPr>
          <a:xfrm rot="2700000">
            <a:off x="4689329" y="2873393"/>
            <a:ext cx="285683" cy="230991"/>
          </a:xfrm>
          <a:prstGeom prst="rect">
            <a:avLst/>
          </a:prstGeom>
          <a:solidFill>
            <a:srgbClr val="3AA9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36" name="LegendLabel1"/>
          <p:cNvSpPr txBox="1">
            <a:spLocks noChangeArrowheads="1"/>
          </p:cNvSpPr>
          <p:nvPr/>
        </p:nvSpPr>
        <p:spPr bwMode="auto">
          <a:xfrm flipH="1">
            <a:off x="4283968" y="2251332"/>
            <a:ext cx="1146160" cy="577081"/>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dirty="0">
                <a:solidFill>
                  <a:srgbClr val="424242"/>
                </a:solidFill>
              </a:rPr>
              <a:t>Promotion</a:t>
            </a:r>
            <a:r>
              <a:rPr lang="en-GB" sz="1050" dirty="0" smtClean="0">
                <a:solidFill>
                  <a:srgbClr val="424242"/>
                </a:solidFill>
              </a:rPr>
              <a:t>/ Product </a:t>
            </a:r>
            <a:r>
              <a:rPr lang="en-GB" sz="1050" dirty="0">
                <a:solidFill>
                  <a:srgbClr val="424242"/>
                </a:solidFill>
              </a:rPr>
              <a:t>Change</a:t>
            </a:r>
          </a:p>
        </p:txBody>
      </p:sp>
      <p:sp>
        <p:nvSpPr>
          <p:cNvPr id="37" name="Legend1"/>
          <p:cNvSpPr/>
          <p:nvPr/>
        </p:nvSpPr>
        <p:spPr>
          <a:xfrm rot="2700000">
            <a:off x="4654441" y="1925942"/>
            <a:ext cx="285683" cy="230991"/>
          </a:xfrm>
          <a:prstGeom prst="rect">
            <a:avLst/>
          </a:prstGeom>
          <a:solidFill>
            <a:srgbClr val="9CD4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38" name="XAxisLabel1_2"/>
          <p:cNvSpPr txBox="1">
            <a:spLocks noChangeArrowheads="1"/>
          </p:cNvSpPr>
          <p:nvPr/>
        </p:nvSpPr>
        <p:spPr bwMode="auto">
          <a:xfrm flipH="1">
            <a:off x="2843809" y="5481159"/>
            <a:ext cx="1090789" cy="348108"/>
          </a:xfrm>
          <a:prstGeom prst="rect">
            <a:avLst/>
          </a:prstGeom>
          <a:noFill/>
          <a:ln w="9525">
            <a:noFill/>
            <a:miter lim="800000"/>
            <a:headEnd/>
            <a:tailEnd/>
          </a:ln>
        </p:spPr>
        <p:txBody>
          <a:bodyPr wrap="square"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dirty="0">
                <a:solidFill>
                  <a:srgbClr val="0D0D0D"/>
                </a:solidFill>
              </a:rPr>
              <a:t>Ireland</a:t>
            </a:r>
          </a:p>
        </p:txBody>
      </p:sp>
      <p:sp>
        <p:nvSpPr>
          <p:cNvPr id="39" name="XAxisLabel1_1"/>
          <p:cNvSpPr txBox="1">
            <a:spLocks noChangeArrowheads="1"/>
          </p:cNvSpPr>
          <p:nvPr/>
        </p:nvSpPr>
        <p:spPr bwMode="auto">
          <a:xfrm flipH="1">
            <a:off x="889778" y="5521271"/>
            <a:ext cx="1089934" cy="348108"/>
          </a:xfrm>
          <a:prstGeom prst="rect">
            <a:avLst/>
          </a:prstGeom>
          <a:noFill/>
          <a:ln w="9525">
            <a:noFill/>
            <a:miter lim="800000"/>
            <a:headEnd/>
            <a:tailEnd/>
          </a:ln>
        </p:spPr>
        <p:txBody>
          <a:bodyPr wrap="square"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dirty="0">
                <a:solidFill>
                  <a:srgbClr val="0D0D0D"/>
                </a:solidFill>
              </a:rPr>
              <a:t>GB</a:t>
            </a:r>
          </a:p>
        </p:txBody>
      </p:sp>
      <p:sp>
        <p:nvSpPr>
          <p:cNvPr id="46" name="LegendLabel2"/>
          <p:cNvSpPr txBox="1">
            <a:spLocks noChangeArrowheads="1"/>
          </p:cNvSpPr>
          <p:nvPr/>
        </p:nvSpPr>
        <p:spPr bwMode="auto">
          <a:xfrm flipH="1">
            <a:off x="7544870" y="1828687"/>
            <a:ext cx="580607" cy="253916"/>
          </a:xfrm>
          <a:prstGeom prst="rect">
            <a:avLst/>
          </a:prstGeom>
          <a:noFill/>
          <a:ln w="9525">
            <a:noFill/>
            <a:miter lim="800000"/>
            <a:headEnd/>
            <a:tailEnd/>
          </a:ln>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a:solidFill>
                  <a:srgbClr val="424242"/>
                </a:solidFill>
              </a:rPr>
              <a:t>GB PL</a:t>
            </a:r>
          </a:p>
        </p:txBody>
      </p:sp>
      <p:sp>
        <p:nvSpPr>
          <p:cNvPr id="47" name="Legend2"/>
          <p:cNvSpPr/>
          <p:nvPr/>
        </p:nvSpPr>
        <p:spPr>
          <a:xfrm rot="2700000">
            <a:off x="7662463" y="1443298"/>
            <a:ext cx="381000" cy="285750"/>
          </a:xfrm>
          <a:prstGeom prst="rect">
            <a:avLst/>
          </a:prstGeom>
          <a:solidFill>
            <a:srgbClr val="7171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48" name="LegendLabel1"/>
          <p:cNvSpPr txBox="1">
            <a:spLocks noChangeArrowheads="1"/>
          </p:cNvSpPr>
          <p:nvPr/>
        </p:nvSpPr>
        <p:spPr bwMode="auto">
          <a:xfrm flipH="1">
            <a:off x="6447272" y="1794967"/>
            <a:ext cx="800219" cy="253916"/>
          </a:xfrm>
          <a:prstGeom prst="rect">
            <a:avLst/>
          </a:prstGeom>
          <a:noFill/>
          <a:ln w="9525">
            <a:noFill/>
            <a:miter lim="800000"/>
            <a:headEnd/>
            <a:tailEnd/>
          </a:ln>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a:solidFill>
                  <a:srgbClr val="424242"/>
                </a:solidFill>
              </a:rPr>
              <a:t>Ireland PL</a:t>
            </a:r>
          </a:p>
        </p:txBody>
      </p:sp>
      <p:sp>
        <p:nvSpPr>
          <p:cNvPr id="49" name="Legend1"/>
          <p:cNvSpPr/>
          <p:nvPr/>
        </p:nvSpPr>
        <p:spPr>
          <a:xfrm rot="2700000">
            <a:off x="6656015" y="1419258"/>
            <a:ext cx="381000" cy="28575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52" name="XAxisLabel1_1"/>
          <p:cNvSpPr txBox="1">
            <a:spLocks noChangeArrowheads="1"/>
          </p:cNvSpPr>
          <p:nvPr/>
        </p:nvSpPr>
        <p:spPr bwMode="auto">
          <a:xfrm flipH="1">
            <a:off x="5582511" y="5522345"/>
            <a:ext cx="1348317" cy="464255"/>
          </a:xfrm>
          <a:prstGeom prst="rect">
            <a:avLst/>
          </a:prstGeom>
          <a:noFill/>
          <a:ln w="9525">
            <a:noFill/>
            <a:miter lim="800000"/>
            <a:headEnd/>
            <a:tailEnd/>
          </a:ln>
        </p:spPr>
        <p:txBody>
          <a:bodyPr wrap="square"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dirty="0">
                <a:solidFill>
                  <a:srgbClr val="0D0D0D"/>
                </a:solidFill>
              </a:rPr>
              <a:t>Aug 11</a:t>
            </a:r>
          </a:p>
        </p:txBody>
      </p:sp>
      <p:sp>
        <p:nvSpPr>
          <p:cNvPr id="54" name="XAxisChevron1_1"/>
          <p:cNvSpPr/>
          <p:nvPr/>
        </p:nvSpPr>
        <p:spPr>
          <a:xfrm rot="16200000">
            <a:off x="8229299" y="5134311"/>
            <a:ext cx="209704" cy="793751"/>
          </a:xfrm>
          <a:custGeom>
            <a:avLst/>
            <a:gdLst>
              <a:gd name="connsiteX0" fmla="*/ 0 w 1080120"/>
              <a:gd name="connsiteY0" fmla="*/ 0 h 288032"/>
              <a:gd name="connsiteX1" fmla="*/ 936104 w 1080120"/>
              <a:gd name="connsiteY1" fmla="*/ 0 h 288032"/>
              <a:gd name="connsiteX2" fmla="*/ 1080120 w 1080120"/>
              <a:gd name="connsiteY2" fmla="*/ 144016 h 288032"/>
              <a:gd name="connsiteX3" fmla="*/ 936104 w 1080120"/>
              <a:gd name="connsiteY3" fmla="*/ 288032 h 288032"/>
              <a:gd name="connsiteX4" fmla="*/ 0 w 1080120"/>
              <a:gd name="connsiteY4" fmla="*/ 288032 h 288032"/>
              <a:gd name="connsiteX5" fmla="*/ 144016 w 1080120"/>
              <a:gd name="connsiteY5" fmla="*/ 144016 h 288032"/>
              <a:gd name="connsiteX6" fmla="*/ 0 w 1080120"/>
              <a:gd name="connsiteY6" fmla="*/ 0 h 288032"/>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144016 w 936104"/>
              <a:gd name="connsiteY4" fmla="*/ 144016 h 288032"/>
              <a:gd name="connsiteX5" fmla="*/ 0 w 936104"/>
              <a:gd name="connsiteY5" fmla="*/ 0 h 288032"/>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385705 w 936104"/>
              <a:gd name="connsiteY4" fmla="*/ 144016 h 288032"/>
              <a:gd name="connsiteX5" fmla="*/ 0 w 936104"/>
              <a:gd name="connsiteY5" fmla="*/ 0 h 288032"/>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582932 w 936104"/>
              <a:gd name="connsiteY4" fmla="*/ 144016 h 288032"/>
              <a:gd name="connsiteX5" fmla="*/ 0 w 936104"/>
              <a:gd name="connsiteY5" fmla="*/ 0 h 2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6104" h="288032">
                <a:moveTo>
                  <a:pt x="0" y="0"/>
                </a:moveTo>
                <a:lnTo>
                  <a:pt x="936104" y="0"/>
                </a:lnTo>
                <a:lnTo>
                  <a:pt x="936104" y="288032"/>
                </a:lnTo>
                <a:lnTo>
                  <a:pt x="0" y="288032"/>
                </a:lnTo>
                <a:lnTo>
                  <a:pt x="582932" y="144016"/>
                </a:lnTo>
                <a:lnTo>
                  <a:pt x="0"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GB">
              <a:solidFill>
                <a:schemeClr val="tx1"/>
              </a:solidFill>
            </a:endParaRPr>
          </a:p>
        </p:txBody>
      </p:sp>
      <p:sp>
        <p:nvSpPr>
          <p:cNvPr id="55" name="XAxisChevron1_1"/>
          <p:cNvSpPr/>
          <p:nvPr/>
        </p:nvSpPr>
        <p:spPr>
          <a:xfrm rot="16200000">
            <a:off x="7222851" y="5134311"/>
            <a:ext cx="209704" cy="793751"/>
          </a:xfrm>
          <a:custGeom>
            <a:avLst/>
            <a:gdLst>
              <a:gd name="connsiteX0" fmla="*/ 0 w 1080120"/>
              <a:gd name="connsiteY0" fmla="*/ 0 h 288032"/>
              <a:gd name="connsiteX1" fmla="*/ 936104 w 1080120"/>
              <a:gd name="connsiteY1" fmla="*/ 0 h 288032"/>
              <a:gd name="connsiteX2" fmla="*/ 1080120 w 1080120"/>
              <a:gd name="connsiteY2" fmla="*/ 144016 h 288032"/>
              <a:gd name="connsiteX3" fmla="*/ 936104 w 1080120"/>
              <a:gd name="connsiteY3" fmla="*/ 288032 h 288032"/>
              <a:gd name="connsiteX4" fmla="*/ 0 w 1080120"/>
              <a:gd name="connsiteY4" fmla="*/ 288032 h 288032"/>
              <a:gd name="connsiteX5" fmla="*/ 144016 w 1080120"/>
              <a:gd name="connsiteY5" fmla="*/ 144016 h 288032"/>
              <a:gd name="connsiteX6" fmla="*/ 0 w 1080120"/>
              <a:gd name="connsiteY6" fmla="*/ 0 h 288032"/>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144016 w 936104"/>
              <a:gd name="connsiteY4" fmla="*/ 144016 h 288032"/>
              <a:gd name="connsiteX5" fmla="*/ 0 w 936104"/>
              <a:gd name="connsiteY5" fmla="*/ 0 h 288032"/>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385705 w 936104"/>
              <a:gd name="connsiteY4" fmla="*/ 144016 h 288032"/>
              <a:gd name="connsiteX5" fmla="*/ 0 w 936104"/>
              <a:gd name="connsiteY5" fmla="*/ 0 h 288032"/>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582932 w 936104"/>
              <a:gd name="connsiteY4" fmla="*/ 144016 h 288032"/>
              <a:gd name="connsiteX5" fmla="*/ 0 w 936104"/>
              <a:gd name="connsiteY5" fmla="*/ 0 h 2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6104" h="288032">
                <a:moveTo>
                  <a:pt x="0" y="0"/>
                </a:moveTo>
                <a:lnTo>
                  <a:pt x="936104" y="0"/>
                </a:lnTo>
                <a:lnTo>
                  <a:pt x="936104" y="288032"/>
                </a:lnTo>
                <a:lnTo>
                  <a:pt x="0" y="288032"/>
                </a:lnTo>
                <a:lnTo>
                  <a:pt x="582932" y="144016"/>
                </a:lnTo>
                <a:lnTo>
                  <a:pt x="0"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GB">
              <a:solidFill>
                <a:schemeClr val="tx1"/>
              </a:solidFill>
            </a:endParaRPr>
          </a:p>
        </p:txBody>
      </p:sp>
      <p:sp>
        <p:nvSpPr>
          <p:cNvPr id="56" name="XAxisChevron1_1"/>
          <p:cNvSpPr/>
          <p:nvPr/>
        </p:nvSpPr>
        <p:spPr>
          <a:xfrm rot="16200000">
            <a:off x="6142731" y="5134311"/>
            <a:ext cx="209704" cy="793751"/>
          </a:xfrm>
          <a:custGeom>
            <a:avLst/>
            <a:gdLst>
              <a:gd name="connsiteX0" fmla="*/ 0 w 1080120"/>
              <a:gd name="connsiteY0" fmla="*/ 0 h 288032"/>
              <a:gd name="connsiteX1" fmla="*/ 936104 w 1080120"/>
              <a:gd name="connsiteY1" fmla="*/ 0 h 288032"/>
              <a:gd name="connsiteX2" fmla="*/ 1080120 w 1080120"/>
              <a:gd name="connsiteY2" fmla="*/ 144016 h 288032"/>
              <a:gd name="connsiteX3" fmla="*/ 936104 w 1080120"/>
              <a:gd name="connsiteY3" fmla="*/ 288032 h 288032"/>
              <a:gd name="connsiteX4" fmla="*/ 0 w 1080120"/>
              <a:gd name="connsiteY4" fmla="*/ 288032 h 288032"/>
              <a:gd name="connsiteX5" fmla="*/ 144016 w 1080120"/>
              <a:gd name="connsiteY5" fmla="*/ 144016 h 288032"/>
              <a:gd name="connsiteX6" fmla="*/ 0 w 1080120"/>
              <a:gd name="connsiteY6" fmla="*/ 0 h 288032"/>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144016 w 936104"/>
              <a:gd name="connsiteY4" fmla="*/ 144016 h 288032"/>
              <a:gd name="connsiteX5" fmla="*/ 0 w 936104"/>
              <a:gd name="connsiteY5" fmla="*/ 0 h 288032"/>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385705 w 936104"/>
              <a:gd name="connsiteY4" fmla="*/ 144016 h 288032"/>
              <a:gd name="connsiteX5" fmla="*/ 0 w 936104"/>
              <a:gd name="connsiteY5" fmla="*/ 0 h 288032"/>
              <a:gd name="connsiteX0" fmla="*/ 0 w 936104"/>
              <a:gd name="connsiteY0" fmla="*/ 0 h 288032"/>
              <a:gd name="connsiteX1" fmla="*/ 936104 w 936104"/>
              <a:gd name="connsiteY1" fmla="*/ 0 h 288032"/>
              <a:gd name="connsiteX2" fmla="*/ 936104 w 936104"/>
              <a:gd name="connsiteY2" fmla="*/ 288032 h 288032"/>
              <a:gd name="connsiteX3" fmla="*/ 0 w 936104"/>
              <a:gd name="connsiteY3" fmla="*/ 288032 h 288032"/>
              <a:gd name="connsiteX4" fmla="*/ 582932 w 936104"/>
              <a:gd name="connsiteY4" fmla="*/ 144016 h 288032"/>
              <a:gd name="connsiteX5" fmla="*/ 0 w 936104"/>
              <a:gd name="connsiteY5" fmla="*/ 0 h 2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6104" h="288032">
                <a:moveTo>
                  <a:pt x="0" y="0"/>
                </a:moveTo>
                <a:lnTo>
                  <a:pt x="936104" y="0"/>
                </a:lnTo>
                <a:lnTo>
                  <a:pt x="936104" y="288032"/>
                </a:lnTo>
                <a:lnTo>
                  <a:pt x="0" y="288032"/>
                </a:lnTo>
                <a:lnTo>
                  <a:pt x="582932" y="144016"/>
                </a:lnTo>
                <a:lnTo>
                  <a:pt x="0"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GB">
              <a:solidFill>
                <a:schemeClr val="tx1"/>
              </a:solidFill>
            </a:endParaRPr>
          </a:p>
        </p:txBody>
      </p:sp>
      <p:sp>
        <p:nvSpPr>
          <p:cNvPr id="57" name="XAxisLabel1_1"/>
          <p:cNvSpPr txBox="1">
            <a:spLocks noChangeArrowheads="1"/>
          </p:cNvSpPr>
          <p:nvPr/>
        </p:nvSpPr>
        <p:spPr bwMode="auto">
          <a:xfrm flipH="1">
            <a:off x="6662631" y="5522345"/>
            <a:ext cx="1348317" cy="464255"/>
          </a:xfrm>
          <a:prstGeom prst="rect">
            <a:avLst/>
          </a:prstGeom>
          <a:noFill/>
          <a:ln w="9525">
            <a:noFill/>
            <a:miter lim="800000"/>
            <a:headEnd/>
            <a:tailEnd/>
          </a:ln>
        </p:spPr>
        <p:txBody>
          <a:bodyPr wrap="square"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dirty="0">
                <a:solidFill>
                  <a:srgbClr val="0D0D0D"/>
                </a:solidFill>
              </a:rPr>
              <a:t>Aug </a:t>
            </a:r>
            <a:r>
              <a:rPr lang="en-GB" sz="1050" dirty="0" smtClean="0">
                <a:solidFill>
                  <a:srgbClr val="0D0D0D"/>
                </a:solidFill>
              </a:rPr>
              <a:t>12</a:t>
            </a:r>
            <a:endParaRPr lang="en-GB" sz="1050" dirty="0">
              <a:solidFill>
                <a:srgbClr val="0D0D0D"/>
              </a:solidFill>
            </a:endParaRPr>
          </a:p>
        </p:txBody>
      </p:sp>
      <p:sp>
        <p:nvSpPr>
          <p:cNvPr id="58" name="XAxisLabel1_1"/>
          <p:cNvSpPr txBox="1">
            <a:spLocks noChangeArrowheads="1"/>
          </p:cNvSpPr>
          <p:nvPr/>
        </p:nvSpPr>
        <p:spPr bwMode="auto">
          <a:xfrm flipH="1">
            <a:off x="7650908" y="5538143"/>
            <a:ext cx="1348317" cy="464255"/>
          </a:xfrm>
          <a:prstGeom prst="rect">
            <a:avLst/>
          </a:prstGeom>
          <a:noFill/>
          <a:ln w="9525">
            <a:noFill/>
            <a:miter lim="800000"/>
            <a:headEnd/>
            <a:tailEnd/>
          </a:ln>
        </p:spPr>
        <p:txBody>
          <a:bodyPr wrap="square"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dirty="0">
                <a:solidFill>
                  <a:srgbClr val="0D0D0D"/>
                </a:solidFill>
              </a:rPr>
              <a:t>Aug </a:t>
            </a:r>
            <a:r>
              <a:rPr lang="en-GB" sz="1050" dirty="0" smtClean="0">
                <a:solidFill>
                  <a:srgbClr val="0D0D0D"/>
                </a:solidFill>
              </a:rPr>
              <a:t>13</a:t>
            </a:r>
            <a:endParaRPr lang="en-GB" sz="1050" dirty="0">
              <a:solidFill>
                <a:srgbClr val="0D0D0D"/>
              </a:solidFill>
            </a:endParaRPr>
          </a:p>
        </p:txBody>
      </p:sp>
      <p:grpSp>
        <p:nvGrpSpPr>
          <p:cNvPr id="10" name="Group 9"/>
          <p:cNvGrpSpPr/>
          <p:nvPr/>
        </p:nvGrpSpPr>
        <p:grpSpPr>
          <a:xfrm>
            <a:off x="6096525" y="1964244"/>
            <a:ext cx="3011980" cy="1216931"/>
            <a:chOff x="6096525" y="1473183"/>
            <a:chExt cx="3011980" cy="912698"/>
          </a:xfrm>
        </p:grpSpPr>
        <p:cxnSp>
          <p:nvCxnSpPr>
            <p:cNvPr id="7" name="Straight Arrow Connector 6"/>
            <p:cNvCxnSpPr/>
            <p:nvPr/>
          </p:nvCxnSpPr>
          <p:spPr>
            <a:xfrm flipV="1">
              <a:off x="6494155" y="1771439"/>
              <a:ext cx="2110293" cy="1248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244408" y="1473183"/>
              <a:ext cx="864097" cy="230833"/>
            </a:xfrm>
            <a:prstGeom prst="rect">
              <a:avLst/>
            </a:prstGeom>
            <a:noFill/>
          </p:spPr>
          <p:txBody>
            <a:bodyPr wrap="square" rtlCol="0">
              <a:spAutoFit/>
            </a:bodyPr>
            <a:lstStyle/>
            <a:p>
              <a:r>
                <a:rPr lang="en-GB" sz="1400" dirty="0" smtClean="0"/>
                <a:t>+10%</a:t>
              </a:r>
              <a:endParaRPr lang="en-GB" sz="1400" dirty="0"/>
            </a:p>
          </p:txBody>
        </p:sp>
        <p:cxnSp>
          <p:nvCxnSpPr>
            <p:cNvPr id="59" name="Straight Arrow Connector 58"/>
            <p:cNvCxnSpPr/>
            <p:nvPr/>
          </p:nvCxnSpPr>
          <p:spPr>
            <a:xfrm flipV="1">
              <a:off x="6096525" y="2261072"/>
              <a:ext cx="2110293" cy="124809"/>
            </a:xfrm>
            <a:prstGeom prst="straightConnector1">
              <a:avLst/>
            </a:prstGeom>
            <a:ln>
              <a:solidFill>
                <a:srgbClr val="91D400"/>
              </a:solidFill>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7812360" y="1975941"/>
              <a:ext cx="864097" cy="230833"/>
            </a:xfrm>
            <a:prstGeom prst="rect">
              <a:avLst/>
            </a:prstGeom>
            <a:noFill/>
          </p:spPr>
          <p:txBody>
            <a:bodyPr wrap="square" rtlCol="0">
              <a:spAutoFit/>
            </a:bodyPr>
            <a:lstStyle/>
            <a:p>
              <a:r>
                <a:rPr lang="en-GB" sz="1400" dirty="0" smtClean="0"/>
                <a:t>+8.3%</a:t>
              </a:r>
              <a:endParaRPr lang="en-GB" sz="1400" dirty="0"/>
            </a:p>
          </p:txBody>
        </p:sp>
      </p:grpSp>
      <p:cxnSp>
        <p:nvCxnSpPr>
          <p:cNvPr id="5" name="Straight Connector 4"/>
          <p:cNvCxnSpPr/>
          <p:nvPr/>
        </p:nvCxnSpPr>
        <p:spPr>
          <a:xfrm>
            <a:off x="467544" y="3813043"/>
            <a:ext cx="391629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508104" y="1417639"/>
            <a:ext cx="0" cy="4451740"/>
          </a:xfrm>
          <a:prstGeom prst="line">
            <a:avLst/>
          </a:prstGeom>
          <a:ln w="31750">
            <a:solidFill>
              <a:srgbClr val="91D400"/>
            </a:solidFill>
          </a:ln>
        </p:spPr>
        <p:style>
          <a:lnRef idx="1">
            <a:schemeClr val="accent3"/>
          </a:lnRef>
          <a:fillRef idx="0">
            <a:schemeClr val="accent3"/>
          </a:fillRef>
          <a:effectRef idx="0">
            <a:schemeClr val="accent3"/>
          </a:effectRef>
          <a:fontRef idx="minor">
            <a:schemeClr val="tx1"/>
          </a:fontRef>
        </p:style>
      </p:cxnSp>
      <p:grpSp>
        <p:nvGrpSpPr>
          <p:cNvPr id="12" name="Group 11"/>
          <p:cNvGrpSpPr/>
          <p:nvPr/>
        </p:nvGrpSpPr>
        <p:grpSpPr>
          <a:xfrm>
            <a:off x="5589159" y="1242889"/>
            <a:ext cx="3579236" cy="4709672"/>
            <a:chOff x="5589159" y="932167"/>
            <a:chExt cx="3579236" cy="3532254"/>
          </a:xfrm>
        </p:grpSpPr>
        <p:sp>
          <p:nvSpPr>
            <p:cNvPr id="3" name="Rectangle 2"/>
            <p:cNvSpPr/>
            <p:nvPr/>
          </p:nvSpPr>
          <p:spPr>
            <a:xfrm>
              <a:off x="5589159" y="932167"/>
              <a:ext cx="3579236" cy="3532254"/>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p:cNvSpPr txBox="1"/>
            <p:nvPr/>
          </p:nvSpPr>
          <p:spPr>
            <a:xfrm>
              <a:off x="5743963" y="2787774"/>
              <a:ext cx="3148517" cy="692498"/>
            </a:xfrm>
            <a:prstGeom prst="rect">
              <a:avLst/>
            </a:prstGeom>
            <a:noFill/>
          </p:spPr>
          <p:txBody>
            <a:bodyPr wrap="square" rtlCol="0">
              <a:spAutoFit/>
            </a:bodyPr>
            <a:lstStyle/>
            <a:p>
              <a:pPr algn="ctr"/>
              <a:r>
                <a:rPr lang="en-GB" dirty="0" smtClean="0"/>
                <a:t>“I am on a strict budget when I go shopping in the Republic of Ireland”</a:t>
              </a:r>
              <a:endParaRPr lang="en-GB" dirty="0"/>
            </a:p>
          </p:txBody>
        </p:sp>
        <p:sp>
          <p:nvSpPr>
            <p:cNvPr id="11" name="TextBox 10"/>
            <p:cNvSpPr txBox="1"/>
            <p:nvPr/>
          </p:nvSpPr>
          <p:spPr>
            <a:xfrm>
              <a:off x="6228184" y="1419622"/>
              <a:ext cx="2283756" cy="992579"/>
            </a:xfrm>
            <a:prstGeom prst="rect">
              <a:avLst/>
            </a:prstGeom>
            <a:noFill/>
          </p:spPr>
          <p:txBody>
            <a:bodyPr wrap="square" rtlCol="0">
              <a:spAutoFit/>
            </a:bodyPr>
            <a:lstStyle/>
            <a:p>
              <a:pPr algn="ctr"/>
              <a:r>
                <a:rPr lang="en-GB" sz="8000" dirty="0" smtClean="0">
                  <a:solidFill>
                    <a:srgbClr val="91D400"/>
                  </a:solidFill>
                </a:rPr>
                <a:t>+4%</a:t>
              </a:r>
              <a:endParaRPr lang="en-GB" sz="8000" dirty="0">
                <a:solidFill>
                  <a:srgbClr val="91D400"/>
                </a:solidFill>
              </a:endParaRPr>
            </a:p>
          </p:txBody>
        </p:sp>
      </p:grpSp>
    </p:spTree>
    <p:extLst>
      <p:ext uri="{BB962C8B-B14F-4D97-AF65-F5344CB8AC3E}">
        <p14:creationId xmlns:p14="http://schemas.microsoft.com/office/powerpoint/2010/main" val="201407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750"/>
                                        <p:tgtEl>
                                          <p:spTgt spid="12"/>
                                        </p:tgtEl>
                                        <p:attrNameLst>
                                          <p:attrName>ppt_w</p:attrName>
                                        </p:attrNameLst>
                                      </p:cBhvr>
                                      <p:tavLst>
                                        <p:tav tm="0">
                                          <p:val>
                                            <p:strVal val="ppt_w"/>
                                          </p:val>
                                        </p:tav>
                                        <p:tav tm="100000">
                                          <p:val>
                                            <p:fltVal val="0"/>
                                          </p:val>
                                        </p:tav>
                                      </p:tavLst>
                                    </p:anim>
                                    <p:anim calcmode="lin" valueType="num">
                                      <p:cBhvr>
                                        <p:cTn id="7" dur="1750"/>
                                        <p:tgtEl>
                                          <p:spTgt spid="12"/>
                                        </p:tgtEl>
                                        <p:attrNameLst>
                                          <p:attrName>ppt_h</p:attrName>
                                        </p:attrNameLst>
                                      </p:cBhvr>
                                      <p:tavLst>
                                        <p:tav tm="0">
                                          <p:val>
                                            <p:strVal val="ppt_h"/>
                                          </p:val>
                                        </p:tav>
                                        <p:tav tm="100000">
                                          <p:val>
                                            <p:fltVal val="0"/>
                                          </p:val>
                                        </p:tav>
                                      </p:tavLst>
                                    </p:anim>
                                    <p:animEffect transition="out" filter="fade">
                                      <p:cBhvr>
                                        <p:cTn id="8" dur="1750"/>
                                        <p:tgtEl>
                                          <p:spTgt spid="12"/>
                                        </p:tgtEl>
                                      </p:cBhvr>
                                    </p:animEffect>
                                    <p:set>
                                      <p:cBhvr>
                                        <p:cTn id="9" dur="1" fill="hold">
                                          <p:stCondLst>
                                            <p:cond delay="174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solidFill>
                  <a:schemeClr val="bg2"/>
                </a:solidFill>
                <a:latin typeface="Calibri" pitchFamily="34" charset="0"/>
                <a:cs typeface="Calibri" pitchFamily="34" charset="0"/>
              </a:rPr>
              <a:t>PRIVATE LABEL % MARKET SHARE</a:t>
            </a:r>
            <a:r>
              <a:rPr lang="en-GB" dirty="0" smtClean="0">
                <a:latin typeface="Calibri" pitchFamily="34" charset="0"/>
                <a:cs typeface="Calibri" pitchFamily="34" charset="0"/>
              </a:rPr>
              <a:t/>
            </a:r>
            <a:br>
              <a:rPr lang="en-GB" dirty="0" smtClean="0">
                <a:latin typeface="Calibri" pitchFamily="34" charset="0"/>
                <a:cs typeface="Calibri" pitchFamily="34" charset="0"/>
              </a:rPr>
            </a:br>
            <a:r>
              <a:rPr lang="en-GB" dirty="0" smtClean="0">
                <a:solidFill>
                  <a:schemeClr val="bg2"/>
                </a:solidFill>
                <a:latin typeface="Calibri" pitchFamily="34" charset="0"/>
                <a:cs typeface="Calibri" pitchFamily="34" charset="0"/>
              </a:rPr>
              <a:t>Private label has taken a slight dip in the UK</a:t>
            </a:r>
            <a:endParaRPr lang="en-GB" dirty="0">
              <a:solidFill>
                <a:schemeClr val="bg2"/>
              </a:solidFill>
              <a:latin typeface="Calibri" pitchFamily="34" charset="0"/>
              <a:cs typeface="Calibri" pitchFamily="34" charset="0"/>
            </a:endParaRPr>
          </a:p>
        </p:txBody>
      </p:sp>
      <p:graphicFrame>
        <p:nvGraphicFramePr>
          <p:cNvPr id="4" name="Chart 3"/>
          <p:cNvGraphicFramePr/>
          <p:nvPr>
            <p:extLst>
              <p:ext uri="{D42A27DB-BD31-4B8C-83A1-F6EECF244321}">
                <p14:modId xmlns:p14="http://schemas.microsoft.com/office/powerpoint/2010/main" val="4264674052"/>
              </p:ext>
            </p:extLst>
          </p:nvPr>
        </p:nvGraphicFramePr>
        <p:xfrm>
          <a:off x="323528" y="1412776"/>
          <a:ext cx="8280920"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882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85725" y="115888"/>
            <a:ext cx="9166225" cy="965200"/>
          </a:xfrm>
        </p:spPr>
        <p:txBody>
          <a:bodyPr/>
          <a:lstStyle/>
          <a:p>
            <a:pPr eaLnBrk="1" hangingPunct="1">
              <a:defRPr/>
            </a:pPr>
            <a:r>
              <a:rPr lang="en-GB" sz="1800" b="1" dirty="0">
                <a:solidFill>
                  <a:schemeClr val="bg2"/>
                </a:solidFill>
                <a:latin typeface="Calibri" pitchFamily="34" charset="0"/>
              </a:rPr>
              <a:t>TOTAL IRISH GROCERY </a:t>
            </a:r>
            <a:r>
              <a:rPr lang="en-GB" sz="1800" b="1" dirty="0" smtClean="0">
                <a:solidFill>
                  <a:schemeClr val="bg2"/>
                </a:solidFill>
                <a:latin typeface="Calibri" pitchFamily="34" charset="0"/>
              </a:rPr>
              <a:t>VOLUME SALES AND </a:t>
            </a:r>
            <a:r>
              <a:rPr lang="en-GB" sz="1800" b="1" dirty="0">
                <a:solidFill>
                  <a:schemeClr val="bg2"/>
                </a:solidFill>
                <a:latin typeface="Calibri" pitchFamily="34" charset="0"/>
              </a:rPr>
              <a:t>GROWTH 52 &amp;12 W/E</a:t>
            </a:r>
            <a:r>
              <a:rPr lang="en-GB" sz="1800" dirty="0" smtClean="0">
                <a:solidFill>
                  <a:schemeClr val="bg2"/>
                </a:solidFill>
                <a:latin typeface="Calibri" pitchFamily="34" charset="0"/>
                <a:ea typeface="+mj-ea"/>
              </a:rPr>
              <a:t/>
            </a:r>
            <a:br>
              <a:rPr lang="en-GB" sz="1800" dirty="0" smtClean="0">
                <a:solidFill>
                  <a:schemeClr val="bg2"/>
                </a:solidFill>
                <a:latin typeface="Calibri" pitchFamily="34" charset="0"/>
                <a:ea typeface="+mj-ea"/>
              </a:rPr>
            </a:br>
            <a:r>
              <a:rPr lang="en-GB" sz="1800" dirty="0">
                <a:solidFill>
                  <a:schemeClr val="bg2"/>
                </a:solidFill>
                <a:latin typeface="Calibri" pitchFamily="34" charset="0"/>
                <a:ea typeface="+mj-ea"/>
              </a:rPr>
              <a:t/>
            </a:r>
            <a:br>
              <a:rPr lang="en-GB" sz="1800" dirty="0">
                <a:solidFill>
                  <a:schemeClr val="bg2"/>
                </a:solidFill>
                <a:latin typeface="Calibri" pitchFamily="34" charset="0"/>
                <a:ea typeface="+mj-ea"/>
              </a:rPr>
            </a:br>
            <a:r>
              <a:rPr lang="en-GB" sz="1800" dirty="0" smtClean="0">
                <a:solidFill>
                  <a:schemeClr val="bg2"/>
                </a:solidFill>
                <a:latin typeface="Calibri" pitchFamily="34" charset="0"/>
                <a:ea typeface="+mj-ea"/>
              </a:rPr>
              <a:t>Volume of sales falling slightly in both 52 and 12 we.</a:t>
            </a:r>
          </a:p>
        </p:txBody>
      </p:sp>
      <p:sp>
        <p:nvSpPr>
          <p:cNvPr id="28675"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endParaRPr lang="en-US" altLang="en-US" sz="2200">
              <a:solidFill>
                <a:srgbClr val="000000"/>
              </a:solidFill>
            </a:endParaRPr>
          </a:p>
        </p:txBody>
      </p:sp>
      <p:graphicFrame>
        <p:nvGraphicFramePr>
          <p:cNvPr id="28677" name="Object 18"/>
          <p:cNvGraphicFramePr>
            <a:graphicFrameLocks noChangeAspect="1"/>
          </p:cNvGraphicFramePr>
          <p:nvPr/>
        </p:nvGraphicFramePr>
        <p:xfrm>
          <a:off x="271463" y="1811338"/>
          <a:ext cx="8501062" cy="4090987"/>
        </p:xfrm>
        <a:graphic>
          <a:graphicData uri="http://schemas.openxmlformats.org/presentationml/2006/ole">
            <mc:AlternateContent xmlns:mc="http://schemas.openxmlformats.org/markup-compatibility/2006">
              <mc:Choice xmlns:v="urn:schemas-microsoft-com:vml" Requires="v">
                <p:oleObj spid="_x0000_s272456" r:id="rId3" imgW="8498561" imgH="4090771" progId="Excel.Chart.8">
                  <p:embed/>
                </p:oleObj>
              </mc:Choice>
              <mc:Fallback>
                <p:oleObj r:id="rId3" imgW="8498561" imgH="409077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3" y="1811338"/>
                        <a:ext cx="8501062"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8" name="Text Box 19"/>
          <p:cNvSpPr txBox="1">
            <a:spLocks noChangeArrowheads="1"/>
          </p:cNvSpPr>
          <p:nvPr/>
        </p:nvSpPr>
        <p:spPr bwMode="auto">
          <a:xfrm>
            <a:off x="2124075" y="4652963"/>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GB" altLang="en-US" sz="1400" b="1">
                <a:solidFill>
                  <a:srgbClr val="FFFFFF"/>
                </a:solidFill>
                <a:latin typeface="Calibri" pitchFamily="34" charset="0"/>
              </a:rPr>
              <a:t>+1.2%</a:t>
            </a:r>
          </a:p>
        </p:txBody>
      </p:sp>
      <p:sp>
        <p:nvSpPr>
          <p:cNvPr id="28679" name="Text Box 20"/>
          <p:cNvSpPr txBox="1">
            <a:spLocks noChangeArrowheads="1"/>
          </p:cNvSpPr>
          <p:nvPr/>
        </p:nvSpPr>
        <p:spPr bwMode="auto">
          <a:xfrm>
            <a:off x="3276600" y="4649788"/>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GB" altLang="en-US" sz="1400" b="1">
                <a:solidFill>
                  <a:srgbClr val="FFFFFF"/>
                </a:solidFill>
                <a:latin typeface="Calibri" pitchFamily="34" charset="0"/>
              </a:rPr>
              <a:t>-0.2%</a:t>
            </a:r>
          </a:p>
        </p:txBody>
      </p:sp>
      <p:sp>
        <p:nvSpPr>
          <p:cNvPr id="28680" name="Text Box 22"/>
          <p:cNvSpPr txBox="1">
            <a:spLocks noChangeArrowheads="1"/>
          </p:cNvSpPr>
          <p:nvPr/>
        </p:nvSpPr>
        <p:spPr bwMode="auto">
          <a:xfrm>
            <a:off x="6659563" y="4649788"/>
            <a:ext cx="792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GB" altLang="en-US" sz="1400" b="1">
                <a:solidFill>
                  <a:srgbClr val="FFFFFF"/>
                </a:solidFill>
                <a:latin typeface="Calibri" pitchFamily="34" charset="0"/>
              </a:rPr>
              <a:t>+0.8%</a:t>
            </a:r>
          </a:p>
        </p:txBody>
      </p:sp>
      <p:sp>
        <p:nvSpPr>
          <p:cNvPr id="28681" name="Text Box 23"/>
          <p:cNvSpPr txBox="1">
            <a:spLocks noChangeArrowheads="1"/>
          </p:cNvSpPr>
          <p:nvPr/>
        </p:nvSpPr>
        <p:spPr bwMode="auto">
          <a:xfrm>
            <a:off x="7812088" y="4652963"/>
            <a:ext cx="792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GB" altLang="en-US" sz="1400" b="1">
                <a:solidFill>
                  <a:srgbClr val="FFFFFF"/>
                </a:solidFill>
                <a:latin typeface="Calibri" pitchFamily="34" charset="0"/>
              </a:rPr>
              <a:t>-0.5%</a:t>
            </a:r>
          </a:p>
        </p:txBody>
      </p:sp>
      <p:sp>
        <p:nvSpPr>
          <p:cNvPr id="28682"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fld id="{4A92B3E7-2A89-4F09-A4FB-0E98A5A636DC}" type="slidenum">
              <a:rPr lang="en-GB" altLang="en-US" sz="1000">
                <a:solidFill>
                  <a:srgbClr val="989898"/>
                </a:solidFill>
                <a:ea typeface="ヒラギノ角ゴ Pro W3"/>
                <a:cs typeface="ヒラギノ角ゴ Pro W3"/>
              </a:rPr>
              <a:pPr algn="r"/>
              <a:t>4</a:t>
            </a:fld>
            <a:endParaRPr lang="en-GB" altLang="en-US" sz="1000">
              <a:solidFill>
                <a:srgbClr val="989898"/>
              </a:solidFill>
              <a:ea typeface="ヒラギノ角ゴ Pro W3"/>
              <a:cs typeface="ヒラギノ角ゴ Pro W3"/>
            </a:endParaRPr>
          </a:p>
        </p:txBody>
      </p:sp>
    </p:spTree>
    <p:extLst>
      <p:ext uri="{BB962C8B-B14F-4D97-AF65-F5344CB8AC3E}">
        <p14:creationId xmlns:p14="http://schemas.microsoft.com/office/powerpoint/2010/main" val="3916804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33"/>
          <p:cNvGrpSpPr>
            <a:grpSpLocks/>
          </p:cNvGrpSpPr>
          <p:nvPr/>
        </p:nvGrpSpPr>
        <p:grpSpPr bwMode="auto">
          <a:xfrm>
            <a:off x="684212" y="1636713"/>
            <a:ext cx="7200900" cy="4581525"/>
            <a:chOff x="431" y="1031"/>
            <a:chExt cx="4536" cy="2886"/>
          </a:xfrm>
        </p:grpSpPr>
        <p:graphicFrame>
          <p:nvGraphicFramePr>
            <p:cNvPr id="29709" name="Object 5"/>
            <p:cNvGraphicFramePr>
              <a:graphicFrameLocks noChangeAspect="1"/>
            </p:cNvGraphicFramePr>
            <p:nvPr/>
          </p:nvGraphicFramePr>
          <p:xfrm>
            <a:off x="449" y="1031"/>
            <a:ext cx="4110" cy="2886"/>
          </p:xfrm>
          <a:graphic>
            <a:graphicData uri="http://schemas.openxmlformats.org/presentationml/2006/ole">
              <mc:AlternateContent xmlns:mc="http://schemas.openxmlformats.org/markup-compatibility/2006">
                <mc:Choice xmlns:v="urn:schemas-microsoft-com:vml" Requires="v">
                  <p:oleObj spid="_x0000_s273479" r:id="rId3" imgW="6523285" imgH="4584589" progId="Excel.Chart.8">
                    <p:embed/>
                  </p:oleObj>
                </mc:Choice>
                <mc:Fallback>
                  <p:oleObj r:id="rId3" imgW="6523285" imgH="458458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 y="1031"/>
                          <a:ext cx="4110" cy="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10" name="Line 6"/>
            <p:cNvSpPr>
              <a:spLocks noChangeShapeType="1"/>
            </p:cNvSpPr>
            <p:nvPr/>
          </p:nvSpPr>
          <p:spPr bwMode="auto">
            <a:xfrm>
              <a:off x="431" y="1425"/>
              <a:ext cx="4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7"/>
            <p:cNvSpPr>
              <a:spLocks noChangeShapeType="1"/>
            </p:cNvSpPr>
            <p:nvPr/>
          </p:nvSpPr>
          <p:spPr bwMode="auto">
            <a:xfrm>
              <a:off x="431" y="1804"/>
              <a:ext cx="4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8"/>
            <p:cNvSpPr>
              <a:spLocks noChangeShapeType="1"/>
            </p:cNvSpPr>
            <p:nvPr/>
          </p:nvSpPr>
          <p:spPr bwMode="auto">
            <a:xfrm>
              <a:off x="431" y="2178"/>
              <a:ext cx="4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Line 9"/>
            <p:cNvSpPr>
              <a:spLocks noChangeShapeType="1"/>
            </p:cNvSpPr>
            <p:nvPr/>
          </p:nvSpPr>
          <p:spPr bwMode="auto">
            <a:xfrm>
              <a:off x="431" y="2552"/>
              <a:ext cx="4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4" name="Line 10"/>
            <p:cNvSpPr>
              <a:spLocks noChangeShapeType="1"/>
            </p:cNvSpPr>
            <p:nvPr/>
          </p:nvSpPr>
          <p:spPr bwMode="auto">
            <a:xfrm>
              <a:off x="431" y="2926"/>
              <a:ext cx="4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Line 11"/>
            <p:cNvSpPr>
              <a:spLocks noChangeShapeType="1"/>
            </p:cNvSpPr>
            <p:nvPr/>
          </p:nvSpPr>
          <p:spPr bwMode="auto">
            <a:xfrm>
              <a:off x="431" y="3300"/>
              <a:ext cx="4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9699" name="Group 142"/>
          <p:cNvGrpSpPr>
            <a:grpSpLocks/>
          </p:cNvGrpSpPr>
          <p:nvPr/>
        </p:nvGrpSpPr>
        <p:grpSpPr bwMode="auto">
          <a:xfrm>
            <a:off x="7885113" y="1700213"/>
            <a:ext cx="863600" cy="4124325"/>
            <a:chOff x="4967" y="1071"/>
            <a:chExt cx="544" cy="2598"/>
          </a:xfrm>
        </p:grpSpPr>
        <p:sp>
          <p:nvSpPr>
            <p:cNvPr id="29701" name="Rounded Rectangle 14"/>
            <p:cNvSpPr>
              <a:spLocks noChangeArrowheads="1"/>
            </p:cNvSpPr>
            <p:nvPr/>
          </p:nvSpPr>
          <p:spPr bwMode="auto">
            <a:xfrm>
              <a:off x="4967" y="2931"/>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GB" altLang="en-US" sz="1600" b="1">
                  <a:solidFill>
                    <a:srgbClr val="717171"/>
                  </a:solidFill>
                  <a:latin typeface="Calibri" pitchFamily="34" charset="0"/>
                </a:rPr>
                <a:t>-0.3%</a:t>
              </a:r>
            </a:p>
          </p:txBody>
        </p:sp>
        <p:sp>
          <p:nvSpPr>
            <p:cNvPr id="29702" name="Rounded Rectangle 14"/>
            <p:cNvSpPr>
              <a:spLocks noChangeArrowheads="1"/>
            </p:cNvSpPr>
            <p:nvPr/>
          </p:nvSpPr>
          <p:spPr bwMode="auto">
            <a:xfrm>
              <a:off x="4967" y="3306"/>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GB" altLang="en-US" sz="1600" b="1">
                  <a:solidFill>
                    <a:srgbClr val="717171"/>
                  </a:solidFill>
                  <a:latin typeface="Calibri" pitchFamily="34" charset="0"/>
                </a:rPr>
                <a:t>-4.4%</a:t>
              </a:r>
            </a:p>
          </p:txBody>
        </p:sp>
        <p:sp>
          <p:nvSpPr>
            <p:cNvPr id="29703" name="Rounded Rectangle 14"/>
            <p:cNvSpPr>
              <a:spLocks noChangeArrowheads="1"/>
            </p:cNvSpPr>
            <p:nvPr/>
          </p:nvSpPr>
          <p:spPr bwMode="auto">
            <a:xfrm>
              <a:off x="4967" y="2184"/>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GB" altLang="en-US" sz="1600" b="1">
                  <a:solidFill>
                    <a:srgbClr val="717171"/>
                  </a:solidFill>
                  <a:latin typeface="Calibri" pitchFamily="34" charset="0"/>
                </a:rPr>
                <a:t>+0.7%</a:t>
              </a:r>
            </a:p>
          </p:txBody>
        </p:sp>
        <p:sp>
          <p:nvSpPr>
            <p:cNvPr id="29704" name="Rounded Rectangle 14"/>
            <p:cNvSpPr>
              <a:spLocks noChangeArrowheads="1"/>
            </p:cNvSpPr>
            <p:nvPr/>
          </p:nvSpPr>
          <p:spPr bwMode="auto">
            <a:xfrm>
              <a:off x="4967" y="2553"/>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GB" altLang="en-US" sz="1600" b="1">
                  <a:solidFill>
                    <a:srgbClr val="717171"/>
                  </a:solidFill>
                  <a:latin typeface="Calibri" pitchFamily="34" charset="0"/>
                </a:rPr>
                <a:t>-3%</a:t>
              </a:r>
            </a:p>
          </p:txBody>
        </p:sp>
        <p:sp>
          <p:nvSpPr>
            <p:cNvPr id="29705" name="Rounded Rectangle 14"/>
            <p:cNvSpPr>
              <a:spLocks noChangeArrowheads="1"/>
            </p:cNvSpPr>
            <p:nvPr/>
          </p:nvSpPr>
          <p:spPr bwMode="auto">
            <a:xfrm>
              <a:off x="4967" y="1434"/>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GB" altLang="en-US" sz="1600" b="1">
                  <a:solidFill>
                    <a:srgbClr val="717171"/>
                  </a:solidFill>
                  <a:latin typeface="Calibri" pitchFamily="34" charset="0"/>
                </a:rPr>
                <a:t>+1.8%</a:t>
              </a:r>
            </a:p>
          </p:txBody>
        </p:sp>
        <p:sp>
          <p:nvSpPr>
            <p:cNvPr id="29706" name="Rounded Rectangle 14"/>
            <p:cNvSpPr>
              <a:spLocks noChangeArrowheads="1"/>
            </p:cNvSpPr>
            <p:nvPr/>
          </p:nvSpPr>
          <p:spPr bwMode="auto">
            <a:xfrm>
              <a:off x="4967" y="1809"/>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GB" altLang="en-US" sz="1600" b="1">
                  <a:solidFill>
                    <a:srgbClr val="717171"/>
                  </a:solidFill>
                  <a:latin typeface="Calibri" pitchFamily="34" charset="0"/>
                </a:rPr>
                <a:t>-1.3%</a:t>
              </a:r>
            </a:p>
          </p:txBody>
        </p:sp>
        <p:sp>
          <p:nvSpPr>
            <p:cNvPr id="29707" name="Rounded Rectangle 14"/>
            <p:cNvSpPr>
              <a:spLocks noChangeArrowheads="1"/>
            </p:cNvSpPr>
            <p:nvPr/>
          </p:nvSpPr>
          <p:spPr bwMode="auto">
            <a:xfrm>
              <a:off x="4967" y="1071"/>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GB" altLang="en-US" sz="1600" b="1">
                  <a:solidFill>
                    <a:srgbClr val="717171"/>
                  </a:solidFill>
                  <a:latin typeface="Calibri" pitchFamily="34" charset="0"/>
                </a:rPr>
                <a:t>+2.1%</a:t>
              </a:r>
            </a:p>
          </p:txBody>
        </p:sp>
      </p:grpSp>
      <p:sp>
        <p:nvSpPr>
          <p:cNvPr id="29700" name="Rectangle 2"/>
          <p:cNvSpPr>
            <a:spLocks noChangeArrowheads="1"/>
          </p:cNvSpPr>
          <p:nvPr/>
        </p:nvSpPr>
        <p:spPr bwMode="auto">
          <a:xfrm>
            <a:off x="214313" y="115888"/>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b="1" dirty="0" smtClean="0">
                <a:solidFill>
                  <a:srgbClr val="000000"/>
                </a:solidFill>
                <a:latin typeface="Calibri" pitchFamily="34" charset="0"/>
              </a:rPr>
              <a:t>TOTAL </a:t>
            </a:r>
            <a:r>
              <a:rPr lang="en-GB" b="1" dirty="0">
                <a:solidFill>
                  <a:srgbClr val="000000"/>
                </a:solidFill>
                <a:latin typeface="Calibri" pitchFamily="34" charset="0"/>
              </a:rPr>
              <a:t>GROCERY SECTOR VALUE SHARE &amp; GROWTH 52W/E</a:t>
            </a:r>
            <a:endParaRPr lang="en-GB" b="1" dirty="0">
              <a:latin typeface="Calibri" pitchFamily="34" charset="0"/>
            </a:endParaRPr>
          </a:p>
          <a:p>
            <a:pPr eaLnBrk="1" hangingPunct="1"/>
            <a:endParaRPr lang="en-GB" altLang="en-US" dirty="0" smtClean="0">
              <a:solidFill>
                <a:schemeClr val="bg2"/>
              </a:solidFill>
              <a:latin typeface="Calibri" pitchFamily="34" charset="0"/>
            </a:endParaRPr>
          </a:p>
          <a:p>
            <a:pPr eaLnBrk="1" hangingPunct="1"/>
            <a:r>
              <a:rPr lang="en-GB" altLang="en-US" dirty="0" smtClean="0">
                <a:solidFill>
                  <a:schemeClr val="bg2"/>
                </a:solidFill>
                <a:latin typeface="Calibri" pitchFamily="34" charset="0"/>
              </a:rPr>
              <a:t>Fresh </a:t>
            </a:r>
            <a:r>
              <a:rPr lang="en-GB" altLang="en-US" dirty="0">
                <a:solidFill>
                  <a:schemeClr val="bg2"/>
                </a:solidFill>
                <a:latin typeface="Calibri" pitchFamily="34" charset="0"/>
              </a:rPr>
              <a:t>Food and Ambient Food is driving growth in Grocery.</a:t>
            </a:r>
          </a:p>
        </p:txBody>
      </p:sp>
    </p:spTree>
    <p:extLst>
      <p:ext uri="{BB962C8B-B14F-4D97-AF65-F5344CB8AC3E}">
        <p14:creationId xmlns:p14="http://schemas.microsoft.com/office/powerpoint/2010/main" val="3857704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endParaRPr lang="en-US" altLang="en-US" sz="2200">
              <a:solidFill>
                <a:srgbClr val="000000"/>
              </a:solidFill>
            </a:endParaRPr>
          </a:p>
        </p:txBody>
      </p:sp>
      <p:grpSp>
        <p:nvGrpSpPr>
          <p:cNvPr id="30724" name="Group 24"/>
          <p:cNvGrpSpPr>
            <a:grpSpLocks/>
          </p:cNvGrpSpPr>
          <p:nvPr/>
        </p:nvGrpSpPr>
        <p:grpSpPr bwMode="auto">
          <a:xfrm>
            <a:off x="230188" y="1808163"/>
            <a:ext cx="4751387" cy="4127500"/>
            <a:chOff x="467544" y="1731963"/>
            <a:chExt cx="5112519" cy="4127500"/>
          </a:xfrm>
        </p:grpSpPr>
        <p:grpSp>
          <p:nvGrpSpPr>
            <p:cNvPr id="30728" name="Group 29"/>
            <p:cNvGrpSpPr>
              <a:grpSpLocks/>
            </p:cNvGrpSpPr>
            <p:nvPr/>
          </p:nvGrpSpPr>
          <p:grpSpPr bwMode="auto">
            <a:xfrm>
              <a:off x="503238" y="1731963"/>
              <a:ext cx="5076825" cy="4127500"/>
              <a:chOff x="317" y="1091"/>
              <a:chExt cx="3198" cy="2600"/>
            </a:xfrm>
          </p:grpSpPr>
          <p:pic>
            <p:nvPicPr>
              <p:cNvPr id="30731" name="Picture 8" descr="p_28896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 y="1091"/>
                <a:ext cx="3198" cy="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Rectangle 11"/>
              <p:cNvSpPr>
                <a:spLocks noChangeArrowheads="1"/>
              </p:cNvSpPr>
              <p:nvPr/>
            </p:nvSpPr>
            <p:spPr bwMode="auto">
              <a:xfrm>
                <a:off x="657" y="1661"/>
                <a:ext cx="2086" cy="1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sz="2000">
                  <a:solidFill>
                    <a:srgbClr val="000000"/>
                  </a:solidFill>
                  <a:latin typeface="Calibri" pitchFamily="34" charset="0"/>
                </a:endParaRPr>
              </a:p>
            </p:txBody>
          </p:sp>
          <p:sp>
            <p:nvSpPr>
              <p:cNvPr id="30733" name="Rectangle 13"/>
              <p:cNvSpPr>
                <a:spLocks noChangeArrowheads="1"/>
              </p:cNvSpPr>
              <p:nvPr/>
            </p:nvSpPr>
            <p:spPr bwMode="auto">
              <a:xfrm>
                <a:off x="1791" y="1661"/>
                <a:ext cx="952" cy="10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sz="2000">
                  <a:solidFill>
                    <a:srgbClr val="000000"/>
                  </a:solidFill>
                  <a:latin typeface="Calibri" pitchFamily="34" charset="0"/>
                </a:endParaRPr>
              </a:p>
            </p:txBody>
          </p:sp>
          <p:sp>
            <p:nvSpPr>
              <p:cNvPr id="30734" name="Text Box 12"/>
              <p:cNvSpPr txBox="1">
                <a:spLocks noChangeArrowheads="1"/>
              </p:cNvSpPr>
              <p:nvPr/>
            </p:nvSpPr>
            <p:spPr bwMode="auto">
              <a:xfrm>
                <a:off x="1791" y="1933"/>
                <a:ext cx="996"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spcBef>
                    <a:spcPct val="50000"/>
                  </a:spcBef>
                </a:pPr>
                <a:r>
                  <a:rPr lang="en-GB" altLang="en-US" sz="1600" b="1">
                    <a:solidFill>
                      <a:srgbClr val="000000"/>
                    </a:solidFill>
                    <a:latin typeface="Calibri" pitchFamily="34" charset="0"/>
                  </a:rPr>
                  <a:t>Fresh &amp; Chilled Produce</a:t>
                </a:r>
              </a:p>
              <a:p>
                <a:pPr algn="ctr" eaLnBrk="1" hangingPunct="1">
                  <a:spcBef>
                    <a:spcPct val="50000"/>
                  </a:spcBef>
                </a:pPr>
                <a:r>
                  <a:rPr lang="en-GB" altLang="en-US" sz="1600">
                    <a:solidFill>
                      <a:srgbClr val="000000"/>
                    </a:solidFill>
                    <a:latin typeface="Calibri" pitchFamily="34" charset="0"/>
                  </a:rPr>
                  <a:t>48%</a:t>
                </a:r>
                <a:endParaRPr lang="en-US" altLang="en-US" sz="1600">
                  <a:solidFill>
                    <a:srgbClr val="000000"/>
                  </a:solidFill>
                  <a:latin typeface="Calibri" pitchFamily="34" charset="0"/>
                </a:endParaRPr>
              </a:p>
            </p:txBody>
          </p:sp>
          <p:sp>
            <p:nvSpPr>
              <p:cNvPr id="30735" name="Rectangle 14"/>
              <p:cNvSpPr>
                <a:spLocks noChangeArrowheads="1"/>
              </p:cNvSpPr>
              <p:nvPr/>
            </p:nvSpPr>
            <p:spPr bwMode="auto">
              <a:xfrm>
                <a:off x="657" y="1661"/>
                <a:ext cx="1134" cy="54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sz="2000">
                  <a:solidFill>
                    <a:srgbClr val="000000"/>
                  </a:solidFill>
                  <a:latin typeface="Calibri" pitchFamily="34" charset="0"/>
                </a:endParaRPr>
              </a:p>
            </p:txBody>
          </p:sp>
          <p:sp>
            <p:nvSpPr>
              <p:cNvPr id="30736" name="Text Box 15"/>
              <p:cNvSpPr txBox="1">
                <a:spLocks noChangeArrowheads="1"/>
              </p:cNvSpPr>
              <p:nvPr/>
            </p:nvSpPr>
            <p:spPr bwMode="auto">
              <a:xfrm>
                <a:off x="657" y="1781"/>
                <a:ext cx="113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GB" altLang="en-US" sz="1400" b="1">
                    <a:solidFill>
                      <a:srgbClr val="000000"/>
                    </a:solidFill>
                    <a:latin typeface="Calibri" pitchFamily="34" charset="0"/>
                  </a:rPr>
                  <a:t>Ambient Food </a:t>
                </a:r>
              </a:p>
              <a:p>
                <a:pPr algn="ctr" eaLnBrk="1" hangingPunct="1"/>
                <a:r>
                  <a:rPr lang="en-GB" altLang="en-US" sz="1400">
                    <a:solidFill>
                      <a:srgbClr val="000000"/>
                    </a:solidFill>
                    <a:latin typeface="Calibri" pitchFamily="34" charset="0"/>
                  </a:rPr>
                  <a:t>28%</a:t>
                </a:r>
                <a:endParaRPr lang="en-US" altLang="en-US" sz="1400">
                  <a:solidFill>
                    <a:srgbClr val="000000"/>
                  </a:solidFill>
                  <a:latin typeface="Calibri" pitchFamily="34" charset="0"/>
                </a:endParaRPr>
              </a:p>
            </p:txBody>
          </p:sp>
          <p:sp>
            <p:nvSpPr>
              <p:cNvPr id="30737" name="Rectangle 18"/>
              <p:cNvSpPr>
                <a:spLocks noChangeArrowheads="1"/>
              </p:cNvSpPr>
              <p:nvPr/>
            </p:nvSpPr>
            <p:spPr bwMode="auto">
              <a:xfrm>
                <a:off x="657" y="2160"/>
                <a:ext cx="1134" cy="272"/>
              </a:xfrm>
              <a:prstGeom prst="rect">
                <a:avLst/>
              </a:prstGeom>
              <a:solidFill>
                <a:srgbClr val="66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sz="2000">
                  <a:solidFill>
                    <a:srgbClr val="000000"/>
                  </a:solidFill>
                  <a:latin typeface="Calibri" pitchFamily="34" charset="0"/>
                </a:endParaRPr>
              </a:p>
            </p:txBody>
          </p:sp>
          <p:sp>
            <p:nvSpPr>
              <p:cNvPr id="30738" name="Text Box 19"/>
              <p:cNvSpPr txBox="1">
                <a:spLocks noChangeArrowheads="1"/>
              </p:cNvSpPr>
              <p:nvPr/>
            </p:nvSpPr>
            <p:spPr bwMode="auto">
              <a:xfrm>
                <a:off x="749" y="2204"/>
                <a:ext cx="9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spcBef>
                    <a:spcPct val="50000"/>
                  </a:spcBef>
                </a:pPr>
                <a:r>
                  <a:rPr lang="en-GB" altLang="en-US" sz="1400" b="1">
                    <a:solidFill>
                      <a:srgbClr val="FFFFFF"/>
                    </a:solidFill>
                    <a:latin typeface="Calibri" pitchFamily="34" charset="0"/>
                  </a:rPr>
                  <a:t>Household  </a:t>
                </a:r>
                <a:r>
                  <a:rPr lang="en-GB" altLang="en-US" sz="1400">
                    <a:solidFill>
                      <a:srgbClr val="FFFFFF"/>
                    </a:solidFill>
                    <a:latin typeface="Calibri" pitchFamily="34" charset="0"/>
                  </a:rPr>
                  <a:t>7%</a:t>
                </a:r>
                <a:endParaRPr lang="en-US" altLang="en-US" sz="1400">
                  <a:solidFill>
                    <a:srgbClr val="FFFFFF"/>
                  </a:solidFill>
                  <a:latin typeface="Calibri" pitchFamily="34" charset="0"/>
                </a:endParaRPr>
              </a:p>
            </p:txBody>
          </p:sp>
          <p:sp>
            <p:nvSpPr>
              <p:cNvPr id="30739" name="Rectangle 20"/>
              <p:cNvSpPr>
                <a:spLocks noChangeArrowheads="1"/>
              </p:cNvSpPr>
              <p:nvPr/>
            </p:nvSpPr>
            <p:spPr bwMode="auto">
              <a:xfrm>
                <a:off x="657" y="2432"/>
                <a:ext cx="1134" cy="22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sz="2000">
                  <a:solidFill>
                    <a:srgbClr val="000000"/>
                  </a:solidFill>
                  <a:latin typeface="Calibri" pitchFamily="34" charset="0"/>
                </a:endParaRPr>
              </a:p>
            </p:txBody>
          </p:sp>
          <p:sp>
            <p:nvSpPr>
              <p:cNvPr id="30740" name="Text Box 21"/>
              <p:cNvSpPr txBox="1">
                <a:spLocks noChangeArrowheads="1"/>
              </p:cNvSpPr>
              <p:nvPr/>
            </p:nvSpPr>
            <p:spPr bwMode="auto">
              <a:xfrm>
                <a:off x="793" y="2476"/>
                <a:ext cx="8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spcBef>
                    <a:spcPct val="50000"/>
                  </a:spcBef>
                </a:pPr>
                <a:r>
                  <a:rPr lang="en-GB" altLang="en-US" sz="1400" b="1">
                    <a:solidFill>
                      <a:srgbClr val="000000"/>
                    </a:solidFill>
                    <a:latin typeface="Calibri" pitchFamily="34" charset="0"/>
                  </a:rPr>
                  <a:t>Frozen </a:t>
                </a:r>
                <a:r>
                  <a:rPr lang="en-GB" altLang="en-US" sz="1400">
                    <a:solidFill>
                      <a:srgbClr val="000000"/>
                    </a:solidFill>
                    <a:latin typeface="Calibri" pitchFamily="34" charset="0"/>
                  </a:rPr>
                  <a:t>5%</a:t>
                </a:r>
                <a:endParaRPr lang="en-US" altLang="en-US" sz="1400">
                  <a:solidFill>
                    <a:srgbClr val="000000"/>
                  </a:solidFill>
                  <a:latin typeface="Calibri" pitchFamily="34" charset="0"/>
                </a:endParaRPr>
              </a:p>
            </p:txBody>
          </p:sp>
          <p:sp>
            <p:nvSpPr>
              <p:cNvPr id="30741" name="Rectangle 24"/>
              <p:cNvSpPr>
                <a:spLocks noChangeArrowheads="1"/>
              </p:cNvSpPr>
              <p:nvPr/>
            </p:nvSpPr>
            <p:spPr bwMode="auto">
              <a:xfrm>
                <a:off x="1784" y="2743"/>
                <a:ext cx="960" cy="234"/>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sz="2000">
                  <a:solidFill>
                    <a:srgbClr val="000000"/>
                  </a:solidFill>
                  <a:latin typeface="Calibri" pitchFamily="34" charset="0"/>
                </a:endParaRPr>
              </a:p>
            </p:txBody>
          </p:sp>
          <p:sp>
            <p:nvSpPr>
              <p:cNvPr id="30742" name="Text Box 25"/>
              <p:cNvSpPr txBox="1">
                <a:spLocks noChangeArrowheads="1"/>
              </p:cNvSpPr>
              <p:nvPr/>
            </p:nvSpPr>
            <p:spPr bwMode="auto">
              <a:xfrm>
                <a:off x="1803" y="2769"/>
                <a:ext cx="9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spcBef>
                    <a:spcPct val="50000"/>
                  </a:spcBef>
                </a:pPr>
                <a:r>
                  <a:rPr lang="en-GB" altLang="en-US" sz="1400" b="1">
                    <a:solidFill>
                      <a:srgbClr val="FFFFFF"/>
                    </a:solidFill>
                    <a:latin typeface="Calibri" pitchFamily="34" charset="0"/>
                  </a:rPr>
                  <a:t>Alcohol </a:t>
                </a:r>
                <a:r>
                  <a:rPr lang="en-GB" altLang="en-US" sz="1400">
                    <a:solidFill>
                      <a:srgbClr val="FFFFFF"/>
                    </a:solidFill>
                    <a:latin typeface="Calibri" pitchFamily="34" charset="0"/>
                  </a:rPr>
                  <a:t>7%</a:t>
                </a:r>
                <a:endParaRPr lang="en-US" altLang="en-US" sz="1400">
                  <a:solidFill>
                    <a:srgbClr val="FFFFFF"/>
                  </a:solidFill>
                  <a:latin typeface="Calibri" pitchFamily="34" charset="0"/>
                </a:endParaRPr>
              </a:p>
            </p:txBody>
          </p:sp>
          <p:sp>
            <p:nvSpPr>
              <p:cNvPr id="30743" name="Rectangle 28"/>
              <p:cNvSpPr>
                <a:spLocks noChangeArrowheads="1"/>
              </p:cNvSpPr>
              <p:nvPr/>
            </p:nvSpPr>
            <p:spPr bwMode="auto">
              <a:xfrm>
                <a:off x="657" y="2840"/>
                <a:ext cx="1134" cy="1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GB" altLang="en-US" sz="1400" b="1">
                    <a:solidFill>
                      <a:srgbClr val="FFFFFF"/>
                    </a:solidFill>
                    <a:latin typeface="Calibri" pitchFamily="34" charset="0"/>
                  </a:rPr>
                  <a:t>Healthcare</a:t>
                </a:r>
                <a:r>
                  <a:rPr lang="en-GB" altLang="en-US" sz="1400">
                    <a:solidFill>
                      <a:srgbClr val="FFFFFF"/>
                    </a:solidFill>
                    <a:latin typeface="Calibri" pitchFamily="34" charset="0"/>
                  </a:rPr>
                  <a:t> 1%</a:t>
                </a:r>
                <a:endParaRPr lang="en-US" altLang="en-US" sz="1400">
                  <a:solidFill>
                    <a:srgbClr val="FFFFFF"/>
                  </a:solidFill>
                  <a:latin typeface="Calibri" pitchFamily="34" charset="0"/>
                </a:endParaRPr>
              </a:p>
            </p:txBody>
          </p:sp>
          <p:sp>
            <p:nvSpPr>
              <p:cNvPr id="30744" name="Rectangle 26"/>
              <p:cNvSpPr>
                <a:spLocks noChangeArrowheads="1"/>
              </p:cNvSpPr>
              <p:nvPr/>
            </p:nvSpPr>
            <p:spPr bwMode="auto">
              <a:xfrm>
                <a:off x="657" y="2659"/>
                <a:ext cx="1134" cy="18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sz="2000">
                  <a:solidFill>
                    <a:srgbClr val="000000"/>
                  </a:solidFill>
                  <a:latin typeface="Calibri" pitchFamily="34" charset="0"/>
                </a:endParaRPr>
              </a:p>
            </p:txBody>
          </p:sp>
          <p:sp>
            <p:nvSpPr>
              <p:cNvPr id="30745" name="Text Box 27"/>
              <p:cNvSpPr txBox="1">
                <a:spLocks noChangeArrowheads="1"/>
              </p:cNvSpPr>
              <p:nvPr/>
            </p:nvSpPr>
            <p:spPr bwMode="auto">
              <a:xfrm>
                <a:off x="749" y="2666"/>
                <a:ext cx="1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spcBef>
                    <a:spcPct val="50000"/>
                  </a:spcBef>
                </a:pPr>
                <a:r>
                  <a:rPr lang="en-GB" altLang="en-US" sz="1400" b="1">
                    <a:solidFill>
                      <a:srgbClr val="000000"/>
                    </a:solidFill>
                    <a:latin typeface="Calibri" pitchFamily="34" charset="0"/>
                  </a:rPr>
                  <a:t>Toiletries </a:t>
                </a:r>
                <a:r>
                  <a:rPr lang="en-GB" altLang="en-US" sz="1400">
                    <a:solidFill>
                      <a:srgbClr val="000000"/>
                    </a:solidFill>
                    <a:latin typeface="Calibri" pitchFamily="34" charset="0"/>
                  </a:rPr>
                  <a:t>4%</a:t>
                </a:r>
                <a:endParaRPr lang="en-US" altLang="en-US" sz="1400">
                  <a:solidFill>
                    <a:srgbClr val="000000"/>
                  </a:solidFill>
                  <a:latin typeface="Calibri" pitchFamily="34" charset="0"/>
                </a:endParaRPr>
              </a:p>
            </p:txBody>
          </p:sp>
        </p:grpSp>
        <p:sp>
          <p:nvSpPr>
            <p:cNvPr id="30729" name="Text Box 30"/>
            <p:cNvSpPr txBox="1">
              <a:spLocks noChangeArrowheads="1"/>
            </p:cNvSpPr>
            <p:nvPr/>
          </p:nvSpPr>
          <p:spPr bwMode="auto">
            <a:xfrm>
              <a:off x="467544" y="1755775"/>
              <a:ext cx="309518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spcBef>
                  <a:spcPct val="50000"/>
                </a:spcBef>
              </a:pPr>
              <a:r>
                <a:rPr lang="en-GB" altLang="en-US" sz="1400" b="1">
                  <a:solidFill>
                    <a:srgbClr val="000000"/>
                  </a:solidFill>
                  <a:latin typeface="Calibri" pitchFamily="34" charset="0"/>
                </a:rPr>
                <a:t>Share of total trolley</a:t>
              </a:r>
              <a:endParaRPr lang="en-US" altLang="en-US" sz="1400">
                <a:solidFill>
                  <a:srgbClr val="000000"/>
                </a:solidFill>
                <a:latin typeface="Calibri" pitchFamily="34" charset="0"/>
              </a:endParaRPr>
            </a:p>
          </p:txBody>
        </p:sp>
        <p:sp>
          <p:nvSpPr>
            <p:cNvPr id="30730" name="Text Box 31"/>
            <p:cNvSpPr txBox="1">
              <a:spLocks noChangeArrowheads="1"/>
            </p:cNvSpPr>
            <p:nvPr/>
          </p:nvSpPr>
          <p:spPr bwMode="auto">
            <a:xfrm>
              <a:off x="611029" y="5184775"/>
              <a:ext cx="3095184"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spcBef>
                  <a:spcPct val="50000"/>
                </a:spcBef>
              </a:pPr>
              <a:r>
                <a:rPr lang="en-GB" altLang="en-US" sz="1400" b="1">
                  <a:solidFill>
                    <a:srgbClr val="000000"/>
                  </a:solidFill>
                  <a:latin typeface="Calibri" pitchFamily="34" charset="0"/>
                </a:rPr>
                <a:t>Total Trolley </a:t>
              </a:r>
              <a:endParaRPr lang="en-GB" altLang="en-US" sz="1400">
                <a:solidFill>
                  <a:srgbClr val="000000"/>
                </a:solidFill>
                <a:latin typeface="Calibri" pitchFamily="34" charset="0"/>
              </a:endParaRPr>
            </a:p>
            <a:p>
              <a:pPr algn="ctr" eaLnBrk="1" hangingPunct="1">
                <a:spcBef>
                  <a:spcPct val="50000"/>
                </a:spcBef>
              </a:pPr>
              <a:r>
                <a:rPr lang="en-GB" altLang="en-US" sz="1400">
                  <a:solidFill>
                    <a:srgbClr val="000000"/>
                  </a:solidFill>
                  <a:latin typeface="Calibri" pitchFamily="34" charset="0"/>
                </a:rPr>
                <a:t>+1.2% value</a:t>
              </a:r>
              <a:endParaRPr lang="en-US" altLang="en-US" sz="1400">
                <a:solidFill>
                  <a:srgbClr val="000000"/>
                </a:solidFill>
                <a:latin typeface="Calibri" pitchFamily="34" charset="0"/>
              </a:endParaRPr>
            </a:p>
          </p:txBody>
        </p:sp>
      </p:grpSp>
      <p:graphicFrame>
        <p:nvGraphicFramePr>
          <p:cNvPr id="30725" name="Object 4"/>
          <p:cNvGraphicFramePr>
            <a:graphicFrameLocks noChangeAspect="1"/>
          </p:cNvGraphicFramePr>
          <p:nvPr/>
        </p:nvGraphicFramePr>
        <p:xfrm>
          <a:off x="5056188" y="1722438"/>
          <a:ext cx="3959225" cy="4010025"/>
        </p:xfrm>
        <a:graphic>
          <a:graphicData uri="http://schemas.openxmlformats.org/presentationml/2006/ole">
            <mc:AlternateContent xmlns:mc="http://schemas.openxmlformats.org/markup-compatibility/2006">
              <mc:Choice xmlns:v="urn:schemas-microsoft-com:vml" Requires="v">
                <p:oleObj spid="_x0000_s274503" r:id="rId4" imgW="3962743" imgH="4005419" progId="Excel.Chart.8">
                  <p:embed/>
                </p:oleObj>
              </mc:Choice>
              <mc:Fallback>
                <p:oleObj r:id="rId4" imgW="3962743" imgH="400541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6188" y="1722438"/>
                        <a:ext cx="395922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6" name="Rectangle 2"/>
          <p:cNvSpPr>
            <a:spLocks noChangeArrowheads="1"/>
          </p:cNvSpPr>
          <p:nvPr/>
        </p:nvSpPr>
        <p:spPr bwMode="auto">
          <a:xfrm>
            <a:off x="214313" y="115888"/>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altLang="en-US" sz="2000" b="1" dirty="0" smtClean="0">
                <a:solidFill>
                  <a:schemeClr val="bg2"/>
                </a:solidFill>
                <a:latin typeface="Calibri" pitchFamily="34" charset="0"/>
              </a:rPr>
              <a:t>TOTAL GROCERY SECTOR VALUE SHARE &amp; GROWTH 12W/E</a:t>
            </a:r>
          </a:p>
          <a:p>
            <a:pPr eaLnBrk="1" hangingPunct="1"/>
            <a:endParaRPr lang="en-GB" altLang="en-US" b="1" dirty="0" smtClean="0">
              <a:solidFill>
                <a:schemeClr val="bg2"/>
              </a:solidFill>
              <a:latin typeface="Calibri" pitchFamily="34" charset="0"/>
            </a:endParaRPr>
          </a:p>
          <a:p>
            <a:pPr eaLnBrk="1" hangingPunct="1"/>
            <a:r>
              <a:rPr lang="en-GB" altLang="en-US" dirty="0" smtClean="0">
                <a:solidFill>
                  <a:schemeClr val="bg2"/>
                </a:solidFill>
                <a:latin typeface="Calibri" pitchFamily="34" charset="0"/>
              </a:rPr>
              <a:t>Grocery </a:t>
            </a:r>
            <a:r>
              <a:rPr lang="en-GB" altLang="en-US" dirty="0">
                <a:solidFill>
                  <a:schemeClr val="bg2"/>
                </a:solidFill>
                <a:latin typeface="Calibri" pitchFamily="34" charset="0"/>
              </a:rPr>
              <a:t>Market’s growth has been driven by the performance of Toiletries and Ambient Food</a:t>
            </a:r>
            <a:r>
              <a:rPr lang="en-GB" altLang="en-US" sz="2000" dirty="0">
                <a:solidFill>
                  <a:schemeClr val="bg2"/>
                </a:solidFill>
                <a:latin typeface="Calibri" pitchFamily="34" charset="0"/>
              </a:rPr>
              <a:t>.</a:t>
            </a:r>
          </a:p>
        </p:txBody>
      </p:sp>
      <p:sp>
        <p:nvSpPr>
          <p:cNvPr id="30727"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fld id="{F5C8FEAC-AF82-4A13-8DA6-1D344E62DEC7}" type="slidenum">
              <a:rPr lang="en-GB" altLang="en-US" sz="1000">
                <a:solidFill>
                  <a:srgbClr val="989898"/>
                </a:solidFill>
                <a:ea typeface="ヒラギノ角ゴ Pro W3"/>
                <a:cs typeface="ヒラギノ角ゴ Pro W3"/>
              </a:rPr>
              <a:pPr algn="r"/>
              <a:t>6</a:t>
            </a:fld>
            <a:endParaRPr lang="en-GB" altLang="en-US" sz="1000">
              <a:solidFill>
                <a:srgbClr val="989898"/>
              </a:solidFill>
              <a:ea typeface="ヒラギノ角ゴ Pro W3"/>
              <a:cs typeface="ヒラギノ角ゴ Pro W3"/>
            </a:endParaRPr>
          </a:p>
        </p:txBody>
      </p:sp>
    </p:spTree>
    <p:extLst>
      <p:ext uri="{BB962C8B-B14F-4D97-AF65-F5344CB8AC3E}">
        <p14:creationId xmlns:p14="http://schemas.microsoft.com/office/powerpoint/2010/main" val="929396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5"/>
          <p:cNvGraphicFramePr>
            <a:graphicFrameLocks noChangeAspect="1"/>
          </p:cNvGraphicFramePr>
          <p:nvPr/>
        </p:nvGraphicFramePr>
        <p:xfrm>
          <a:off x="190500" y="1290638"/>
          <a:ext cx="8861425" cy="4852987"/>
        </p:xfrm>
        <a:graphic>
          <a:graphicData uri="http://schemas.openxmlformats.org/presentationml/2006/ole">
            <mc:AlternateContent xmlns:mc="http://schemas.openxmlformats.org/markup-compatibility/2006">
              <mc:Choice xmlns:v="urn:schemas-microsoft-com:vml" Requires="v">
                <p:oleObj spid="_x0000_s276551" r:id="rId3" imgW="8864352" imgH="4852837" progId="Excel.Chart.8">
                  <p:embed/>
                </p:oleObj>
              </mc:Choice>
              <mc:Fallback>
                <p:oleObj r:id="rId3" imgW="8864352" imgH="485283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290638"/>
                        <a:ext cx="8861425"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7" name="TextBox 8"/>
          <p:cNvSpPr txBox="1">
            <a:spLocks noChangeArrowheads="1"/>
          </p:cNvSpPr>
          <p:nvPr/>
        </p:nvSpPr>
        <p:spPr bwMode="auto">
          <a:xfrm>
            <a:off x="85725" y="1113223"/>
            <a:ext cx="42766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altLang="en-US" sz="1400" b="1" dirty="0">
                <a:solidFill>
                  <a:srgbClr val="000000"/>
                </a:solidFill>
              </a:rPr>
              <a:t>12w Total Grocery - value </a:t>
            </a:r>
            <a:r>
              <a:rPr lang="en-GB" altLang="en-US" sz="1400" b="1" dirty="0" smtClean="0">
                <a:solidFill>
                  <a:srgbClr val="000000"/>
                </a:solidFill>
              </a:rPr>
              <a:t>% change </a:t>
            </a:r>
            <a:r>
              <a:rPr lang="en-GB" altLang="en-US" sz="1400" b="1" dirty="0">
                <a:solidFill>
                  <a:srgbClr val="000000"/>
                </a:solidFill>
              </a:rPr>
              <a:t>by category</a:t>
            </a:r>
          </a:p>
        </p:txBody>
      </p:sp>
      <p:sp>
        <p:nvSpPr>
          <p:cNvPr id="31748" name="Rectangle 2"/>
          <p:cNvSpPr>
            <a:spLocks noChangeArrowheads="1"/>
          </p:cNvSpPr>
          <p:nvPr/>
        </p:nvSpPr>
        <p:spPr bwMode="auto">
          <a:xfrm>
            <a:off x="179388" y="106363"/>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altLang="en-US" b="1" dirty="0" smtClean="0">
                <a:solidFill>
                  <a:schemeClr val="bg2"/>
                </a:solidFill>
                <a:latin typeface="Calibri" pitchFamily="34" charset="0"/>
              </a:rPr>
              <a:t>ANALYSIS BY CATEGORY – GROWTH/DECLINE?</a:t>
            </a:r>
          </a:p>
          <a:p>
            <a:pPr eaLnBrk="1" hangingPunct="1"/>
            <a:r>
              <a:rPr lang="en-GB" altLang="en-US" dirty="0" smtClean="0">
                <a:solidFill>
                  <a:schemeClr val="bg2"/>
                </a:solidFill>
                <a:latin typeface="Calibri" pitchFamily="34" charset="0"/>
              </a:rPr>
              <a:t>Frozen </a:t>
            </a:r>
            <a:r>
              <a:rPr lang="en-GB" altLang="en-US" dirty="0">
                <a:solidFill>
                  <a:schemeClr val="bg2"/>
                </a:solidFill>
                <a:latin typeface="Calibri" pitchFamily="34" charset="0"/>
              </a:rPr>
              <a:t>Meat and Confectionary have  grown, on the back of decline for Healthcare and Frozen Poultry and Fish.</a:t>
            </a:r>
          </a:p>
        </p:txBody>
      </p:sp>
      <p:sp>
        <p:nvSpPr>
          <p:cNvPr id="31749" name="Rectangle 7"/>
          <p:cNvSpPr>
            <a:spLocks noChangeArrowheads="1"/>
          </p:cNvSpPr>
          <p:nvPr/>
        </p:nvSpPr>
        <p:spPr bwMode="auto">
          <a:xfrm rot="-3662498">
            <a:off x="4119562" y="4660901"/>
            <a:ext cx="968375" cy="215900"/>
          </a:xfrm>
          <a:prstGeom prst="rect">
            <a:avLst/>
          </a:prstGeom>
          <a:solidFill>
            <a:schemeClr val="accent1">
              <a:alpha val="3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750"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fld id="{8BC2BAB0-E52C-4044-A5A0-4B98BFA3DB7A}" type="slidenum">
              <a:rPr lang="en-GB" altLang="en-US" sz="1000">
                <a:solidFill>
                  <a:srgbClr val="989898"/>
                </a:solidFill>
                <a:ea typeface="ヒラギノ角ゴ Pro W3"/>
                <a:cs typeface="ヒラギノ角ゴ Pro W3"/>
              </a:rPr>
              <a:pPr algn="r"/>
              <a:t>7</a:t>
            </a:fld>
            <a:endParaRPr lang="en-GB" altLang="en-US" sz="1000">
              <a:solidFill>
                <a:srgbClr val="989898"/>
              </a:solidFill>
              <a:ea typeface="ヒラギノ角ゴ Pro W3"/>
              <a:cs typeface="ヒラギノ角ゴ Pro W3"/>
            </a:endParaRPr>
          </a:p>
        </p:txBody>
      </p:sp>
    </p:spTree>
    <p:extLst>
      <p:ext uri="{BB962C8B-B14F-4D97-AF65-F5344CB8AC3E}">
        <p14:creationId xmlns:p14="http://schemas.microsoft.com/office/powerpoint/2010/main" val="1864397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E83B97-E299-46D7-A7A1-294A361AD5A6}" type="slidenum">
              <a:rPr lang="en-US" smtClean="0">
                <a:solidFill>
                  <a:srgbClr val="989898"/>
                </a:solidFill>
              </a:rPr>
              <a:pPr/>
              <a:t>8</a:t>
            </a:fld>
            <a:endParaRPr lang="en-US">
              <a:solidFill>
                <a:srgbClr val="989898"/>
              </a:solidFill>
            </a:endParaRPr>
          </a:p>
        </p:txBody>
      </p:sp>
      <p:graphicFrame>
        <p:nvGraphicFramePr>
          <p:cNvPr id="3" name="Chart 2"/>
          <p:cNvGraphicFramePr/>
          <p:nvPr>
            <p:extLst>
              <p:ext uri="{D42A27DB-BD31-4B8C-83A1-F6EECF244321}">
                <p14:modId xmlns:p14="http://schemas.microsoft.com/office/powerpoint/2010/main" val="3409234606"/>
              </p:ext>
            </p:extLst>
          </p:nvPr>
        </p:nvGraphicFramePr>
        <p:xfrm>
          <a:off x="611560" y="1397000"/>
          <a:ext cx="7920880" cy="44802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3"/>
          <p:cNvSpPr>
            <a:spLocks noChangeArrowheads="1"/>
          </p:cNvSpPr>
          <p:nvPr/>
        </p:nvSpPr>
        <p:spPr bwMode="auto">
          <a:xfrm>
            <a:off x="317416"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chemeClr val="bg2"/>
              </a:solidFill>
            </a:endParaRPr>
          </a:p>
        </p:txBody>
      </p:sp>
      <p:sp>
        <p:nvSpPr>
          <p:cNvPr id="5" name="TextBox 4"/>
          <p:cNvSpPr txBox="1"/>
          <p:nvPr/>
        </p:nvSpPr>
        <p:spPr>
          <a:xfrm>
            <a:off x="317416" y="391318"/>
            <a:ext cx="8643938" cy="646331"/>
          </a:xfrm>
          <a:prstGeom prst="rect">
            <a:avLst/>
          </a:prstGeom>
          <a:noFill/>
        </p:spPr>
        <p:txBody>
          <a:bodyPr wrap="square" rtlCol="0">
            <a:spAutoFit/>
          </a:bodyPr>
          <a:lstStyle/>
          <a:p>
            <a:r>
              <a:rPr lang="en-GB" b="1" dirty="0">
                <a:solidFill>
                  <a:schemeClr val="accent1"/>
                </a:solidFill>
                <a:latin typeface="Calibri" pitchFamily="34" charset="0"/>
              </a:rPr>
              <a:t>Large majority of markets seeing price inflation, in particular Toiletries and Alcohol </a:t>
            </a:r>
            <a:endParaRPr lang="en-GB" dirty="0">
              <a:latin typeface="Calibri" pitchFamily="34" charset="0"/>
            </a:endParaRPr>
          </a:p>
          <a:p>
            <a:endParaRPr lang="en-US" dirty="0"/>
          </a:p>
        </p:txBody>
      </p:sp>
    </p:spTree>
    <p:extLst>
      <p:ext uri="{BB962C8B-B14F-4D97-AF65-F5344CB8AC3E}">
        <p14:creationId xmlns:p14="http://schemas.microsoft.com/office/powerpoint/2010/main" val="14444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8"/>
          <p:cNvSpPr txBox="1">
            <a:spLocks noChangeArrowheads="1"/>
          </p:cNvSpPr>
          <p:nvPr/>
        </p:nvSpPr>
        <p:spPr bwMode="auto">
          <a:xfrm>
            <a:off x="85725" y="1071563"/>
            <a:ext cx="36727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altLang="en-US" sz="1400" b="1" dirty="0" smtClean="0">
                <a:solidFill>
                  <a:srgbClr val="000000"/>
                </a:solidFill>
              </a:rPr>
              <a:t>% change year on year – 12 week period</a:t>
            </a:r>
            <a:endParaRPr lang="en-GB" altLang="en-US" sz="1400" b="1" dirty="0">
              <a:solidFill>
                <a:srgbClr val="000000"/>
              </a:solidFill>
            </a:endParaRPr>
          </a:p>
        </p:txBody>
      </p:sp>
      <p:sp>
        <p:nvSpPr>
          <p:cNvPr id="34819" name="Rectangle 2"/>
          <p:cNvSpPr>
            <a:spLocks noChangeArrowheads="1"/>
          </p:cNvSpPr>
          <p:nvPr/>
        </p:nvSpPr>
        <p:spPr bwMode="auto">
          <a:xfrm>
            <a:off x="214313" y="115888"/>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GB" altLang="en-US" b="1" dirty="0" smtClean="0">
                <a:solidFill>
                  <a:schemeClr val="bg2"/>
                </a:solidFill>
                <a:latin typeface="Calibri" pitchFamily="34" charset="0"/>
              </a:rPr>
              <a:t>CHANGE IN INFLATION RATES AND HOUSEDHOLD SPEND 12 W/E</a:t>
            </a:r>
          </a:p>
          <a:p>
            <a:pPr eaLnBrk="1" hangingPunct="1"/>
            <a:endParaRPr lang="en-GB" altLang="en-US" dirty="0" smtClean="0">
              <a:solidFill>
                <a:schemeClr val="bg2"/>
              </a:solidFill>
              <a:latin typeface="Calibri" pitchFamily="34" charset="0"/>
            </a:endParaRPr>
          </a:p>
          <a:p>
            <a:pPr eaLnBrk="1" hangingPunct="1"/>
            <a:r>
              <a:rPr lang="en-GB" altLang="en-US" dirty="0" smtClean="0">
                <a:solidFill>
                  <a:schemeClr val="bg2"/>
                </a:solidFill>
                <a:latin typeface="Calibri" pitchFamily="34" charset="0"/>
              </a:rPr>
              <a:t>Household </a:t>
            </a:r>
            <a:r>
              <a:rPr lang="en-GB" altLang="en-US" dirty="0">
                <a:solidFill>
                  <a:schemeClr val="bg2"/>
                </a:solidFill>
                <a:latin typeface="Calibri" pitchFamily="34" charset="0"/>
              </a:rPr>
              <a:t>Spend has increased by +2.1% </a:t>
            </a:r>
            <a:r>
              <a:rPr lang="en-GB" altLang="en-US" dirty="0" smtClean="0">
                <a:solidFill>
                  <a:schemeClr val="bg2"/>
                </a:solidFill>
                <a:latin typeface="Calibri" pitchFamily="34" charset="0"/>
              </a:rPr>
              <a:t>year on year </a:t>
            </a:r>
            <a:r>
              <a:rPr lang="en-GB" altLang="en-US" dirty="0">
                <a:solidFill>
                  <a:schemeClr val="bg2"/>
                </a:solidFill>
                <a:latin typeface="Calibri" pitchFamily="34" charset="0"/>
              </a:rPr>
              <a:t>as </a:t>
            </a:r>
            <a:r>
              <a:rPr lang="en-GB" altLang="en-US" dirty="0" smtClean="0">
                <a:solidFill>
                  <a:schemeClr val="bg2"/>
                </a:solidFill>
                <a:latin typeface="Calibri" pitchFamily="34" charset="0"/>
              </a:rPr>
              <a:t>households </a:t>
            </a:r>
            <a:r>
              <a:rPr lang="en-GB" altLang="en-US" dirty="0">
                <a:solidFill>
                  <a:schemeClr val="bg2"/>
                </a:solidFill>
                <a:latin typeface="Calibri" pitchFamily="34" charset="0"/>
              </a:rPr>
              <a:t>fight inflation increases</a:t>
            </a:r>
            <a:r>
              <a:rPr lang="en-GB" altLang="en-US" sz="2000" dirty="0">
                <a:solidFill>
                  <a:schemeClr val="bg2"/>
                </a:solidFill>
                <a:latin typeface="Calibri" pitchFamily="34" charset="0"/>
              </a:rPr>
              <a:t>.</a:t>
            </a:r>
          </a:p>
        </p:txBody>
      </p:sp>
      <p:sp>
        <p:nvSpPr>
          <p:cNvPr id="34820"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a:fld id="{3544AA3E-9763-49C6-B8C9-586CC2B5BFDA}" type="slidenum">
              <a:rPr lang="en-GB" altLang="en-US" sz="1000">
                <a:solidFill>
                  <a:srgbClr val="989898"/>
                </a:solidFill>
                <a:ea typeface="ヒラギノ角ゴ Pro W3"/>
                <a:cs typeface="ヒラギノ角ゴ Pro W3"/>
              </a:rPr>
              <a:pPr algn="r"/>
              <a:t>9</a:t>
            </a:fld>
            <a:endParaRPr lang="en-GB" altLang="en-US" sz="1000">
              <a:solidFill>
                <a:srgbClr val="989898"/>
              </a:solidFill>
              <a:ea typeface="ヒラギノ角ゴ Pro W3"/>
              <a:cs typeface="ヒラギノ角ゴ Pro W3"/>
            </a:endParaRPr>
          </a:p>
        </p:txBody>
      </p:sp>
      <p:graphicFrame>
        <p:nvGraphicFramePr>
          <p:cNvPr id="34821" name="Object 2"/>
          <p:cNvGraphicFramePr>
            <a:graphicFrameLocks noChangeAspect="1"/>
          </p:cNvGraphicFramePr>
          <p:nvPr/>
        </p:nvGraphicFramePr>
        <p:xfrm>
          <a:off x="34925" y="1325563"/>
          <a:ext cx="8743950" cy="4602162"/>
        </p:xfrm>
        <a:graphic>
          <a:graphicData uri="http://schemas.openxmlformats.org/presentationml/2006/ole">
            <mc:AlternateContent xmlns:mc="http://schemas.openxmlformats.org/markup-compatibility/2006">
              <mc:Choice xmlns:v="urn:schemas-microsoft-com:vml" Requires="v">
                <p:oleObj spid="_x0000_s281669" r:id="rId3" imgW="8742422" imgH="4602879" progId="Excel.Chart.8">
                  <p:embed/>
                </p:oleObj>
              </mc:Choice>
              <mc:Fallback>
                <p:oleObj r:id="rId3" imgW="8742422" imgH="460287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325563"/>
                        <a:ext cx="8743950"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53317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4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5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9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0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1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2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3_Default Design">
  <a:themeElements>
    <a:clrScheme name="4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2">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3">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4_Default Design">
  <a:themeElements>
    <a:clrScheme name="4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2">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3">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5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Default Design">
  <a:themeElements>
    <a:clrScheme name="1_Default Design 3">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1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1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1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1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1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1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1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1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1_Default Design 2">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1_Default Design 3">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6_Default Design">
  <a:themeElements>
    <a:clrScheme name="4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2">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3">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000000"/>
    </a:dk1>
    <a:lt1>
      <a:srgbClr val="FFFFFF"/>
    </a:lt1>
    <a:dk2>
      <a:srgbClr val="C0C0C0"/>
    </a:dk2>
    <a:lt2>
      <a:srgbClr val="3F3F3F"/>
    </a:lt2>
    <a:accent1>
      <a:srgbClr val="92D400"/>
    </a:accent1>
    <a:accent2>
      <a:srgbClr val="FA8006"/>
    </a:accent2>
    <a:accent3>
      <a:srgbClr val="33CCCC"/>
    </a:accent3>
    <a:accent4>
      <a:srgbClr val="C00000"/>
    </a:accent4>
    <a:accent5>
      <a:srgbClr val="AE42EA"/>
    </a:accent5>
    <a:accent6>
      <a:srgbClr val="ADEAEA"/>
    </a:accent6>
    <a:hlink>
      <a:srgbClr val="002060"/>
    </a:hlink>
    <a:folHlink>
      <a:srgbClr val="7F7F7F"/>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rgbClr val="000000"/>
    </a:dk1>
    <a:lt1>
      <a:srgbClr val="FFFFFF"/>
    </a:lt1>
    <a:dk2>
      <a:srgbClr val="C0C0C0"/>
    </a:dk2>
    <a:lt2>
      <a:srgbClr val="3F3F3F"/>
    </a:lt2>
    <a:accent1>
      <a:srgbClr val="92D400"/>
    </a:accent1>
    <a:accent2>
      <a:srgbClr val="FA8006"/>
    </a:accent2>
    <a:accent3>
      <a:srgbClr val="33CCCC"/>
    </a:accent3>
    <a:accent4>
      <a:srgbClr val="C00000"/>
    </a:accent4>
    <a:accent5>
      <a:srgbClr val="AE42EA"/>
    </a:accent5>
    <a:accent6>
      <a:srgbClr val="ADEAEA"/>
    </a:accent6>
    <a:hlink>
      <a:srgbClr val="002060"/>
    </a:hlink>
    <a:folHlink>
      <a:srgbClr val="7F7F7F"/>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Default Theme</Template>
  <TotalTime>12552</TotalTime>
  <Words>1082</Words>
  <Application>Microsoft Office PowerPoint</Application>
  <PresentationFormat>On-screen Show (4:3)</PresentationFormat>
  <Paragraphs>180</Paragraphs>
  <Slides>32</Slides>
  <Notes>9</Notes>
  <HiddenSlides>0</HiddenSlides>
  <MMClips>0</MMClips>
  <ScaleCrop>false</ScaleCrop>
  <HeadingPairs>
    <vt:vector size="8" baseType="variant">
      <vt:variant>
        <vt:lpstr>Fonts Used</vt:lpstr>
      </vt:variant>
      <vt:variant>
        <vt:i4>7</vt:i4>
      </vt:variant>
      <vt:variant>
        <vt:lpstr>Theme</vt:lpstr>
      </vt:variant>
      <vt:variant>
        <vt:i4>24</vt:i4>
      </vt:variant>
      <vt:variant>
        <vt:lpstr>Embedded OLE Servers</vt:lpstr>
      </vt:variant>
      <vt:variant>
        <vt:i4>3</vt:i4>
      </vt:variant>
      <vt:variant>
        <vt:lpstr>Slide Titles</vt:lpstr>
      </vt:variant>
      <vt:variant>
        <vt:i4>32</vt:i4>
      </vt:variant>
    </vt:vector>
  </HeadingPairs>
  <TitlesOfParts>
    <vt:vector size="66" baseType="lpstr">
      <vt:lpstr>MS PGothic</vt:lpstr>
      <vt:lpstr>MS PGothic</vt:lpstr>
      <vt:lpstr>Arial</vt:lpstr>
      <vt:lpstr>Calibri</vt:lpstr>
      <vt:lpstr>Gill Sans</vt:lpstr>
      <vt:lpstr>Times New Roman</vt:lpstr>
      <vt:lpstr>ヒラギノ角ゴ Pro W3</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1_Default Design</vt:lpstr>
      <vt:lpstr>26_Default Design</vt:lpstr>
      <vt:lpstr>Microsoft Excel Chart</vt:lpstr>
      <vt:lpstr>Worksheet</vt:lpstr>
      <vt:lpstr>Chart</vt:lpstr>
      <vt:lpstr>PowerPoint Presentation</vt:lpstr>
      <vt:lpstr>OVERVIEW</vt:lpstr>
      <vt:lpstr>TOTAL IRISH GROCERY MARKET VALUE AND GROWTH 52 &amp;12 W/E  Irish grocery market sales have grown over 52we and 12we by +1.2%.</vt:lpstr>
      <vt:lpstr>TOTAL IRISH GROCERY VOLUME SALES AND GROWTH 52 &amp;12 W/E  Volume of sales falling slightly in both 52 and 12 we.</vt:lpstr>
      <vt:lpstr>PowerPoint Presentation</vt:lpstr>
      <vt:lpstr>PowerPoint Presentation</vt:lpstr>
      <vt:lpstr>PowerPoint Presentation</vt:lpstr>
      <vt:lpstr>PowerPoint Presentation</vt:lpstr>
      <vt:lpstr>PowerPoint Presentation</vt:lpstr>
      <vt:lpstr>Food accounting for less of overall Household Expenditure</vt:lpstr>
      <vt:lpstr>PowerPoint Presentation</vt:lpstr>
      <vt:lpstr>PowerPoint Presentation</vt:lpstr>
      <vt:lpstr>Shopper are buying less categories over time</vt:lpstr>
      <vt:lpstr>PowerPoint Presentation</vt:lpstr>
      <vt:lpstr>PowerPoint Presentation</vt:lpstr>
      <vt:lpstr>PowerPoint Presentation</vt:lpstr>
      <vt:lpstr>PowerPoint Presentation</vt:lpstr>
      <vt:lpstr>PowerPoint Presentation</vt:lpstr>
      <vt:lpstr>PowerPoint Presentation</vt:lpstr>
      <vt:lpstr>TOTAL GROCERY – % PACKS SOLD ON DEAL – 52W/E Shoppers perceive the %packs sold on deal is consistent over time </vt:lpstr>
      <vt:lpstr>TOTAL GROCERCY - SOLD ON DEAL TRENDED 12W/E Not much change in the proportion of sales on deal with more consistent promotional activity across retailers </vt:lpstr>
      <vt:lpstr>PowerPoint Presentation</vt:lpstr>
      <vt:lpstr>Total Grocery Sector Share of Promotion – % Packs 52we, Alcohol has a higher share of promotion than any other sector but drops compared to the same time last year. Promotion on Frozen increases to try and encourage shoppers to the sector.</vt:lpstr>
      <vt:lpstr>PowerPoint Presentation</vt:lpstr>
      <vt:lpstr>Total Cross Border – Share of ROI Grocery Cross Border Sales continue to decline now making up 2% of Sales (€176m)</vt:lpstr>
      <vt:lpstr>PowerPoint Presentation</vt:lpstr>
      <vt:lpstr>PowerPoint Presentation</vt:lpstr>
      <vt:lpstr>PowerPoint Presentation</vt:lpstr>
      <vt:lpstr>TOTAL UK GROCERY - VALUE SALES UK market showing growth year on year as inflation plays a part</vt:lpstr>
      <vt:lpstr>UK MARKET GROWTH AND INFLATION</vt:lpstr>
      <vt:lpstr>CONSUMER TRENDS Trading down product and store</vt:lpstr>
      <vt:lpstr>PRIVATE LABEL % MARKET SHARE Private label has taken a slight dip in the UK</vt:lpstr>
    </vt:vector>
  </TitlesOfParts>
  <Company>tns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olga.berezina</dc:creator>
  <cp:lastModifiedBy>Kate OSullivan</cp:lastModifiedBy>
  <cp:revision>614</cp:revision>
  <dcterms:created xsi:type="dcterms:W3CDTF">2011-05-16T10:38:55Z</dcterms:created>
  <dcterms:modified xsi:type="dcterms:W3CDTF">2016-11-07T14:53:53Z</dcterms:modified>
</cp:coreProperties>
</file>