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theme/themeOverride6.xml" ContentType="application/vnd.openxmlformats-officedocument.themeOverride+xml"/>
  <Override PartName="/ppt/charts/chart11.xml" ContentType="application/vnd.openxmlformats-officedocument.drawingml.chart+xml"/>
  <Override PartName="/ppt/charts/chart12.xml" ContentType="application/vnd.openxmlformats-officedocument.drawingml.chart+xml"/>
  <Override PartName="/ppt/theme/themeOverride7.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theme/themeOverride8.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5.xml" ContentType="application/vnd.openxmlformats-officedocument.drawingml.chart+xml"/>
  <Override PartName="/ppt/theme/themeOverride9.xml" ContentType="application/vnd.openxmlformats-officedocument.themeOverride+xml"/>
  <Override PartName="/ppt/charts/chart16.xml" ContentType="application/vnd.openxmlformats-officedocument.drawingml.chart+xml"/>
  <Override PartName="/ppt/theme/themeOverride10.xml" ContentType="application/vnd.openxmlformats-officedocument.themeOverride+xml"/>
  <Override PartName="/ppt/charts/chart1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8"/>
  </p:notesMasterIdLst>
  <p:sldIdLst>
    <p:sldId id="257" r:id="rId2"/>
    <p:sldId id="294" r:id="rId3"/>
    <p:sldId id="295" r:id="rId4"/>
    <p:sldId id="313" r:id="rId5"/>
    <p:sldId id="297" r:id="rId6"/>
    <p:sldId id="301" r:id="rId7"/>
    <p:sldId id="302" r:id="rId8"/>
    <p:sldId id="303" r:id="rId9"/>
    <p:sldId id="304" r:id="rId10"/>
    <p:sldId id="305" r:id="rId11"/>
    <p:sldId id="306" r:id="rId12"/>
    <p:sldId id="307" r:id="rId13"/>
    <p:sldId id="273" r:id="rId14"/>
    <p:sldId id="274" r:id="rId15"/>
    <p:sldId id="311" r:id="rId16"/>
    <p:sldId id="312" r:id="rId17"/>
  </p:sldIdLst>
  <p:sldSz cx="9144000" cy="6858000" type="screen4x3"/>
  <p:notesSz cx="6724650" cy="9774238"/>
  <p:defaultTextStyle>
    <a:defPPr>
      <a:defRPr lang="en-US"/>
    </a:defPPr>
    <a:lvl1pPr marL="0" algn="l" defTabSz="914287" rtl="0" eaLnBrk="1" latinLnBrk="0" hangingPunct="1">
      <a:defRPr sz="1800" kern="1200">
        <a:solidFill>
          <a:schemeClr val="tx1"/>
        </a:solidFill>
        <a:latin typeface="+mn-lt"/>
        <a:ea typeface="+mn-ea"/>
        <a:cs typeface="+mn-cs"/>
      </a:defRPr>
    </a:lvl1pPr>
    <a:lvl2pPr marL="457144" algn="l" defTabSz="914287" rtl="0" eaLnBrk="1" latinLnBrk="0" hangingPunct="1">
      <a:defRPr sz="1800" kern="1200">
        <a:solidFill>
          <a:schemeClr val="tx1"/>
        </a:solidFill>
        <a:latin typeface="+mn-lt"/>
        <a:ea typeface="+mn-ea"/>
        <a:cs typeface="+mn-cs"/>
      </a:defRPr>
    </a:lvl2pPr>
    <a:lvl3pPr marL="914287" algn="l" defTabSz="914287" rtl="0" eaLnBrk="1" latinLnBrk="0" hangingPunct="1">
      <a:defRPr sz="1800" kern="1200">
        <a:solidFill>
          <a:schemeClr val="tx1"/>
        </a:solidFill>
        <a:latin typeface="+mn-lt"/>
        <a:ea typeface="+mn-ea"/>
        <a:cs typeface="+mn-cs"/>
      </a:defRPr>
    </a:lvl3pPr>
    <a:lvl4pPr marL="1371431" algn="l" defTabSz="914287" rtl="0" eaLnBrk="1" latinLnBrk="0" hangingPunct="1">
      <a:defRPr sz="1800" kern="1200">
        <a:solidFill>
          <a:schemeClr val="tx1"/>
        </a:solidFill>
        <a:latin typeface="+mn-lt"/>
        <a:ea typeface="+mn-ea"/>
        <a:cs typeface="+mn-cs"/>
      </a:defRPr>
    </a:lvl4pPr>
    <a:lvl5pPr marL="1828574" algn="l" defTabSz="914287" rtl="0" eaLnBrk="1" latinLnBrk="0" hangingPunct="1">
      <a:defRPr sz="1800" kern="1200">
        <a:solidFill>
          <a:schemeClr val="tx1"/>
        </a:solidFill>
        <a:latin typeface="+mn-lt"/>
        <a:ea typeface="+mn-ea"/>
        <a:cs typeface="+mn-cs"/>
      </a:defRPr>
    </a:lvl5pPr>
    <a:lvl6pPr marL="2285717" algn="l" defTabSz="914287" rtl="0" eaLnBrk="1" latinLnBrk="0" hangingPunct="1">
      <a:defRPr sz="1800" kern="1200">
        <a:solidFill>
          <a:schemeClr val="tx1"/>
        </a:solidFill>
        <a:latin typeface="+mn-lt"/>
        <a:ea typeface="+mn-ea"/>
        <a:cs typeface="+mn-cs"/>
      </a:defRPr>
    </a:lvl6pPr>
    <a:lvl7pPr marL="2742861" algn="l" defTabSz="914287" rtl="0" eaLnBrk="1" latinLnBrk="0" hangingPunct="1">
      <a:defRPr sz="1800" kern="1200">
        <a:solidFill>
          <a:schemeClr val="tx1"/>
        </a:solidFill>
        <a:latin typeface="+mn-lt"/>
        <a:ea typeface="+mn-ea"/>
        <a:cs typeface="+mn-cs"/>
      </a:defRPr>
    </a:lvl7pPr>
    <a:lvl8pPr marL="3200004" algn="l" defTabSz="914287" rtl="0" eaLnBrk="1" latinLnBrk="0" hangingPunct="1">
      <a:defRPr sz="1800" kern="1200">
        <a:solidFill>
          <a:schemeClr val="tx1"/>
        </a:solidFill>
        <a:latin typeface="+mn-lt"/>
        <a:ea typeface="+mn-ea"/>
        <a:cs typeface="+mn-cs"/>
      </a:defRPr>
    </a:lvl8pPr>
    <a:lvl9pPr marL="3657148" algn="l" defTabSz="91428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CC99"/>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p:cViewPr varScale="1">
        <p:scale>
          <a:sx n="87" d="100"/>
          <a:sy n="87" d="100"/>
        </p:scale>
        <p:origin x="151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9.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0.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strCache>
            </c:strRef>
          </c:tx>
          <c:spPr>
            <a:solidFill>
              <a:schemeClr val="accent4"/>
            </a:solidFill>
            <a:ln>
              <a:solidFill>
                <a:schemeClr val="bg1"/>
              </a:solidFill>
            </a:ln>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Any Financial Institution</c:v>
                </c:pt>
                <c:pt idx="1">
                  <c:v>Bank</c:v>
                </c:pt>
                <c:pt idx="2">
                  <c:v>Credit Union</c:v>
                </c:pt>
                <c:pt idx="3">
                  <c:v>An Post</c:v>
                </c:pt>
                <c:pt idx="4">
                  <c:v>Building Society</c:v>
                </c:pt>
                <c:pt idx="5">
                  <c:v>None of these</c:v>
                </c:pt>
              </c:strCache>
            </c:strRef>
          </c:cat>
          <c:val>
            <c:numRef>
              <c:f>Sheet1!$B$2:$B$7</c:f>
              <c:numCache>
                <c:formatCode>General</c:formatCode>
                <c:ptCount val="6"/>
                <c:pt idx="0">
                  <c:v>90</c:v>
                </c:pt>
                <c:pt idx="1">
                  <c:v>79</c:v>
                </c:pt>
                <c:pt idx="2">
                  <c:v>42</c:v>
                </c:pt>
                <c:pt idx="3">
                  <c:v>10</c:v>
                </c:pt>
                <c:pt idx="4">
                  <c:v>9</c:v>
                </c:pt>
                <c:pt idx="5">
                  <c:v>10</c:v>
                </c:pt>
              </c:numCache>
            </c:numRef>
          </c:val>
        </c:ser>
        <c:ser>
          <c:idx val="1"/>
          <c:order val="1"/>
          <c:tx>
            <c:strRef>
              <c:f>Sheet1!$C$1</c:f>
              <c:strCache>
                <c:ptCount val="1"/>
              </c:strCache>
            </c:strRef>
          </c:tx>
          <c:spPr>
            <a:solidFill>
              <a:schemeClr val="accent3"/>
            </a:solidFill>
            <a:ln>
              <a:solidFill>
                <a:schemeClr val="bg1"/>
              </a:solidFill>
            </a:ln>
          </c:spPr>
          <c:invertIfNegative val="0"/>
          <c:dLbls>
            <c:spPr>
              <a:noFill/>
              <a:ln>
                <a:noFill/>
              </a:ln>
              <a:effectLst/>
            </c:spPr>
            <c:txPr>
              <a:bodyPr/>
              <a:lstStyle/>
              <a:p>
                <a:pPr algn="ctr">
                  <a:defRPr lang="en-IE" sz="1400" b="1"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Any Financial Institution</c:v>
                </c:pt>
                <c:pt idx="1">
                  <c:v>Bank</c:v>
                </c:pt>
                <c:pt idx="2">
                  <c:v>Credit Union</c:v>
                </c:pt>
                <c:pt idx="3">
                  <c:v>An Post</c:v>
                </c:pt>
                <c:pt idx="4">
                  <c:v>Building Society</c:v>
                </c:pt>
                <c:pt idx="5">
                  <c:v>None of these</c:v>
                </c:pt>
              </c:strCache>
            </c:strRef>
          </c:cat>
          <c:val>
            <c:numRef>
              <c:f>Sheet1!$C$2:$C$7</c:f>
              <c:numCache>
                <c:formatCode>General</c:formatCode>
                <c:ptCount val="6"/>
                <c:pt idx="0">
                  <c:v>94</c:v>
                </c:pt>
                <c:pt idx="1">
                  <c:v>86</c:v>
                </c:pt>
                <c:pt idx="2">
                  <c:v>39</c:v>
                </c:pt>
                <c:pt idx="3">
                  <c:v>13</c:v>
                </c:pt>
                <c:pt idx="4">
                  <c:v>11</c:v>
                </c:pt>
                <c:pt idx="5">
                  <c:v>6</c:v>
                </c:pt>
              </c:numCache>
            </c:numRef>
          </c:val>
        </c:ser>
        <c:ser>
          <c:idx val="2"/>
          <c:order val="2"/>
          <c:tx>
            <c:strRef>
              <c:f>Sheet1!$D$1</c:f>
              <c:strCache>
                <c:ptCount val="1"/>
              </c:strCache>
            </c:strRef>
          </c:tx>
          <c:spPr>
            <a:solidFill>
              <a:schemeClr val="accent6"/>
            </a:solidFill>
            <a:ln>
              <a:solidFill>
                <a:schemeClr val="bg1"/>
              </a:solidFill>
            </a:ln>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Any Financial Institution</c:v>
                </c:pt>
                <c:pt idx="1">
                  <c:v>Bank</c:v>
                </c:pt>
                <c:pt idx="2">
                  <c:v>Credit Union</c:v>
                </c:pt>
                <c:pt idx="3">
                  <c:v>An Post</c:v>
                </c:pt>
                <c:pt idx="4">
                  <c:v>Building Society</c:v>
                </c:pt>
                <c:pt idx="5">
                  <c:v>None of these</c:v>
                </c:pt>
              </c:strCache>
            </c:strRef>
          </c:cat>
          <c:val>
            <c:numRef>
              <c:f>Sheet1!$D$2:$D$7</c:f>
              <c:numCache>
                <c:formatCode>General</c:formatCode>
                <c:ptCount val="6"/>
                <c:pt idx="0">
                  <c:v>95</c:v>
                </c:pt>
                <c:pt idx="1">
                  <c:v>86</c:v>
                </c:pt>
                <c:pt idx="2">
                  <c:v>43</c:v>
                </c:pt>
                <c:pt idx="3">
                  <c:v>14</c:v>
                </c:pt>
                <c:pt idx="4">
                  <c:v>10</c:v>
                </c:pt>
                <c:pt idx="5">
                  <c:v>5</c:v>
                </c:pt>
              </c:numCache>
            </c:numRef>
          </c:val>
        </c:ser>
        <c:dLbls>
          <c:showLegendKey val="0"/>
          <c:showVal val="0"/>
          <c:showCatName val="0"/>
          <c:showSerName val="0"/>
          <c:showPercent val="0"/>
          <c:showBubbleSize val="0"/>
        </c:dLbls>
        <c:gapWidth val="150"/>
        <c:axId val="204754360"/>
        <c:axId val="204754752"/>
      </c:barChart>
      <c:catAx>
        <c:axId val="204754360"/>
        <c:scaling>
          <c:orientation val="maxMin"/>
        </c:scaling>
        <c:delete val="0"/>
        <c:axPos val="l"/>
        <c:numFmt formatCode="General" sourceLinked="1"/>
        <c:majorTickMark val="out"/>
        <c:minorTickMark val="none"/>
        <c:tickLblPos val="nextTo"/>
        <c:spPr>
          <a:ln>
            <a:noFill/>
          </a:ln>
        </c:spPr>
        <c:txPr>
          <a:bodyPr/>
          <a:lstStyle/>
          <a:p>
            <a:pPr>
              <a:defRPr sz="1400"/>
            </a:pPr>
            <a:endParaRPr lang="en-US"/>
          </a:p>
        </c:txPr>
        <c:crossAx val="204754752"/>
        <c:crosses val="autoZero"/>
        <c:auto val="1"/>
        <c:lblAlgn val="ctr"/>
        <c:lblOffset val="100"/>
        <c:noMultiLvlLbl val="0"/>
      </c:catAx>
      <c:valAx>
        <c:axId val="204754752"/>
        <c:scaling>
          <c:orientation val="minMax"/>
        </c:scaling>
        <c:delete val="1"/>
        <c:axPos val="t"/>
        <c:numFmt formatCode="General" sourceLinked="1"/>
        <c:majorTickMark val="out"/>
        <c:minorTickMark val="none"/>
        <c:tickLblPos val="none"/>
        <c:crossAx val="2047543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244564646977746"/>
          <c:y val="2.7815708289081437E-2"/>
          <c:w val="0.56755435353022254"/>
          <c:h val="0.94436858342183749"/>
        </c:manualLayout>
      </c:layout>
      <c:barChart>
        <c:barDir val="bar"/>
        <c:grouping val="clustered"/>
        <c:varyColors val="0"/>
        <c:ser>
          <c:idx val="0"/>
          <c:order val="0"/>
          <c:tx>
            <c:strRef>
              <c:f>Sheet1!$B$1</c:f>
              <c:strCache>
                <c:ptCount val="1"/>
                <c:pt idx="0">
                  <c:v>Series 1</c:v>
                </c:pt>
              </c:strCache>
            </c:strRef>
          </c:tx>
          <c:spPr>
            <a:solidFill>
              <a:srgbClr val="008FC5"/>
            </a:solidFill>
            <a:effectLst/>
          </c:spPr>
          <c:invertIfNegative val="0"/>
          <c:dLbls>
            <c:dLbl>
              <c:idx val="4"/>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b="1">
                    <a:solidFill>
                      <a:schemeClr val="tx1"/>
                    </a:solidFill>
                    <a:latin typeface="Verdana" pitchFamily="34" charset="0"/>
                    <a:ea typeface="Verdana" pitchFamily="34" charset="0"/>
                    <a:cs typeface="Verdana"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I would switch to a bank that offered fee free banking that I still qualify for</c:v>
                </c:pt>
                <c:pt idx="1">
                  <c:v>I would switch to a bank with lower fees/charges</c:v>
                </c:pt>
                <c:pt idx="2">
                  <c:v>I would use my debit/credit card less often</c:v>
                </c:pt>
                <c:pt idx="3">
                  <c:v>I would take out larger amounts of cash when making withdrawals</c:v>
                </c:pt>
                <c:pt idx="4">
                  <c:v>I would use my credit card more often for routine transactions</c:v>
                </c:pt>
                <c:pt idx="5">
                  <c:v>I would close my account</c:v>
                </c:pt>
                <c:pt idx="6">
                  <c:v>No affect at all</c:v>
                </c:pt>
              </c:strCache>
            </c:strRef>
          </c:cat>
          <c:val>
            <c:numRef>
              <c:f>Sheet1!$B$2:$B$8</c:f>
              <c:numCache>
                <c:formatCode>General</c:formatCode>
                <c:ptCount val="7"/>
                <c:pt idx="0">
                  <c:v>39</c:v>
                </c:pt>
                <c:pt idx="1">
                  <c:v>26</c:v>
                </c:pt>
                <c:pt idx="2">
                  <c:v>18</c:v>
                </c:pt>
                <c:pt idx="3">
                  <c:v>13</c:v>
                </c:pt>
                <c:pt idx="4">
                  <c:v>3</c:v>
                </c:pt>
                <c:pt idx="5">
                  <c:v>8</c:v>
                </c:pt>
                <c:pt idx="6">
                  <c:v>15</c:v>
                </c:pt>
              </c:numCache>
            </c:numRef>
          </c:val>
        </c:ser>
        <c:dLbls>
          <c:showLegendKey val="0"/>
          <c:showVal val="0"/>
          <c:showCatName val="0"/>
          <c:showSerName val="0"/>
          <c:showPercent val="0"/>
          <c:showBubbleSize val="0"/>
        </c:dLbls>
        <c:gapWidth val="32"/>
        <c:axId val="207119072"/>
        <c:axId val="207119464"/>
      </c:barChart>
      <c:catAx>
        <c:axId val="207119072"/>
        <c:scaling>
          <c:orientation val="maxMin"/>
        </c:scaling>
        <c:delete val="0"/>
        <c:axPos val="l"/>
        <c:numFmt formatCode="General" sourceLinked="0"/>
        <c:majorTickMark val="out"/>
        <c:minorTickMark val="none"/>
        <c:tickLblPos val="nextTo"/>
        <c:spPr>
          <a:ln>
            <a:noFill/>
          </a:ln>
        </c:spPr>
        <c:txPr>
          <a:bodyPr/>
          <a:lstStyle/>
          <a:p>
            <a:pPr>
              <a:defRPr sz="800" b="1">
                <a:latin typeface="Verdana" pitchFamily="34" charset="0"/>
                <a:ea typeface="Verdana" pitchFamily="34" charset="0"/>
                <a:cs typeface="Verdana" pitchFamily="34" charset="0"/>
              </a:defRPr>
            </a:pPr>
            <a:endParaRPr lang="en-US"/>
          </a:p>
        </c:txPr>
        <c:crossAx val="207119464"/>
        <c:crosses val="autoZero"/>
        <c:auto val="1"/>
        <c:lblAlgn val="ctr"/>
        <c:lblOffset val="100"/>
        <c:noMultiLvlLbl val="0"/>
      </c:catAx>
      <c:valAx>
        <c:axId val="207119464"/>
        <c:scaling>
          <c:orientation val="minMax"/>
          <c:max val="100"/>
          <c:min val="0"/>
        </c:scaling>
        <c:delete val="1"/>
        <c:axPos val="t"/>
        <c:numFmt formatCode="General" sourceLinked="1"/>
        <c:majorTickMark val="out"/>
        <c:minorTickMark val="none"/>
        <c:tickLblPos val="none"/>
        <c:crossAx val="20711907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7082529441188"/>
          <c:y val="0.45714011911279762"/>
          <c:w val="0.579880300677448"/>
          <c:h val="0.33603845573831137"/>
        </c:manualLayout>
      </c:layout>
      <c:barChart>
        <c:barDir val="bar"/>
        <c:grouping val="clustered"/>
        <c:varyColors val="0"/>
        <c:ser>
          <c:idx val="0"/>
          <c:order val="0"/>
          <c:tx>
            <c:strRef>
              <c:f>Sheet1!$B$1</c:f>
              <c:strCache>
                <c:ptCount val="1"/>
                <c:pt idx="0">
                  <c:v>May/Jun-2011</c:v>
                </c:pt>
              </c:strCache>
            </c:strRef>
          </c:tx>
          <c:spPr>
            <a:solidFill>
              <a:srgbClr val="008D8F"/>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Sheet1!$B$2:$B$2</c:f>
            </c:numRef>
          </c:val>
        </c:ser>
        <c:ser>
          <c:idx val="1"/>
          <c:order val="1"/>
          <c:tx>
            <c:strRef>
              <c:f>Sheet1!$C$1</c:f>
              <c:strCache>
                <c:ptCount val="1"/>
                <c:pt idx="0">
                  <c:v>Nov-11</c:v>
                </c:pt>
              </c:strCache>
            </c:strRef>
          </c:tx>
          <c:spPr>
            <a:solidFill>
              <a:srgbClr val="FF6E1E"/>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Sheet1!$C$2:$C$2</c:f>
              <c:numCache>
                <c:formatCode>General</c:formatCode>
                <c:ptCount val="1"/>
              </c:numCache>
            </c:numRef>
          </c:val>
        </c:ser>
        <c:ser>
          <c:idx val="2"/>
          <c:order val="2"/>
          <c:tx>
            <c:strRef>
              <c:f>Sheet1!$D$1</c:f>
              <c:strCache>
                <c:ptCount val="1"/>
                <c:pt idx="0">
                  <c:v>Jun-12</c:v>
                </c:pt>
              </c:strCache>
            </c:strRef>
          </c:tx>
          <c:spPr>
            <a:solidFill>
              <a:srgbClr val="62297B"/>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Sheet1!$D$2:$D$2</c:f>
              <c:numCache>
                <c:formatCode>General</c:formatCode>
                <c:ptCount val="1"/>
              </c:numCache>
            </c:numRef>
          </c:val>
        </c:ser>
        <c:ser>
          <c:idx val="3"/>
          <c:order val="3"/>
          <c:tx>
            <c:strRef>
              <c:f>Sheet1!$E$1</c:f>
              <c:strCache>
                <c:ptCount val="1"/>
                <c:pt idx="0">
                  <c:v>Nov-12</c:v>
                </c:pt>
              </c:strCache>
            </c:strRef>
          </c:tx>
          <c:spPr>
            <a:solidFill>
              <a:srgbClr val="9BBB59"/>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Sheet1!$E$2:$E$2</c:f>
              <c:numCache>
                <c:formatCode>General</c:formatCode>
                <c:ptCount val="1"/>
              </c:numCache>
            </c:numRef>
          </c:val>
        </c:ser>
        <c:ser>
          <c:idx val="4"/>
          <c:order val="4"/>
          <c:tx>
            <c:strRef>
              <c:f>Sheet1!$F$1</c:f>
              <c:strCache>
                <c:ptCount val="1"/>
                <c:pt idx="0">
                  <c:v>Jun-13</c:v>
                </c:pt>
              </c:strCache>
            </c:strRef>
          </c:tx>
          <c:spPr>
            <a:solidFill>
              <a:srgbClr val="CF006F"/>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Sheet1!$F$2:$F$2</c:f>
              <c:numCache>
                <c:formatCode>General</c:formatCode>
                <c:ptCount val="1"/>
              </c:numCache>
            </c:numRef>
          </c:val>
        </c:ser>
        <c:ser>
          <c:idx val="5"/>
          <c:order val="5"/>
          <c:tx>
            <c:strRef>
              <c:f>Sheet1!$G$1</c:f>
              <c:strCache>
                <c:ptCount val="1"/>
                <c:pt idx="0">
                  <c:v>Nov-13</c:v>
                </c:pt>
              </c:strCache>
            </c:strRef>
          </c:tx>
          <c:spPr>
            <a:solidFill>
              <a:srgbClr val="008D8F"/>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Sheet1!$G$2:$G$2</c:f>
              <c:numCache>
                <c:formatCode>General</c:formatCode>
                <c:ptCount val="1"/>
              </c:numCache>
            </c:numRef>
          </c:val>
        </c:ser>
        <c:dLbls>
          <c:showLegendKey val="0"/>
          <c:showVal val="0"/>
          <c:showCatName val="0"/>
          <c:showSerName val="0"/>
          <c:showPercent val="0"/>
          <c:showBubbleSize val="0"/>
        </c:dLbls>
        <c:gapWidth val="100"/>
        <c:axId val="207120248"/>
        <c:axId val="207120640"/>
      </c:barChart>
      <c:catAx>
        <c:axId val="207120248"/>
        <c:scaling>
          <c:orientation val="maxMin"/>
        </c:scaling>
        <c:delete val="1"/>
        <c:axPos val="l"/>
        <c:numFmt formatCode="mmm\-yy" sourceLinked="1"/>
        <c:majorTickMark val="out"/>
        <c:minorTickMark val="none"/>
        <c:tickLblPos val="none"/>
        <c:crossAx val="207120640"/>
        <c:crosses val="autoZero"/>
        <c:auto val="1"/>
        <c:lblAlgn val="ctr"/>
        <c:lblOffset val="100"/>
        <c:noMultiLvlLbl val="0"/>
      </c:catAx>
      <c:valAx>
        <c:axId val="207120640"/>
        <c:scaling>
          <c:orientation val="minMax"/>
        </c:scaling>
        <c:delete val="1"/>
        <c:axPos val="t"/>
        <c:numFmt formatCode="General" sourceLinked="1"/>
        <c:majorTickMark val="out"/>
        <c:minorTickMark val="none"/>
        <c:tickLblPos val="none"/>
        <c:crossAx val="207120248"/>
        <c:crosses val="autoZero"/>
        <c:crossBetween val="between"/>
      </c:valAx>
    </c:plotArea>
    <c:legend>
      <c:legendPos val="b"/>
      <c:layout>
        <c:manualLayout>
          <c:xMode val="edge"/>
          <c:yMode val="edge"/>
          <c:x val="0.31601884398737301"/>
          <c:y val="0.67134703544040319"/>
          <c:w val="0.54108780921419863"/>
          <c:h val="0.16590732320099491"/>
        </c:manualLayout>
      </c:layout>
      <c:overlay val="0"/>
      <c:spPr>
        <a:ln>
          <a:solidFill>
            <a:schemeClr val="tx1"/>
          </a:solidFill>
        </a:ln>
      </c:spPr>
      <c:txPr>
        <a:bodyPr/>
        <a:lstStyle/>
        <a:p>
          <a:pPr>
            <a:defRPr sz="1100"/>
          </a:pPr>
          <a:endParaRPr lang="en-US"/>
        </a:p>
      </c:txPr>
    </c:legend>
    <c:plotVisOnly val="1"/>
    <c:dispBlanksAs val="gap"/>
    <c:showDLblsOverMax val="0"/>
  </c:chart>
  <c:txPr>
    <a:bodyPr/>
    <a:lstStyle/>
    <a:p>
      <a:pPr>
        <a:defRPr sz="1050" b="1"/>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016677243720448"/>
          <c:y val="1.1826018907635535E-2"/>
          <c:w val="0.46403878555290501"/>
          <c:h val="0.95821194059477144"/>
        </c:manualLayout>
      </c:layout>
      <c:pieChart>
        <c:varyColors val="1"/>
        <c:ser>
          <c:idx val="0"/>
          <c:order val="0"/>
          <c:tx>
            <c:strRef>
              <c:f>Sheet1!$B$1</c:f>
              <c:strCache>
                <c:ptCount val="1"/>
                <c:pt idx="0">
                  <c:v>Series 1</c:v>
                </c:pt>
              </c:strCache>
            </c:strRef>
          </c:tx>
          <c:dPt>
            <c:idx val="0"/>
            <c:bubble3D val="0"/>
            <c:spPr>
              <a:solidFill>
                <a:srgbClr val="008D8F"/>
              </a:solidFill>
              <a:ln>
                <a:solidFill>
                  <a:schemeClr val="bg1"/>
                </a:solidFill>
              </a:ln>
            </c:spPr>
          </c:dPt>
          <c:dPt>
            <c:idx val="1"/>
            <c:bubble3D val="0"/>
            <c:spPr>
              <a:solidFill>
                <a:srgbClr val="CD242B"/>
              </a:solidFill>
              <a:ln>
                <a:solidFill>
                  <a:schemeClr val="bg1"/>
                </a:solidFill>
              </a:ln>
            </c:spPr>
          </c:dPt>
          <c:dPt>
            <c:idx val="2"/>
            <c:bubble3D val="0"/>
            <c:spPr>
              <a:solidFill>
                <a:srgbClr val="62297B"/>
              </a:solidFill>
              <a:ln>
                <a:solidFill>
                  <a:schemeClr val="bg1"/>
                </a:solidFill>
              </a:ln>
            </c:spPr>
          </c:dPt>
          <c:dPt>
            <c:idx val="3"/>
            <c:bubble3D val="0"/>
            <c:spPr>
              <a:solidFill>
                <a:srgbClr val="068FC4"/>
              </a:solidFill>
              <a:ln>
                <a:solidFill>
                  <a:sysClr val="window" lastClr="FFFFFF"/>
                </a:solidFill>
              </a:ln>
            </c:spPr>
          </c:dPt>
          <c:dPt>
            <c:idx val="4"/>
            <c:bubble3D val="0"/>
            <c:spPr>
              <a:solidFill>
                <a:srgbClr val="92D050"/>
              </a:solidFill>
              <a:ln>
                <a:solidFill>
                  <a:sysClr val="window" lastClr="FFFFFF"/>
                </a:solidFill>
              </a:ln>
            </c:spPr>
          </c:dPt>
          <c:dPt>
            <c:idx val="5"/>
            <c:bubble3D val="0"/>
            <c:spPr>
              <a:solidFill>
                <a:srgbClr val="421A54"/>
              </a:solidFill>
              <a:ln>
                <a:solidFill>
                  <a:sysClr val="window" lastClr="FFFFFF"/>
                </a:solidFill>
              </a:ln>
            </c:spPr>
          </c:dPt>
          <c:dLbls>
            <c:dLbl>
              <c:idx val="1"/>
              <c:layout>
                <c:manualLayout>
                  <c:x val="-2.4711077278731699E-2"/>
                  <c:y val="6.675402215944385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solidFill>
                      <a:schemeClr val="bg1"/>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General</c:formatCode>
                <c:ptCount val="3"/>
                <c:pt idx="0">
                  <c:v>7</c:v>
                </c:pt>
                <c:pt idx="1">
                  <c:v>1</c:v>
                </c:pt>
                <c:pt idx="2">
                  <c:v>92</c:v>
                </c:pt>
              </c:numCache>
            </c:numRef>
          </c:val>
        </c:ser>
        <c:ser>
          <c:idx val="1"/>
          <c:order val="1"/>
          <c:tx>
            <c:strRef>
              <c:f>Sheet1!$C$1</c:f>
              <c:strCache>
                <c:ptCount val="1"/>
                <c:pt idx="0">
                  <c:v>Series 2</c:v>
                </c:pt>
              </c:strCache>
            </c:strRef>
          </c:tx>
          <c:cat>
            <c:strRef>
              <c:f>Sheet1!$A$2:$A$4</c:f>
              <c:strCache>
                <c:ptCount val="3"/>
                <c:pt idx="0">
                  <c:v>Category 1</c:v>
                </c:pt>
                <c:pt idx="1">
                  <c:v>Category 2</c:v>
                </c:pt>
                <c:pt idx="2">
                  <c:v>Category 3</c:v>
                </c:pt>
              </c:strCache>
            </c:strRef>
          </c:cat>
          <c:val>
            <c:numRef>
              <c:f>Sheet1!$C$2:$C$4</c:f>
              <c:numCache>
                <c:formatCode>General</c:formatCode>
                <c:ptCount val="3"/>
              </c:numCache>
            </c:numRef>
          </c:val>
        </c:ser>
        <c:ser>
          <c:idx val="2"/>
          <c:order val="2"/>
          <c:tx>
            <c:strRef>
              <c:f>Sheet1!$D$1</c:f>
              <c:strCache>
                <c:ptCount val="1"/>
                <c:pt idx="0">
                  <c:v>Series 3</c:v>
                </c:pt>
              </c:strCache>
            </c:strRef>
          </c:tx>
          <c:cat>
            <c:strRef>
              <c:f>Sheet1!$A$2:$A$4</c:f>
              <c:strCache>
                <c:ptCount val="3"/>
                <c:pt idx="0">
                  <c:v>Category 1</c:v>
                </c:pt>
                <c:pt idx="1">
                  <c:v>Category 2</c:v>
                </c:pt>
                <c:pt idx="2">
                  <c:v>Category 3</c:v>
                </c:pt>
              </c:strCache>
            </c:strRef>
          </c:cat>
          <c:val>
            <c:numRef>
              <c:f>Sheet1!$D$2:$D$4</c:f>
              <c:numCache>
                <c:formatCode>General</c:formatCode>
                <c:ptCount val="3"/>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609948101004652"/>
          <c:y val="5.4523856323656318E-3"/>
          <c:w val="0.37201670052533858"/>
          <c:h val="0.84786170464870014"/>
        </c:manualLayout>
      </c:layout>
      <c:barChart>
        <c:barDir val="bar"/>
        <c:grouping val="clustered"/>
        <c:varyColors val="0"/>
        <c:ser>
          <c:idx val="0"/>
          <c:order val="0"/>
          <c:tx>
            <c:strRef>
              <c:f>Sheet1!$B$1</c:f>
              <c:strCache>
                <c:ptCount val="1"/>
                <c:pt idx="0">
                  <c:v>May/Jun-2011</c:v>
                </c:pt>
              </c:strCache>
            </c:strRef>
          </c:tx>
          <c:spPr>
            <a:solidFill>
              <a:srgbClr val="008D8F"/>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Sheet1!$B$2:$B$2</c:f>
            </c:numRef>
          </c:val>
        </c:ser>
        <c:ser>
          <c:idx val="1"/>
          <c:order val="1"/>
          <c:tx>
            <c:strRef>
              <c:f>Sheet1!$C$1</c:f>
              <c:strCache>
                <c:ptCount val="1"/>
                <c:pt idx="0">
                  <c:v>Nov-11</c:v>
                </c:pt>
              </c:strCache>
            </c:strRef>
          </c:tx>
          <c:spPr>
            <a:solidFill>
              <a:srgbClr val="FF6E1E"/>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Sheet1!$C$2:$C$2</c:f>
              <c:numCache>
                <c:formatCode>General</c:formatCode>
                <c:ptCount val="1"/>
                <c:pt idx="0">
                  <c:v>2</c:v>
                </c:pt>
              </c:numCache>
            </c:numRef>
          </c:val>
        </c:ser>
        <c:ser>
          <c:idx val="2"/>
          <c:order val="2"/>
          <c:tx>
            <c:strRef>
              <c:f>Sheet1!$D$1</c:f>
              <c:strCache>
                <c:ptCount val="1"/>
                <c:pt idx="0">
                  <c:v>Jun-12</c:v>
                </c:pt>
              </c:strCache>
            </c:strRef>
          </c:tx>
          <c:spPr>
            <a:solidFill>
              <a:srgbClr val="62297B"/>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Sheet1!$D$2:$D$2</c:f>
              <c:numCache>
                <c:formatCode>General</c:formatCode>
                <c:ptCount val="1"/>
                <c:pt idx="0">
                  <c:v>2</c:v>
                </c:pt>
              </c:numCache>
            </c:numRef>
          </c:val>
        </c:ser>
        <c:ser>
          <c:idx val="3"/>
          <c:order val="3"/>
          <c:tx>
            <c:strRef>
              <c:f>Sheet1!$E$1</c:f>
              <c:strCache>
                <c:ptCount val="1"/>
                <c:pt idx="0">
                  <c:v>Nov-12</c:v>
                </c:pt>
              </c:strCache>
            </c:strRef>
          </c:tx>
          <c:spPr>
            <a:solidFill>
              <a:srgbClr val="9BBB59"/>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Sheet1!$E$2:$E$2</c:f>
              <c:numCache>
                <c:formatCode>General</c:formatCode>
                <c:ptCount val="1"/>
                <c:pt idx="0">
                  <c:v>4</c:v>
                </c:pt>
              </c:numCache>
            </c:numRef>
          </c:val>
        </c:ser>
        <c:ser>
          <c:idx val="4"/>
          <c:order val="4"/>
          <c:tx>
            <c:strRef>
              <c:f>Sheet1!$F$1</c:f>
              <c:strCache>
                <c:ptCount val="1"/>
                <c:pt idx="0">
                  <c:v>Jun-13</c:v>
                </c:pt>
              </c:strCache>
            </c:strRef>
          </c:tx>
          <c:spPr>
            <a:solidFill>
              <a:srgbClr val="CF006F"/>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Sheet1!$F$2:$F$2</c:f>
              <c:numCache>
                <c:formatCode>General</c:formatCode>
                <c:ptCount val="1"/>
                <c:pt idx="0">
                  <c:v>4</c:v>
                </c:pt>
              </c:numCache>
            </c:numRef>
          </c:val>
        </c:ser>
        <c:ser>
          <c:idx val="5"/>
          <c:order val="5"/>
          <c:tx>
            <c:strRef>
              <c:f>Sheet1!$G$1</c:f>
              <c:strCache>
                <c:ptCount val="1"/>
                <c:pt idx="0">
                  <c:v>Dec-13</c:v>
                </c:pt>
              </c:strCache>
            </c:strRef>
          </c:tx>
          <c:spPr>
            <a:solidFill>
              <a:srgbClr val="008D8F"/>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Sheet1!$G$2:$G$2</c:f>
              <c:numCache>
                <c:formatCode>General</c:formatCode>
                <c:ptCount val="1"/>
                <c:pt idx="0">
                  <c:v>6</c:v>
                </c:pt>
              </c:numCache>
            </c:numRef>
          </c:val>
        </c:ser>
        <c:dLbls>
          <c:showLegendKey val="0"/>
          <c:showVal val="0"/>
          <c:showCatName val="0"/>
          <c:showSerName val="0"/>
          <c:showPercent val="0"/>
          <c:showBubbleSize val="0"/>
        </c:dLbls>
        <c:gapWidth val="100"/>
        <c:axId val="205716152"/>
        <c:axId val="205714976"/>
      </c:barChart>
      <c:catAx>
        <c:axId val="205716152"/>
        <c:scaling>
          <c:orientation val="maxMin"/>
        </c:scaling>
        <c:delete val="1"/>
        <c:axPos val="l"/>
        <c:numFmt formatCode="mmm\-yy" sourceLinked="1"/>
        <c:majorTickMark val="out"/>
        <c:minorTickMark val="none"/>
        <c:tickLblPos val="none"/>
        <c:crossAx val="205714976"/>
        <c:crosses val="autoZero"/>
        <c:auto val="1"/>
        <c:lblAlgn val="ctr"/>
        <c:lblOffset val="100"/>
        <c:noMultiLvlLbl val="0"/>
      </c:catAx>
      <c:valAx>
        <c:axId val="205714976"/>
        <c:scaling>
          <c:orientation val="minMax"/>
        </c:scaling>
        <c:delete val="1"/>
        <c:axPos val="t"/>
        <c:numFmt formatCode="General" sourceLinked="1"/>
        <c:majorTickMark val="out"/>
        <c:minorTickMark val="none"/>
        <c:tickLblPos val="none"/>
        <c:crossAx val="205716152"/>
        <c:crosses val="autoZero"/>
        <c:crossBetween val="between"/>
      </c:valAx>
    </c:plotArea>
    <c:plotVisOnly val="1"/>
    <c:dispBlanksAs val="gap"/>
    <c:showDLblsOverMax val="0"/>
  </c:chart>
  <c:txPr>
    <a:bodyPr/>
    <a:lstStyle/>
    <a:p>
      <a:pPr>
        <a:defRPr sz="1050" b="1"/>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190812598787085E-4"/>
          <c:y val="2.9850746268656716E-2"/>
          <c:w val="0.9908284000190456"/>
          <c:h val="0.92324093816631125"/>
        </c:manualLayout>
      </c:layout>
      <c:barChart>
        <c:barDir val="col"/>
        <c:grouping val="percentStacked"/>
        <c:varyColors val="0"/>
        <c:ser>
          <c:idx val="0"/>
          <c:order val="0"/>
          <c:spPr>
            <a:solidFill>
              <a:srgbClr val="008FC5"/>
            </a:solidFill>
            <a:ln w="9525">
              <a:solidFill>
                <a:srgbClr val="FFFFFF"/>
              </a:solidFill>
              <a:prstDash val="solid"/>
            </a:ln>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Sheet1!$A$2:$A$2</c:f>
              <c:numCache>
                <c:formatCode>0</c:formatCode>
                <c:ptCount val="1"/>
                <c:pt idx="0">
                  <c:v>18</c:v>
                </c:pt>
              </c:numCache>
            </c:numRef>
          </c:val>
        </c:ser>
        <c:ser>
          <c:idx val="1"/>
          <c:order val="1"/>
          <c:spPr>
            <a:solidFill>
              <a:srgbClr val="D9006F"/>
            </a:solidFill>
            <a:ln w="9525">
              <a:solidFill>
                <a:srgbClr val="FFFFFF"/>
              </a:solidFill>
              <a:prstDash val="solid"/>
            </a:ln>
          </c:spPr>
          <c:invertIfNegative val="0"/>
          <c:dLbls>
            <c:spPr>
              <a:noFill/>
              <a:ln>
                <a:noFill/>
              </a:ln>
              <a:effectLst/>
            </c:spPr>
            <c:txPr>
              <a:bodyPr/>
              <a:lstStyle/>
              <a:p>
                <a:pPr algn="ctr">
                  <a:defRPr lang="en-IE" sz="1000" b="1" i="0" u="none" strike="noStrike" kern="1200" baseline="0">
                    <a:solidFill>
                      <a:srgbClr val="FFFFFF"/>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Sheet1!$A$3:$A$3</c:f>
              <c:numCache>
                <c:formatCode>0</c:formatCode>
                <c:ptCount val="1"/>
                <c:pt idx="0">
                  <c:v>14</c:v>
                </c:pt>
              </c:numCache>
            </c:numRef>
          </c:val>
        </c:ser>
        <c:ser>
          <c:idx val="2"/>
          <c:order val="2"/>
          <c:spPr>
            <a:solidFill>
              <a:srgbClr val="62297B"/>
            </a:solidFill>
            <a:ln w="9525">
              <a:solidFill>
                <a:srgbClr val="FFFFFF"/>
              </a:solidFill>
              <a:prstDash val="solid"/>
            </a:ln>
          </c:spPr>
          <c:invertIfNegative val="0"/>
          <c:dLbls>
            <c:spPr>
              <a:noFill/>
              <a:ln>
                <a:noFill/>
              </a:ln>
              <a:effectLst/>
            </c:spPr>
            <c:txPr>
              <a:bodyPr/>
              <a:lstStyle/>
              <a:p>
                <a:pPr algn="ctr">
                  <a:defRPr lang="en-IE" sz="1000" b="1" i="0" u="none" strike="noStrike" kern="1200" baseline="0">
                    <a:solidFill>
                      <a:srgbClr val="FFFFFF"/>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Sheet1!$A$4:$A$4</c:f>
              <c:numCache>
                <c:formatCode>0</c:formatCode>
                <c:ptCount val="1"/>
                <c:pt idx="0">
                  <c:v>10</c:v>
                </c:pt>
              </c:numCache>
            </c:numRef>
          </c:val>
        </c:ser>
        <c:ser>
          <c:idx val="3"/>
          <c:order val="3"/>
          <c:spPr>
            <a:solidFill>
              <a:srgbClr val="92D050"/>
            </a:solidFill>
            <a:ln w="9525">
              <a:solidFill>
                <a:srgbClr val="FFFFFF"/>
              </a:solidFill>
              <a:prstDash val="solid"/>
            </a:ln>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Sheet1!$A$5:$A$5</c:f>
              <c:numCache>
                <c:formatCode>0</c:formatCode>
                <c:ptCount val="1"/>
                <c:pt idx="0">
                  <c:v>57</c:v>
                </c:pt>
              </c:numCache>
            </c:numRef>
          </c:val>
        </c:ser>
        <c:dLbls>
          <c:showLegendKey val="0"/>
          <c:showVal val="0"/>
          <c:showCatName val="0"/>
          <c:showSerName val="0"/>
          <c:showPercent val="0"/>
          <c:showBubbleSize val="0"/>
        </c:dLbls>
        <c:gapWidth val="303"/>
        <c:overlap val="100"/>
        <c:axId val="207968368"/>
        <c:axId val="207968760"/>
      </c:barChart>
      <c:catAx>
        <c:axId val="207968368"/>
        <c:scaling>
          <c:orientation val="minMax"/>
        </c:scaling>
        <c:delete val="1"/>
        <c:axPos val="t"/>
        <c:numFmt formatCode="General" sourceLinked="1"/>
        <c:majorTickMark val="out"/>
        <c:minorTickMark val="none"/>
        <c:tickLblPos val="none"/>
        <c:crossAx val="207968760"/>
        <c:crosses val="autoZero"/>
        <c:auto val="1"/>
        <c:lblAlgn val="ctr"/>
        <c:lblOffset val="100"/>
        <c:noMultiLvlLbl val="0"/>
      </c:catAx>
      <c:valAx>
        <c:axId val="207968760"/>
        <c:scaling>
          <c:orientation val="maxMin"/>
        </c:scaling>
        <c:delete val="1"/>
        <c:axPos val="l"/>
        <c:numFmt formatCode="0%" sourceLinked="1"/>
        <c:majorTickMark val="out"/>
        <c:minorTickMark val="none"/>
        <c:tickLblPos val="none"/>
        <c:crossAx val="207968368"/>
        <c:crosses val="autoZero"/>
        <c:crossBetween val="between"/>
      </c:valAx>
      <c:spPr>
        <a:noFill/>
        <a:ln w="25905">
          <a:noFill/>
        </a:ln>
      </c:spPr>
    </c:plotArea>
    <c:plotVisOnly val="1"/>
    <c:dispBlanksAs val="gap"/>
    <c:showDLblsOverMax val="0"/>
  </c:chart>
  <c:spPr>
    <a:noFill/>
    <a:ln>
      <a:noFill/>
    </a:ln>
  </c:spPr>
  <c:txPr>
    <a:bodyPr/>
    <a:lstStyle/>
    <a:p>
      <a:pPr>
        <a:defRPr sz="1400" b="1" i="0" u="none" strike="noStrike"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858942065491177E-2"/>
          <c:y val="2.985074626865673E-2"/>
          <c:w val="0.93450881612090675"/>
          <c:h val="0.92324093816631125"/>
        </c:manualLayout>
      </c:layout>
      <c:barChart>
        <c:barDir val="col"/>
        <c:grouping val="percentStacked"/>
        <c:varyColors val="0"/>
        <c:ser>
          <c:idx val="0"/>
          <c:order val="0"/>
          <c:tx>
            <c:strRef>
              <c:f>Sheet1!$A$2</c:f>
              <c:strCache>
                <c:ptCount val="1"/>
                <c:pt idx="0">
                  <c:v>Category 1</c:v>
                </c:pt>
              </c:strCache>
            </c:strRef>
          </c:tx>
          <c:spPr>
            <a:solidFill>
              <a:srgbClr val="008FC5"/>
            </a:solidFill>
            <a:ln w="25905">
              <a:solidFill>
                <a:srgbClr val="FFFFFF"/>
              </a:solidFill>
              <a:prstDash val="solid"/>
            </a:ln>
          </c:spPr>
          <c:invertIfNegative val="0"/>
          <c:dLbls>
            <c:spPr>
              <a:noFill/>
              <a:ln>
                <a:noFill/>
              </a:ln>
              <a:effectLst/>
            </c:spPr>
            <c:txPr>
              <a:bodyPr/>
              <a:lstStyle/>
              <a:p>
                <a:pPr>
                  <a:defRPr sz="1000">
                    <a:solidFill>
                      <a:schemeClr val="bg1"/>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Series 1</c:v>
                </c:pt>
                <c:pt idx="1">
                  <c:v>Series 2</c:v>
                </c:pt>
                <c:pt idx="2">
                  <c:v>Series 3</c:v>
                </c:pt>
                <c:pt idx="3">
                  <c:v>Series 4</c:v>
                </c:pt>
                <c:pt idx="4">
                  <c:v>Series 5</c:v>
                </c:pt>
              </c:strCache>
            </c:strRef>
          </c:cat>
          <c:val>
            <c:numRef>
              <c:f>Sheet1!$B$2:$F$2</c:f>
              <c:numCache>
                <c:formatCode>General</c:formatCode>
                <c:ptCount val="5"/>
                <c:pt idx="0">
                  <c:v>49</c:v>
                </c:pt>
                <c:pt idx="1">
                  <c:v>15</c:v>
                </c:pt>
                <c:pt idx="2">
                  <c:v>29</c:v>
                </c:pt>
                <c:pt idx="3">
                  <c:v>40</c:v>
                </c:pt>
                <c:pt idx="4">
                  <c:v>29</c:v>
                </c:pt>
              </c:numCache>
            </c:numRef>
          </c:val>
        </c:ser>
        <c:ser>
          <c:idx val="1"/>
          <c:order val="1"/>
          <c:tx>
            <c:strRef>
              <c:f>Sheet1!$A$3</c:f>
              <c:strCache>
                <c:ptCount val="1"/>
                <c:pt idx="0">
                  <c:v>Category 2</c:v>
                </c:pt>
              </c:strCache>
            </c:strRef>
          </c:tx>
          <c:spPr>
            <a:solidFill>
              <a:srgbClr val="D9006F"/>
            </a:solidFill>
            <a:ln w="25905">
              <a:solidFill>
                <a:srgbClr val="FFFFFF"/>
              </a:solidFill>
              <a:prstDash val="solid"/>
            </a:ln>
          </c:spPr>
          <c:invertIfNegative val="0"/>
          <c:dLbls>
            <c:spPr>
              <a:noFill/>
              <a:ln>
                <a:noFill/>
              </a:ln>
              <a:effectLst/>
            </c:spPr>
            <c:txPr>
              <a:bodyPr/>
              <a:lstStyle/>
              <a:p>
                <a:pPr>
                  <a:defRPr sz="1000">
                    <a:solidFill>
                      <a:schemeClr val="bg1"/>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Series 1</c:v>
                </c:pt>
                <c:pt idx="1">
                  <c:v>Series 2</c:v>
                </c:pt>
                <c:pt idx="2">
                  <c:v>Series 3</c:v>
                </c:pt>
                <c:pt idx="3">
                  <c:v>Series 4</c:v>
                </c:pt>
                <c:pt idx="4">
                  <c:v>Series 5</c:v>
                </c:pt>
              </c:strCache>
            </c:strRef>
          </c:cat>
          <c:val>
            <c:numRef>
              <c:f>Sheet1!$B$3:$F$3</c:f>
              <c:numCache>
                <c:formatCode>General</c:formatCode>
                <c:ptCount val="5"/>
                <c:pt idx="0">
                  <c:v>51</c:v>
                </c:pt>
                <c:pt idx="1">
                  <c:v>21</c:v>
                </c:pt>
                <c:pt idx="2">
                  <c:v>26</c:v>
                </c:pt>
                <c:pt idx="3">
                  <c:v>52</c:v>
                </c:pt>
                <c:pt idx="4">
                  <c:v>12</c:v>
                </c:pt>
              </c:numCache>
            </c:numRef>
          </c:val>
        </c:ser>
        <c:ser>
          <c:idx val="2"/>
          <c:order val="2"/>
          <c:tx>
            <c:strRef>
              <c:f>Sheet1!$A$4</c:f>
              <c:strCache>
                <c:ptCount val="1"/>
                <c:pt idx="0">
                  <c:v>Category 3</c:v>
                </c:pt>
              </c:strCache>
            </c:strRef>
          </c:tx>
          <c:spPr>
            <a:solidFill>
              <a:srgbClr val="62297B"/>
            </a:solidFill>
            <a:ln w="12700">
              <a:solidFill>
                <a:srgbClr val="FFFFFF"/>
              </a:solidFill>
              <a:prstDash val="solid"/>
            </a:ln>
          </c:spPr>
          <c:invertIfNegative val="0"/>
          <c:dLbls>
            <c:spPr>
              <a:noFill/>
              <a:ln>
                <a:noFill/>
              </a:ln>
              <a:effectLst/>
            </c:spPr>
            <c:txPr>
              <a:bodyPr/>
              <a:lstStyle/>
              <a:p>
                <a:pPr>
                  <a:defRPr sz="1000">
                    <a:solidFill>
                      <a:schemeClr val="bg1"/>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Series 1</c:v>
                </c:pt>
                <c:pt idx="1">
                  <c:v>Series 2</c:v>
                </c:pt>
                <c:pt idx="2">
                  <c:v>Series 3</c:v>
                </c:pt>
                <c:pt idx="3">
                  <c:v>Series 4</c:v>
                </c:pt>
                <c:pt idx="4">
                  <c:v>Series 5</c:v>
                </c:pt>
              </c:strCache>
            </c:strRef>
          </c:cat>
          <c:val>
            <c:numRef>
              <c:f>Sheet1!$B$4:$F$4</c:f>
              <c:numCache>
                <c:formatCode>General</c:formatCode>
                <c:ptCount val="5"/>
                <c:pt idx="1">
                  <c:v>28</c:v>
                </c:pt>
                <c:pt idx="2">
                  <c:v>27</c:v>
                </c:pt>
                <c:pt idx="3">
                  <c:v>7</c:v>
                </c:pt>
                <c:pt idx="4">
                  <c:v>6</c:v>
                </c:pt>
              </c:numCache>
            </c:numRef>
          </c:val>
        </c:ser>
        <c:ser>
          <c:idx val="3"/>
          <c:order val="3"/>
          <c:tx>
            <c:strRef>
              <c:f>Sheet1!$A$5</c:f>
              <c:strCache>
                <c:ptCount val="1"/>
                <c:pt idx="0">
                  <c:v>Category 4</c:v>
                </c:pt>
              </c:strCache>
            </c:strRef>
          </c:tx>
          <c:spPr>
            <a:solidFill>
              <a:srgbClr val="92D050"/>
            </a:solidFill>
            <a:ln w="19050">
              <a:solidFill>
                <a:srgbClr val="FFFFFF"/>
              </a:solidFill>
              <a:prstDash val="solid"/>
            </a:ln>
          </c:spPr>
          <c:invertIfNegative val="0"/>
          <c:dLbls>
            <c:spPr>
              <a:noFill/>
              <a:ln>
                <a:noFill/>
              </a:ln>
              <a:effectLst/>
            </c:spPr>
            <c:txPr>
              <a:bodyPr/>
              <a:lstStyle/>
              <a:p>
                <a:pPr>
                  <a:defRPr sz="1000">
                    <a:solidFill>
                      <a:schemeClr val="bg1"/>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Series 1</c:v>
                </c:pt>
                <c:pt idx="1">
                  <c:v>Series 2</c:v>
                </c:pt>
                <c:pt idx="2">
                  <c:v>Series 3</c:v>
                </c:pt>
                <c:pt idx="3">
                  <c:v>Series 4</c:v>
                </c:pt>
                <c:pt idx="4">
                  <c:v>Series 5</c:v>
                </c:pt>
              </c:strCache>
            </c:strRef>
          </c:cat>
          <c:val>
            <c:numRef>
              <c:f>Sheet1!$B$5:$F$5</c:f>
              <c:numCache>
                <c:formatCode>General</c:formatCode>
                <c:ptCount val="5"/>
                <c:pt idx="1">
                  <c:v>21</c:v>
                </c:pt>
                <c:pt idx="2">
                  <c:v>18</c:v>
                </c:pt>
                <c:pt idx="4">
                  <c:v>14</c:v>
                </c:pt>
              </c:numCache>
            </c:numRef>
          </c:val>
        </c:ser>
        <c:ser>
          <c:idx val="4"/>
          <c:order val="4"/>
          <c:tx>
            <c:strRef>
              <c:f>Sheet1!$A$6</c:f>
              <c:strCache>
                <c:ptCount val="1"/>
              </c:strCache>
            </c:strRef>
          </c:tx>
          <c:spPr>
            <a:solidFill>
              <a:srgbClr val="FF6E1E"/>
            </a:solidFill>
            <a:ln w="12700">
              <a:solidFill>
                <a:srgbClr val="FFFFFF"/>
              </a:solidFill>
              <a:prstDash val="solid"/>
            </a:ln>
          </c:spPr>
          <c:invertIfNegative val="0"/>
          <c:dLbls>
            <c:spPr>
              <a:noFill/>
              <a:ln>
                <a:noFill/>
              </a:ln>
              <a:effectLst/>
            </c:spPr>
            <c:txPr>
              <a:bodyPr/>
              <a:lstStyle/>
              <a:p>
                <a:pPr>
                  <a:defRPr sz="1000">
                    <a:solidFill>
                      <a:schemeClr val="bg1"/>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Series 1</c:v>
                </c:pt>
                <c:pt idx="1">
                  <c:v>Series 2</c:v>
                </c:pt>
                <c:pt idx="2">
                  <c:v>Series 3</c:v>
                </c:pt>
                <c:pt idx="3">
                  <c:v>Series 4</c:v>
                </c:pt>
                <c:pt idx="4">
                  <c:v>Series 5</c:v>
                </c:pt>
              </c:strCache>
            </c:strRef>
          </c:cat>
          <c:val>
            <c:numRef>
              <c:f>Sheet1!$B$6:$F$6</c:f>
              <c:numCache>
                <c:formatCode>General</c:formatCode>
                <c:ptCount val="5"/>
                <c:pt idx="1">
                  <c:v>15</c:v>
                </c:pt>
                <c:pt idx="4">
                  <c:v>16</c:v>
                </c:pt>
              </c:numCache>
            </c:numRef>
          </c:val>
        </c:ser>
        <c:ser>
          <c:idx val="5"/>
          <c:order val="5"/>
          <c:tx>
            <c:strRef>
              <c:f>Sheet1!$A$7</c:f>
              <c:strCache>
                <c:ptCount val="1"/>
              </c:strCache>
            </c:strRef>
          </c:tx>
          <c:spPr>
            <a:solidFill>
              <a:srgbClr val="008D8F"/>
            </a:solidFill>
            <a:ln w="12700">
              <a:solidFill>
                <a:schemeClr val="bg1"/>
              </a:solidFill>
            </a:ln>
          </c:spPr>
          <c:invertIfNegative val="0"/>
          <c:dLbls>
            <c:spPr>
              <a:noFill/>
              <a:ln>
                <a:noFill/>
              </a:ln>
              <a:effectLst/>
            </c:spPr>
            <c:txPr>
              <a:bodyPr/>
              <a:lstStyle/>
              <a:p>
                <a:pPr>
                  <a:defRPr sz="1000">
                    <a:solidFill>
                      <a:schemeClr val="bg1"/>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Series 1</c:v>
                </c:pt>
                <c:pt idx="1">
                  <c:v>Series 2</c:v>
                </c:pt>
                <c:pt idx="2">
                  <c:v>Series 3</c:v>
                </c:pt>
                <c:pt idx="3">
                  <c:v>Series 4</c:v>
                </c:pt>
                <c:pt idx="4">
                  <c:v>Series 5</c:v>
                </c:pt>
              </c:strCache>
            </c:strRef>
          </c:cat>
          <c:val>
            <c:numRef>
              <c:f>Sheet1!$B$7:$F$7</c:f>
              <c:numCache>
                <c:formatCode>General</c:formatCode>
                <c:ptCount val="5"/>
                <c:pt idx="4">
                  <c:v>16</c:v>
                </c:pt>
              </c:numCache>
            </c:numRef>
          </c:val>
        </c:ser>
        <c:ser>
          <c:idx val="6"/>
          <c:order val="6"/>
          <c:tx>
            <c:strRef>
              <c:f>Sheet1!$A$8</c:f>
              <c:strCache>
                <c:ptCount val="1"/>
              </c:strCache>
            </c:strRef>
          </c:tx>
          <c:spPr>
            <a:solidFill>
              <a:srgbClr val="58595B"/>
            </a:solidFill>
            <a:ln>
              <a:solidFill>
                <a:srgbClr val="FFFFFF"/>
              </a:solidFill>
            </a:ln>
          </c:spPr>
          <c:invertIfNegative val="0"/>
          <c:dLbls>
            <c:spPr>
              <a:noFill/>
              <a:ln>
                <a:noFill/>
              </a:ln>
              <a:effectLst/>
            </c:spPr>
            <c:txPr>
              <a:bodyPr/>
              <a:lstStyle/>
              <a:p>
                <a:pPr>
                  <a:defRPr sz="1000">
                    <a:solidFill>
                      <a:schemeClr val="bg1"/>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Series 1</c:v>
                </c:pt>
                <c:pt idx="1">
                  <c:v>Series 2</c:v>
                </c:pt>
                <c:pt idx="2">
                  <c:v>Series 3</c:v>
                </c:pt>
                <c:pt idx="3">
                  <c:v>Series 4</c:v>
                </c:pt>
                <c:pt idx="4">
                  <c:v>Series 5</c:v>
                </c:pt>
              </c:strCache>
            </c:strRef>
          </c:cat>
          <c:val>
            <c:numRef>
              <c:f>Sheet1!$B$8:$F$8</c:f>
              <c:numCache>
                <c:formatCode>General</c:formatCode>
                <c:ptCount val="5"/>
                <c:pt idx="4">
                  <c:v>8</c:v>
                </c:pt>
              </c:numCache>
            </c:numRef>
          </c:val>
        </c:ser>
        <c:dLbls>
          <c:showLegendKey val="0"/>
          <c:showVal val="0"/>
          <c:showCatName val="0"/>
          <c:showSerName val="0"/>
          <c:showPercent val="0"/>
          <c:showBubbleSize val="0"/>
        </c:dLbls>
        <c:gapWidth val="100"/>
        <c:overlap val="100"/>
        <c:axId val="206607024"/>
        <c:axId val="206607416"/>
      </c:barChart>
      <c:catAx>
        <c:axId val="206607024"/>
        <c:scaling>
          <c:orientation val="minMax"/>
        </c:scaling>
        <c:delete val="1"/>
        <c:axPos val="t"/>
        <c:numFmt formatCode="General" sourceLinked="1"/>
        <c:majorTickMark val="out"/>
        <c:minorTickMark val="none"/>
        <c:tickLblPos val="none"/>
        <c:crossAx val="206607416"/>
        <c:crosses val="autoZero"/>
        <c:auto val="1"/>
        <c:lblAlgn val="ctr"/>
        <c:lblOffset val="100"/>
        <c:noMultiLvlLbl val="0"/>
      </c:catAx>
      <c:valAx>
        <c:axId val="206607416"/>
        <c:scaling>
          <c:orientation val="maxMin"/>
        </c:scaling>
        <c:delete val="1"/>
        <c:axPos val="l"/>
        <c:numFmt formatCode="0%" sourceLinked="1"/>
        <c:majorTickMark val="out"/>
        <c:minorTickMark val="none"/>
        <c:tickLblPos val="none"/>
        <c:crossAx val="206607024"/>
        <c:crosses val="autoZero"/>
        <c:crossBetween val="between"/>
      </c:valAx>
      <c:spPr>
        <a:noFill/>
        <a:ln w="25905">
          <a:noFill/>
        </a:ln>
      </c:spPr>
    </c:plotArea>
    <c:plotVisOnly val="1"/>
    <c:dispBlanksAs val="gap"/>
    <c:showDLblsOverMax val="0"/>
  </c:chart>
  <c:spPr>
    <a:noFill/>
    <a:ln>
      <a:noFill/>
    </a:ln>
  </c:spPr>
  <c:txPr>
    <a:bodyPr/>
    <a:lstStyle/>
    <a:p>
      <a:pPr>
        <a:defRPr sz="1581" b="1" i="0" u="none" strike="noStrike" baseline="0">
          <a:solidFill>
            <a:schemeClr val="tx1"/>
          </a:solidFill>
          <a:latin typeface="Arial"/>
          <a:ea typeface="Arial"/>
          <a:cs typeface="Aria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858942065491177E-2"/>
          <c:y val="2.9850746268656716E-2"/>
          <c:w val="0.93450881612090675"/>
          <c:h val="0.92324093816631125"/>
        </c:manualLayout>
      </c:layout>
      <c:barChart>
        <c:barDir val="col"/>
        <c:grouping val="percentStacked"/>
        <c:varyColors val="0"/>
        <c:ser>
          <c:idx val="0"/>
          <c:order val="0"/>
          <c:tx>
            <c:strRef>
              <c:f>Sheet1!$A$2</c:f>
              <c:strCache>
                <c:ptCount val="1"/>
                <c:pt idx="0">
                  <c:v>Category 1</c:v>
                </c:pt>
              </c:strCache>
            </c:strRef>
          </c:tx>
          <c:spPr>
            <a:solidFill>
              <a:srgbClr val="008FC5"/>
            </a:solidFill>
            <a:ln w="25905">
              <a:solidFill>
                <a:srgbClr val="FFFFFF"/>
              </a:solidFill>
              <a:prstDash val="solid"/>
            </a:ln>
          </c:spPr>
          <c:invertIfNegative val="0"/>
          <c:dLbls>
            <c:spPr>
              <a:noFill/>
              <a:ln>
                <a:noFill/>
              </a:ln>
              <a:effectLst/>
            </c:spPr>
            <c:txPr>
              <a:bodyPr/>
              <a:lstStyle/>
              <a:p>
                <a:pPr>
                  <a:defRPr sz="1000">
                    <a:solidFill>
                      <a:schemeClr val="bg1"/>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Series 1</c:v>
                </c:pt>
                <c:pt idx="1">
                  <c:v>Series 2</c:v>
                </c:pt>
                <c:pt idx="2">
                  <c:v>Series 3</c:v>
                </c:pt>
                <c:pt idx="3">
                  <c:v>Column1</c:v>
                </c:pt>
                <c:pt idx="4">
                  <c:v>Column2</c:v>
                </c:pt>
              </c:strCache>
            </c:strRef>
          </c:cat>
          <c:val>
            <c:numRef>
              <c:f>Sheet1!$B$2:$F$2</c:f>
              <c:numCache>
                <c:formatCode>General</c:formatCode>
                <c:ptCount val="5"/>
                <c:pt idx="0">
                  <c:v>80</c:v>
                </c:pt>
                <c:pt idx="1">
                  <c:v>57</c:v>
                </c:pt>
                <c:pt idx="2">
                  <c:v>44</c:v>
                </c:pt>
              </c:numCache>
            </c:numRef>
          </c:val>
        </c:ser>
        <c:ser>
          <c:idx val="1"/>
          <c:order val="1"/>
          <c:tx>
            <c:strRef>
              <c:f>Sheet1!$A$3</c:f>
              <c:strCache>
                <c:ptCount val="1"/>
                <c:pt idx="0">
                  <c:v>Category 2</c:v>
                </c:pt>
              </c:strCache>
            </c:strRef>
          </c:tx>
          <c:spPr>
            <a:solidFill>
              <a:srgbClr val="D9006F"/>
            </a:solidFill>
            <a:ln w="25905">
              <a:solidFill>
                <a:srgbClr val="FFFFFF"/>
              </a:solidFill>
              <a:prstDash val="solid"/>
            </a:ln>
          </c:spPr>
          <c:invertIfNegative val="0"/>
          <c:dLbls>
            <c:spPr>
              <a:noFill/>
              <a:ln>
                <a:noFill/>
              </a:ln>
              <a:effectLst/>
            </c:spPr>
            <c:txPr>
              <a:bodyPr/>
              <a:lstStyle/>
              <a:p>
                <a:pPr>
                  <a:defRPr sz="1000">
                    <a:solidFill>
                      <a:schemeClr val="bg1"/>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Series 1</c:v>
                </c:pt>
                <c:pt idx="1">
                  <c:v>Series 2</c:v>
                </c:pt>
                <c:pt idx="2">
                  <c:v>Series 3</c:v>
                </c:pt>
                <c:pt idx="3">
                  <c:v>Column1</c:v>
                </c:pt>
                <c:pt idx="4">
                  <c:v>Column2</c:v>
                </c:pt>
              </c:strCache>
            </c:strRef>
          </c:cat>
          <c:val>
            <c:numRef>
              <c:f>Sheet1!$B$3:$F$3</c:f>
              <c:numCache>
                <c:formatCode>General</c:formatCode>
                <c:ptCount val="5"/>
                <c:pt idx="0">
                  <c:v>11</c:v>
                </c:pt>
                <c:pt idx="1">
                  <c:v>43</c:v>
                </c:pt>
                <c:pt idx="2">
                  <c:v>56</c:v>
                </c:pt>
              </c:numCache>
            </c:numRef>
          </c:val>
        </c:ser>
        <c:ser>
          <c:idx val="2"/>
          <c:order val="2"/>
          <c:tx>
            <c:strRef>
              <c:f>Sheet1!$A$4</c:f>
              <c:strCache>
                <c:ptCount val="1"/>
                <c:pt idx="0">
                  <c:v>Category 3</c:v>
                </c:pt>
              </c:strCache>
            </c:strRef>
          </c:tx>
          <c:spPr>
            <a:solidFill>
              <a:srgbClr val="62297B"/>
            </a:solidFill>
            <a:ln w="12700">
              <a:solidFill>
                <a:srgbClr val="FFFFFF"/>
              </a:solidFill>
              <a:prstDash val="solid"/>
            </a:ln>
          </c:spPr>
          <c:invertIfNegative val="0"/>
          <c:dLbls>
            <c:spPr>
              <a:noFill/>
              <a:ln>
                <a:noFill/>
              </a:ln>
              <a:effectLst/>
            </c:spPr>
            <c:txPr>
              <a:bodyPr/>
              <a:lstStyle/>
              <a:p>
                <a:pPr>
                  <a:defRPr sz="1000">
                    <a:solidFill>
                      <a:schemeClr val="bg1"/>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Series 1</c:v>
                </c:pt>
                <c:pt idx="1">
                  <c:v>Series 2</c:v>
                </c:pt>
                <c:pt idx="2">
                  <c:v>Series 3</c:v>
                </c:pt>
                <c:pt idx="3">
                  <c:v>Column1</c:v>
                </c:pt>
                <c:pt idx="4">
                  <c:v>Column2</c:v>
                </c:pt>
              </c:strCache>
            </c:strRef>
          </c:cat>
          <c:val>
            <c:numRef>
              <c:f>Sheet1!$B$4:$F$4</c:f>
              <c:numCache>
                <c:formatCode>General</c:formatCode>
                <c:ptCount val="5"/>
                <c:pt idx="0">
                  <c:v>19</c:v>
                </c:pt>
              </c:numCache>
            </c:numRef>
          </c:val>
        </c:ser>
        <c:ser>
          <c:idx val="3"/>
          <c:order val="3"/>
          <c:tx>
            <c:strRef>
              <c:f>Sheet1!$A$5</c:f>
              <c:strCache>
                <c:ptCount val="1"/>
                <c:pt idx="0">
                  <c:v>Category 4</c:v>
                </c:pt>
              </c:strCache>
            </c:strRef>
          </c:tx>
          <c:spPr>
            <a:solidFill>
              <a:srgbClr val="92D050"/>
            </a:solidFill>
            <a:ln w="19050">
              <a:solidFill>
                <a:srgbClr val="FFFFFF"/>
              </a:solidFill>
              <a:prstDash val="solid"/>
            </a:ln>
          </c:spPr>
          <c:invertIfNegative val="0"/>
          <c:dLbls>
            <c:spPr>
              <a:noFill/>
              <a:ln>
                <a:noFill/>
              </a:ln>
              <a:effectLst/>
            </c:spPr>
            <c:txPr>
              <a:bodyPr/>
              <a:lstStyle/>
              <a:p>
                <a:pPr>
                  <a:defRPr sz="1000">
                    <a:solidFill>
                      <a:schemeClr val="bg1"/>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Series 1</c:v>
                </c:pt>
                <c:pt idx="1">
                  <c:v>Series 2</c:v>
                </c:pt>
                <c:pt idx="2">
                  <c:v>Series 3</c:v>
                </c:pt>
                <c:pt idx="3">
                  <c:v>Column1</c:v>
                </c:pt>
                <c:pt idx="4">
                  <c:v>Column2</c:v>
                </c:pt>
              </c:strCache>
            </c:strRef>
          </c:cat>
          <c:val>
            <c:numRef>
              <c:f>Sheet1!$B$5:$F$5</c:f>
              <c:numCache>
                <c:formatCode>General</c:formatCode>
                <c:ptCount val="5"/>
              </c:numCache>
            </c:numRef>
          </c:val>
        </c:ser>
        <c:ser>
          <c:idx val="4"/>
          <c:order val="4"/>
          <c:tx>
            <c:strRef>
              <c:f>Sheet1!$A$6</c:f>
              <c:strCache>
                <c:ptCount val="1"/>
              </c:strCache>
            </c:strRef>
          </c:tx>
          <c:spPr>
            <a:solidFill>
              <a:srgbClr val="FF6E1E"/>
            </a:solidFill>
            <a:ln w="12700">
              <a:solidFill>
                <a:srgbClr val="FFFFFF"/>
              </a:solidFill>
              <a:prstDash val="solid"/>
            </a:ln>
          </c:spPr>
          <c:invertIfNegative val="0"/>
          <c:dLbls>
            <c:spPr>
              <a:noFill/>
              <a:ln>
                <a:noFill/>
              </a:ln>
              <a:effectLst/>
            </c:spPr>
            <c:txPr>
              <a:bodyPr/>
              <a:lstStyle/>
              <a:p>
                <a:pPr>
                  <a:defRPr sz="1000">
                    <a:solidFill>
                      <a:schemeClr val="bg1"/>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Series 1</c:v>
                </c:pt>
                <c:pt idx="1">
                  <c:v>Series 2</c:v>
                </c:pt>
                <c:pt idx="2">
                  <c:v>Series 3</c:v>
                </c:pt>
                <c:pt idx="3">
                  <c:v>Column1</c:v>
                </c:pt>
                <c:pt idx="4">
                  <c:v>Column2</c:v>
                </c:pt>
              </c:strCache>
            </c:strRef>
          </c:cat>
          <c:val>
            <c:numRef>
              <c:f>Sheet1!$B$6:$F$6</c:f>
              <c:numCache>
                <c:formatCode>General</c:formatCode>
                <c:ptCount val="5"/>
              </c:numCache>
            </c:numRef>
          </c:val>
        </c:ser>
        <c:ser>
          <c:idx val="5"/>
          <c:order val="5"/>
          <c:tx>
            <c:strRef>
              <c:f>Sheet1!$A$7</c:f>
              <c:strCache>
                <c:ptCount val="1"/>
              </c:strCache>
            </c:strRef>
          </c:tx>
          <c:spPr>
            <a:solidFill>
              <a:srgbClr val="008D8F"/>
            </a:solidFill>
            <a:ln w="12700">
              <a:solidFill>
                <a:schemeClr val="bg1"/>
              </a:solidFill>
            </a:ln>
          </c:spPr>
          <c:invertIfNegative val="0"/>
          <c:dLbls>
            <c:spPr>
              <a:noFill/>
              <a:ln>
                <a:noFill/>
              </a:ln>
              <a:effectLst/>
            </c:spPr>
            <c:txPr>
              <a:bodyPr/>
              <a:lstStyle/>
              <a:p>
                <a:pPr>
                  <a:defRPr sz="1000">
                    <a:solidFill>
                      <a:schemeClr val="bg1"/>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Series 1</c:v>
                </c:pt>
                <c:pt idx="1">
                  <c:v>Series 2</c:v>
                </c:pt>
                <c:pt idx="2">
                  <c:v>Series 3</c:v>
                </c:pt>
                <c:pt idx="3">
                  <c:v>Column1</c:v>
                </c:pt>
                <c:pt idx="4">
                  <c:v>Column2</c:v>
                </c:pt>
              </c:strCache>
            </c:strRef>
          </c:cat>
          <c:val>
            <c:numRef>
              <c:f>Sheet1!$B$7:$F$7</c:f>
              <c:numCache>
                <c:formatCode>General</c:formatCode>
                <c:ptCount val="5"/>
              </c:numCache>
            </c:numRef>
          </c:val>
        </c:ser>
        <c:ser>
          <c:idx val="6"/>
          <c:order val="6"/>
          <c:tx>
            <c:strRef>
              <c:f>Sheet1!$A$8</c:f>
              <c:strCache>
                <c:ptCount val="1"/>
              </c:strCache>
            </c:strRef>
          </c:tx>
          <c:spPr>
            <a:solidFill>
              <a:srgbClr val="58595B"/>
            </a:solidFill>
            <a:ln>
              <a:solidFill>
                <a:srgbClr val="FFFFFF"/>
              </a:solidFill>
            </a:ln>
          </c:spPr>
          <c:invertIfNegative val="0"/>
          <c:dLbls>
            <c:spPr>
              <a:noFill/>
              <a:ln>
                <a:noFill/>
              </a:ln>
              <a:effectLst/>
            </c:spPr>
            <c:txPr>
              <a:bodyPr/>
              <a:lstStyle/>
              <a:p>
                <a:pPr>
                  <a:defRPr sz="1000">
                    <a:solidFill>
                      <a:schemeClr val="bg1"/>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Series 1</c:v>
                </c:pt>
                <c:pt idx="1">
                  <c:v>Series 2</c:v>
                </c:pt>
                <c:pt idx="2">
                  <c:v>Series 3</c:v>
                </c:pt>
                <c:pt idx="3">
                  <c:v>Column1</c:v>
                </c:pt>
                <c:pt idx="4">
                  <c:v>Column2</c:v>
                </c:pt>
              </c:strCache>
            </c:strRef>
          </c:cat>
          <c:val>
            <c:numRef>
              <c:f>Sheet1!$B$8:$F$8</c:f>
              <c:numCache>
                <c:formatCode>General</c:formatCode>
                <c:ptCount val="5"/>
              </c:numCache>
            </c:numRef>
          </c:val>
        </c:ser>
        <c:dLbls>
          <c:showLegendKey val="0"/>
          <c:showVal val="0"/>
          <c:showCatName val="0"/>
          <c:showSerName val="0"/>
          <c:showPercent val="0"/>
          <c:showBubbleSize val="0"/>
        </c:dLbls>
        <c:gapWidth val="100"/>
        <c:overlap val="100"/>
        <c:axId val="206608200"/>
        <c:axId val="206608592"/>
      </c:barChart>
      <c:catAx>
        <c:axId val="206608200"/>
        <c:scaling>
          <c:orientation val="minMax"/>
        </c:scaling>
        <c:delete val="1"/>
        <c:axPos val="t"/>
        <c:numFmt formatCode="General" sourceLinked="1"/>
        <c:majorTickMark val="out"/>
        <c:minorTickMark val="none"/>
        <c:tickLblPos val="none"/>
        <c:crossAx val="206608592"/>
        <c:crosses val="autoZero"/>
        <c:auto val="1"/>
        <c:lblAlgn val="ctr"/>
        <c:lblOffset val="100"/>
        <c:noMultiLvlLbl val="0"/>
      </c:catAx>
      <c:valAx>
        <c:axId val="206608592"/>
        <c:scaling>
          <c:orientation val="maxMin"/>
        </c:scaling>
        <c:delete val="1"/>
        <c:axPos val="l"/>
        <c:numFmt formatCode="0%" sourceLinked="1"/>
        <c:majorTickMark val="out"/>
        <c:minorTickMark val="none"/>
        <c:tickLblPos val="none"/>
        <c:crossAx val="206608200"/>
        <c:crosses val="autoZero"/>
        <c:crossBetween val="between"/>
      </c:valAx>
      <c:spPr>
        <a:noFill/>
        <a:ln w="25905">
          <a:noFill/>
        </a:ln>
      </c:spPr>
    </c:plotArea>
    <c:plotVisOnly val="1"/>
    <c:dispBlanksAs val="gap"/>
    <c:showDLblsOverMax val="0"/>
  </c:chart>
  <c:spPr>
    <a:noFill/>
    <a:ln>
      <a:noFill/>
    </a:ln>
  </c:spPr>
  <c:txPr>
    <a:bodyPr/>
    <a:lstStyle/>
    <a:p>
      <a:pPr>
        <a:defRPr sz="1581" b="1" i="0" u="none" strike="noStrike" baseline="0">
          <a:solidFill>
            <a:schemeClr val="tx1"/>
          </a:solidFill>
          <a:latin typeface="Arial"/>
          <a:ea typeface="Arial"/>
          <a:cs typeface="Arial"/>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54376667487831454"/>
          <c:y val="0.10461560766016896"/>
          <c:w val="0.44217490327161857"/>
          <c:h val="0.87050284240984721"/>
        </c:manualLayout>
      </c:layout>
      <c:barChart>
        <c:barDir val="bar"/>
        <c:grouping val="clustered"/>
        <c:varyColors val="0"/>
        <c:ser>
          <c:idx val="0"/>
          <c:order val="0"/>
          <c:tx>
            <c:strRef>
              <c:f>Sheet1!$B$1</c:f>
              <c:strCache>
                <c:ptCount val="1"/>
              </c:strCache>
            </c:strRef>
          </c:tx>
          <c:spPr>
            <a:solidFill>
              <a:schemeClr val="accent3"/>
            </a:solidFill>
          </c:spPr>
          <c:invertIfNegative val="0"/>
          <c:dLbls>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Facebook</c:v>
                </c:pt>
                <c:pt idx="1">
                  <c:v>Twitter</c:v>
                </c:pt>
                <c:pt idx="2">
                  <c:v>LinkedIn</c:v>
                </c:pt>
                <c:pt idx="3">
                  <c:v>Bebo</c:v>
                </c:pt>
                <c:pt idx="4">
                  <c:v>None</c:v>
                </c:pt>
              </c:strCache>
            </c:strRef>
          </c:cat>
          <c:val>
            <c:numRef>
              <c:f>Sheet1!$B$2:$B$6</c:f>
              <c:numCache>
                <c:formatCode>General</c:formatCode>
                <c:ptCount val="5"/>
                <c:pt idx="0">
                  <c:v>57</c:v>
                </c:pt>
                <c:pt idx="1">
                  <c:v>13</c:v>
                </c:pt>
                <c:pt idx="2">
                  <c:v>6</c:v>
                </c:pt>
                <c:pt idx="3">
                  <c:v>2</c:v>
                </c:pt>
                <c:pt idx="4">
                  <c:v>40</c:v>
                </c:pt>
              </c:numCache>
            </c:numRef>
          </c:val>
        </c:ser>
        <c:dLbls>
          <c:showLegendKey val="0"/>
          <c:showVal val="0"/>
          <c:showCatName val="0"/>
          <c:showSerName val="0"/>
          <c:showPercent val="0"/>
          <c:showBubbleSize val="0"/>
        </c:dLbls>
        <c:gapWidth val="42"/>
        <c:axId val="206609376"/>
        <c:axId val="206609768"/>
      </c:barChart>
      <c:catAx>
        <c:axId val="206609376"/>
        <c:scaling>
          <c:orientation val="maxMin"/>
        </c:scaling>
        <c:delete val="0"/>
        <c:axPos val="l"/>
        <c:numFmt formatCode="General" sourceLinked="1"/>
        <c:majorTickMark val="out"/>
        <c:minorTickMark val="none"/>
        <c:tickLblPos val="nextTo"/>
        <c:spPr>
          <a:ln>
            <a:noFill/>
          </a:ln>
        </c:spPr>
        <c:txPr>
          <a:bodyPr/>
          <a:lstStyle/>
          <a:p>
            <a:pPr>
              <a:defRPr sz="1200" b="1"/>
            </a:pPr>
            <a:endParaRPr lang="en-US"/>
          </a:p>
        </c:txPr>
        <c:crossAx val="206609768"/>
        <c:crosses val="autoZero"/>
        <c:auto val="1"/>
        <c:lblAlgn val="ctr"/>
        <c:lblOffset val="100"/>
        <c:noMultiLvlLbl val="0"/>
      </c:catAx>
      <c:valAx>
        <c:axId val="206609768"/>
        <c:scaling>
          <c:orientation val="minMax"/>
        </c:scaling>
        <c:delete val="1"/>
        <c:axPos val="t"/>
        <c:numFmt formatCode="General" sourceLinked="1"/>
        <c:majorTickMark val="out"/>
        <c:minorTickMark val="none"/>
        <c:tickLblPos val="none"/>
        <c:crossAx val="2066093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858942065491177E-2"/>
          <c:y val="2.9850746268656716E-2"/>
          <c:w val="0.93450881612090675"/>
          <c:h val="0.92324093816631125"/>
        </c:manualLayout>
      </c:layout>
      <c:barChart>
        <c:barDir val="col"/>
        <c:grouping val="percentStacked"/>
        <c:varyColors val="0"/>
        <c:ser>
          <c:idx val="0"/>
          <c:order val="0"/>
          <c:spPr>
            <a:solidFill>
              <a:srgbClr val="008FC5"/>
            </a:solidFill>
            <a:ln w="25905">
              <a:solidFill>
                <a:srgbClr val="FFFFFF"/>
              </a:solidFill>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Series 1</c:v>
                </c:pt>
                <c:pt idx="1">
                  <c:v>Series 2</c:v>
                </c:pt>
                <c:pt idx="2">
                  <c:v>Series 3</c:v>
                </c:pt>
              </c:strCache>
            </c:strRef>
          </c:cat>
          <c:val>
            <c:numRef>
              <c:f>Sheet1!$B$2:$D$2</c:f>
              <c:numCache>
                <c:formatCode>General</c:formatCode>
                <c:ptCount val="3"/>
                <c:pt idx="0">
                  <c:v>83</c:v>
                </c:pt>
                <c:pt idx="1">
                  <c:v>86</c:v>
                </c:pt>
                <c:pt idx="2">
                  <c:v>85</c:v>
                </c:pt>
              </c:numCache>
            </c:numRef>
          </c:val>
        </c:ser>
        <c:ser>
          <c:idx val="1"/>
          <c:order val="1"/>
          <c:spPr>
            <a:solidFill>
              <a:srgbClr val="D9006F"/>
            </a:solidFill>
            <a:ln w="25905">
              <a:solidFill>
                <a:srgbClr val="FFFFFF"/>
              </a:solidFill>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Series 1</c:v>
                </c:pt>
                <c:pt idx="1">
                  <c:v>Series 2</c:v>
                </c:pt>
                <c:pt idx="2">
                  <c:v>Series 3</c:v>
                </c:pt>
              </c:strCache>
            </c:strRef>
          </c:cat>
          <c:val>
            <c:numRef>
              <c:f>Sheet1!$B$3:$D$3</c:f>
              <c:numCache>
                <c:formatCode>General</c:formatCode>
                <c:ptCount val="3"/>
                <c:pt idx="0">
                  <c:v>17</c:v>
                </c:pt>
                <c:pt idx="1">
                  <c:v>14</c:v>
                </c:pt>
                <c:pt idx="2">
                  <c:v>15</c:v>
                </c:pt>
              </c:numCache>
            </c:numRef>
          </c:val>
        </c:ser>
        <c:dLbls>
          <c:showLegendKey val="0"/>
          <c:showVal val="0"/>
          <c:showCatName val="0"/>
          <c:showSerName val="0"/>
          <c:showPercent val="0"/>
          <c:showBubbleSize val="0"/>
        </c:dLbls>
        <c:gapWidth val="70"/>
        <c:overlap val="100"/>
        <c:axId val="202777624"/>
        <c:axId val="204755928"/>
      </c:barChart>
      <c:catAx>
        <c:axId val="202777624"/>
        <c:scaling>
          <c:orientation val="minMax"/>
        </c:scaling>
        <c:delete val="1"/>
        <c:axPos val="t"/>
        <c:numFmt formatCode="General" sourceLinked="1"/>
        <c:majorTickMark val="out"/>
        <c:minorTickMark val="none"/>
        <c:tickLblPos val="none"/>
        <c:crossAx val="204755928"/>
        <c:crosses val="autoZero"/>
        <c:auto val="1"/>
        <c:lblAlgn val="ctr"/>
        <c:lblOffset val="100"/>
        <c:noMultiLvlLbl val="0"/>
      </c:catAx>
      <c:valAx>
        <c:axId val="204755928"/>
        <c:scaling>
          <c:orientation val="maxMin"/>
        </c:scaling>
        <c:delete val="1"/>
        <c:axPos val="l"/>
        <c:numFmt formatCode="0%" sourceLinked="1"/>
        <c:majorTickMark val="out"/>
        <c:minorTickMark val="none"/>
        <c:tickLblPos val="none"/>
        <c:crossAx val="202777624"/>
        <c:crosses val="autoZero"/>
        <c:crossBetween val="between"/>
      </c:valAx>
      <c:spPr>
        <a:noFill/>
        <a:ln w="25905">
          <a:noFill/>
        </a:ln>
      </c:spPr>
    </c:plotArea>
    <c:plotVisOnly val="1"/>
    <c:dispBlanksAs val="gap"/>
    <c:showDLblsOverMax val="0"/>
  </c:chart>
  <c:spPr>
    <a:noFill/>
    <a:ln>
      <a:noFill/>
    </a:ln>
  </c:spPr>
  <c:txPr>
    <a:bodyPr/>
    <a:lstStyle/>
    <a:p>
      <a:pPr>
        <a:defRPr sz="1400" b="1" i="0" u="none" strike="noStrike"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858942065491177E-2"/>
          <c:y val="2.9850746268656716E-2"/>
          <c:w val="0.93450881612090675"/>
          <c:h val="0.92324093816631125"/>
        </c:manualLayout>
      </c:layout>
      <c:barChart>
        <c:barDir val="col"/>
        <c:grouping val="percentStacked"/>
        <c:varyColors val="0"/>
        <c:ser>
          <c:idx val="0"/>
          <c:order val="0"/>
          <c:spPr>
            <a:solidFill>
              <a:srgbClr val="008FC5"/>
            </a:solidFill>
            <a:ln w="25905">
              <a:solidFill>
                <a:srgbClr val="FFFFFF"/>
              </a:solidFill>
              <a:prstDash val="solid"/>
            </a:ln>
          </c:spPr>
          <c:invertIfNegative val="0"/>
          <c:dLbls>
            <c:spPr>
              <a:noFill/>
              <a:ln>
                <a:noFill/>
              </a:ln>
              <a:effectLst/>
            </c:spPr>
            <c:txPr>
              <a:bodyPr/>
              <a:lstStyle/>
              <a:p>
                <a:pPr>
                  <a:defRPr sz="1400">
                    <a:solidFill>
                      <a:schemeClr val="bg1"/>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Series 1</c:v>
                </c:pt>
                <c:pt idx="1">
                  <c:v>Series 2</c:v>
                </c:pt>
                <c:pt idx="2">
                  <c:v>Series 3</c:v>
                </c:pt>
              </c:strCache>
            </c:strRef>
          </c:cat>
          <c:val>
            <c:numRef>
              <c:f>Sheet1!$B$2:$D$2</c:f>
              <c:numCache>
                <c:formatCode>General</c:formatCode>
                <c:ptCount val="3"/>
                <c:pt idx="0">
                  <c:v>22</c:v>
                </c:pt>
                <c:pt idx="1">
                  <c:v>31</c:v>
                </c:pt>
                <c:pt idx="2">
                  <c:v>34</c:v>
                </c:pt>
              </c:numCache>
            </c:numRef>
          </c:val>
        </c:ser>
        <c:ser>
          <c:idx val="1"/>
          <c:order val="1"/>
          <c:spPr>
            <a:solidFill>
              <a:srgbClr val="D9006F"/>
            </a:solidFill>
            <a:ln w="25905">
              <a:solidFill>
                <a:srgbClr val="FFFFFF"/>
              </a:solidFill>
              <a:prstDash val="solid"/>
            </a:ln>
          </c:spPr>
          <c:invertIfNegative val="0"/>
          <c:dLbls>
            <c:spPr>
              <a:noFill/>
              <a:ln>
                <a:noFill/>
              </a:ln>
              <a:effectLst/>
            </c:spPr>
            <c:txPr>
              <a:bodyPr/>
              <a:lstStyle/>
              <a:p>
                <a:pPr>
                  <a:defRPr sz="1400">
                    <a:solidFill>
                      <a:schemeClr val="bg1"/>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Series 1</c:v>
                </c:pt>
                <c:pt idx="1">
                  <c:v>Series 2</c:v>
                </c:pt>
                <c:pt idx="2">
                  <c:v>Series 3</c:v>
                </c:pt>
              </c:strCache>
            </c:strRef>
          </c:cat>
          <c:val>
            <c:numRef>
              <c:f>Sheet1!$B$3:$D$3</c:f>
              <c:numCache>
                <c:formatCode>General</c:formatCode>
                <c:ptCount val="3"/>
                <c:pt idx="0">
                  <c:v>43</c:v>
                </c:pt>
                <c:pt idx="1">
                  <c:v>50</c:v>
                </c:pt>
                <c:pt idx="2">
                  <c:v>48</c:v>
                </c:pt>
              </c:numCache>
            </c:numRef>
          </c:val>
        </c:ser>
        <c:ser>
          <c:idx val="2"/>
          <c:order val="2"/>
          <c:spPr>
            <a:solidFill>
              <a:srgbClr val="62297B"/>
            </a:solidFill>
            <a:ln w="12700">
              <a:solidFill>
                <a:srgbClr val="FFFFFF"/>
              </a:solidFill>
              <a:prstDash val="solid"/>
            </a:ln>
          </c:spPr>
          <c:invertIfNegative val="0"/>
          <c:dLbls>
            <c:spPr>
              <a:noFill/>
              <a:ln>
                <a:noFill/>
              </a:ln>
              <a:effectLst/>
            </c:spPr>
            <c:txPr>
              <a:bodyPr/>
              <a:lstStyle/>
              <a:p>
                <a:pPr>
                  <a:defRPr sz="1400">
                    <a:solidFill>
                      <a:schemeClr val="bg1"/>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Series 1</c:v>
                </c:pt>
                <c:pt idx="1">
                  <c:v>Series 2</c:v>
                </c:pt>
                <c:pt idx="2">
                  <c:v>Series 3</c:v>
                </c:pt>
              </c:strCache>
            </c:strRef>
          </c:cat>
          <c:val>
            <c:numRef>
              <c:f>Sheet1!$B$4:$D$4</c:f>
              <c:numCache>
                <c:formatCode>General</c:formatCode>
                <c:ptCount val="3"/>
                <c:pt idx="0">
                  <c:v>35</c:v>
                </c:pt>
                <c:pt idx="1">
                  <c:v>19</c:v>
                </c:pt>
                <c:pt idx="2">
                  <c:v>18</c:v>
                </c:pt>
              </c:numCache>
            </c:numRef>
          </c:val>
        </c:ser>
        <c:dLbls>
          <c:showLegendKey val="0"/>
          <c:showVal val="0"/>
          <c:showCatName val="0"/>
          <c:showSerName val="0"/>
          <c:showPercent val="0"/>
          <c:showBubbleSize val="0"/>
        </c:dLbls>
        <c:gapWidth val="70"/>
        <c:overlap val="100"/>
        <c:axId val="205714192"/>
        <c:axId val="205714584"/>
      </c:barChart>
      <c:catAx>
        <c:axId val="205714192"/>
        <c:scaling>
          <c:orientation val="minMax"/>
        </c:scaling>
        <c:delete val="1"/>
        <c:axPos val="t"/>
        <c:numFmt formatCode="General" sourceLinked="1"/>
        <c:majorTickMark val="out"/>
        <c:minorTickMark val="none"/>
        <c:tickLblPos val="none"/>
        <c:crossAx val="205714584"/>
        <c:crosses val="autoZero"/>
        <c:auto val="1"/>
        <c:lblAlgn val="ctr"/>
        <c:lblOffset val="100"/>
        <c:noMultiLvlLbl val="0"/>
      </c:catAx>
      <c:valAx>
        <c:axId val="205714584"/>
        <c:scaling>
          <c:orientation val="maxMin"/>
        </c:scaling>
        <c:delete val="1"/>
        <c:axPos val="l"/>
        <c:numFmt formatCode="0%" sourceLinked="1"/>
        <c:majorTickMark val="out"/>
        <c:minorTickMark val="none"/>
        <c:tickLblPos val="none"/>
        <c:crossAx val="205714192"/>
        <c:crosses val="autoZero"/>
        <c:crossBetween val="between"/>
      </c:valAx>
      <c:spPr>
        <a:noFill/>
        <a:ln w="25905">
          <a:noFill/>
        </a:ln>
      </c:spPr>
    </c:plotArea>
    <c:plotVisOnly val="1"/>
    <c:dispBlanksAs val="gap"/>
    <c:showDLblsOverMax val="0"/>
  </c:chart>
  <c:spPr>
    <a:noFill/>
    <a:ln>
      <a:noFill/>
    </a:ln>
  </c:spPr>
  <c:txPr>
    <a:bodyPr/>
    <a:lstStyle/>
    <a:p>
      <a:pPr>
        <a:defRPr sz="1581" b="1" i="0" u="none" strike="noStrike" baseline="0">
          <a:solidFill>
            <a:schemeClr val="tx1"/>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Sheet1!$A$2</c:f>
              <c:strCache>
                <c:ptCount val="1"/>
              </c:strCache>
            </c:strRef>
          </c:tx>
          <c:spPr>
            <a:solidFill>
              <a:schemeClr val="accent1"/>
            </a:solidFill>
            <a:ln w="28575">
              <a:solidFill>
                <a:schemeClr val="bg1"/>
              </a:solidFill>
            </a:ln>
          </c:spPr>
          <c:invertIfNegative val="0"/>
          <c:dLbls>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Sheet1!$B$1:$R$1</c:f>
              <c:numCache>
                <c:formatCode>General</c:formatCode>
                <c:ptCount val="17"/>
              </c:numCache>
            </c:numRef>
          </c:cat>
          <c:val>
            <c:numRef>
              <c:f>Sheet1!$B$2:$R$2</c:f>
              <c:numCache>
                <c:formatCode>General</c:formatCode>
                <c:ptCount val="17"/>
                <c:pt idx="0">
                  <c:v>23</c:v>
                </c:pt>
                <c:pt idx="1">
                  <c:v>25</c:v>
                </c:pt>
                <c:pt idx="3">
                  <c:v>22</c:v>
                </c:pt>
                <c:pt idx="4">
                  <c:v>28</c:v>
                </c:pt>
                <c:pt idx="6">
                  <c:v>15</c:v>
                </c:pt>
                <c:pt idx="7">
                  <c:v>13</c:v>
                </c:pt>
                <c:pt idx="9">
                  <c:v>8</c:v>
                </c:pt>
                <c:pt idx="10">
                  <c:v>8</c:v>
                </c:pt>
                <c:pt idx="12">
                  <c:v>7</c:v>
                </c:pt>
                <c:pt idx="13">
                  <c:v>7</c:v>
                </c:pt>
                <c:pt idx="15">
                  <c:v>6</c:v>
                </c:pt>
                <c:pt idx="16">
                  <c:v>7</c:v>
                </c:pt>
              </c:numCache>
            </c:numRef>
          </c:val>
        </c:ser>
        <c:ser>
          <c:idx val="1"/>
          <c:order val="1"/>
          <c:tx>
            <c:strRef>
              <c:f>Sheet1!$A$3</c:f>
              <c:strCache>
                <c:ptCount val="1"/>
              </c:strCache>
            </c:strRef>
          </c:tx>
          <c:spPr>
            <a:solidFill>
              <a:srgbClr val="CC3399"/>
            </a:solidFill>
            <a:ln w="28575">
              <a:solidFill>
                <a:schemeClr val="bg1"/>
              </a:solidFill>
            </a:ln>
          </c:spPr>
          <c:invertIfNegative val="0"/>
          <c:dLbls>
            <c:spPr>
              <a:noFill/>
              <a:ln>
                <a:noFill/>
              </a:ln>
              <a:effectLst/>
            </c:spPr>
            <c:txPr>
              <a:bodyPr/>
              <a:lstStyle/>
              <a:p>
                <a:pPr algn="ctr">
                  <a:defRPr lang="en-IE"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Sheet1!$B$1:$R$1</c:f>
              <c:numCache>
                <c:formatCode>General</c:formatCode>
                <c:ptCount val="17"/>
              </c:numCache>
            </c:numRef>
          </c:cat>
          <c:val>
            <c:numRef>
              <c:f>Sheet1!$B$3:$R$3</c:f>
              <c:numCache>
                <c:formatCode>General</c:formatCode>
                <c:ptCount val="17"/>
                <c:pt idx="0">
                  <c:v>26</c:v>
                </c:pt>
                <c:pt idx="1">
                  <c:v>31</c:v>
                </c:pt>
                <c:pt idx="3">
                  <c:v>16</c:v>
                </c:pt>
                <c:pt idx="4">
                  <c:v>22</c:v>
                </c:pt>
                <c:pt idx="6">
                  <c:v>15</c:v>
                </c:pt>
                <c:pt idx="7">
                  <c:v>16</c:v>
                </c:pt>
                <c:pt idx="9">
                  <c:v>30</c:v>
                </c:pt>
                <c:pt idx="10">
                  <c:v>32</c:v>
                </c:pt>
                <c:pt idx="12">
                  <c:v>30</c:v>
                </c:pt>
                <c:pt idx="13">
                  <c:v>33</c:v>
                </c:pt>
                <c:pt idx="15">
                  <c:v>15</c:v>
                </c:pt>
                <c:pt idx="16">
                  <c:v>17</c:v>
                </c:pt>
              </c:numCache>
            </c:numRef>
          </c:val>
        </c:ser>
        <c:ser>
          <c:idx val="2"/>
          <c:order val="2"/>
          <c:tx>
            <c:strRef>
              <c:f>Sheet1!$A$4</c:f>
              <c:strCache>
                <c:ptCount val="1"/>
              </c:strCache>
            </c:strRef>
          </c:tx>
          <c:spPr>
            <a:solidFill>
              <a:schemeClr val="accent4"/>
            </a:solidFill>
            <a:ln w="28575">
              <a:solidFill>
                <a:schemeClr val="bg1"/>
              </a:solidFill>
            </a:ln>
          </c:spPr>
          <c:invertIfNegative val="0"/>
          <c:dLbls>
            <c:spPr>
              <a:noFill/>
              <a:ln>
                <a:noFill/>
              </a:ln>
              <a:effectLst/>
            </c:spPr>
            <c:txPr>
              <a:bodyPr/>
              <a:lstStyle/>
              <a:p>
                <a:pPr algn="ctr">
                  <a:defRPr lang="en-IE"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Sheet1!$B$1:$R$1</c:f>
              <c:numCache>
                <c:formatCode>General</c:formatCode>
                <c:ptCount val="17"/>
              </c:numCache>
            </c:numRef>
          </c:cat>
          <c:val>
            <c:numRef>
              <c:f>Sheet1!$B$4:$R$4</c:f>
              <c:numCache>
                <c:formatCode>General</c:formatCode>
                <c:ptCount val="17"/>
                <c:pt idx="0">
                  <c:v>52</c:v>
                </c:pt>
                <c:pt idx="1">
                  <c:v>44</c:v>
                </c:pt>
                <c:pt idx="3">
                  <c:v>63</c:v>
                </c:pt>
                <c:pt idx="4">
                  <c:v>49</c:v>
                </c:pt>
                <c:pt idx="6">
                  <c:v>71</c:v>
                </c:pt>
                <c:pt idx="7">
                  <c:v>72</c:v>
                </c:pt>
                <c:pt idx="9">
                  <c:v>63</c:v>
                </c:pt>
                <c:pt idx="10">
                  <c:v>60</c:v>
                </c:pt>
                <c:pt idx="12">
                  <c:v>63</c:v>
                </c:pt>
                <c:pt idx="13">
                  <c:v>59</c:v>
                </c:pt>
                <c:pt idx="15">
                  <c:v>79</c:v>
                </c:pt>
                <c:pt idx="16">
                  <c:v>76</c:v>
                </c:pt>
              </c:numCache>
            </c:numRef>
          </c:val>
        </c:ser>
        <c:dLbls>
          <c:showLegendKey val="0"/>
          <c:showVal val="0"/>
          <c:showCatName val="0"/>
          <c:showSerName val="0"/>
          <c:showPercent val="0"/>
          <c:showBubbleSize val="0"/>
        </c:dLbls>
        <c:gapWidth val="33"/>
        <c:overlap val="100"/>
        <c:axId val="205715368"/>
        <c:axId val="205715760"/>
      </c:barChart>
      <c:catAx>
        <c:axId val="205715368"/>
        <c:scaling>
          <c:orientation val="minMax"/>
        </c:scaling>
        <c:delete val="1"/>
        <c:axPos val="t"/>
        <c:numFmt formatCode="General" sourceLinked="1"/>
        <c:majorTickMark val="out"/>
        <c:minorTickMark val="none"/>
        <c:tickLblPos val="none"/>
        <c:crossAx val="205715760"/>
        <c:crosses val="autoZero"/>
        <c:auto val="1"/>
        <c:lblAlgn val="ctr"/>
        <c:lblOffset val="100"/>
        <c:noMultiLvlLbl val="0"/>
      </c:catAx>
      <c:valAx>
        <c:axId val="205715760"/>
        <c:scaling>
          <c:orientation val="maxMin"/>
        </c:scaling>
        <c:delete val="1"/>
        <c:axPos val="l"/>
        <c:numFmt formatCode="0%" sourceLinked="1"/>
        <c:majorTickMark val="out"/>
        <c:minorTickMark val="none"/>
        <c:tickLblPos val="none"/>
        <c:crossAx val="2057153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4"/>
            </a:solidFill>
            <a:ln>
              <a:solidFill>
                <a:schemeClr val="bg1"/>
              </a:solidFill>
            </a:ln>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Use my debit laser card less often</c:v>
                </c:pt>
                <c:pt idx="1">
                  <c:v>Switch to a bank that offers me fee free banking</c:v>
                </c:pt>
                <c:pt idx="2">
                  <c:v>Switch to a bank that offers lower fees / charges</c:v>
                </c:pt>
                <c:pt idx="3">
                  <c:v>Close my account</c:v>
                </c:pt>
              </c:strCache>
            </c:strRef>
          </c:cat>
          <c:val>
            <c:numRef>
              <c:f>Sheet1!$B$2:$B$5</c:f>
              <c:numCache>
                <c:formatCode>General</c:formatCode>
                <c:ptCount val="4"/>
                <c:pt idx="0">
                  <c:v>23</c:v>
                </c:pt>
                <c:pt idx="1">
                  <c:v>22</c:v>
                </c:pt>
                <c:pt idx="2">
                  <c:v>21</c:v>
                </c:pt>
                <c:pt idx="3">
                  <c:v>20</c:v>
                </c:pt>
              </c:numCache>
            </c:numRef>
          </c:val>
        </c:ser>
        <c:ser>
          <c:idx val="1"/>
          <c:order val="1"/>
          <c:spPr>
            <a:solidFill>
              <a:schemeClr val="accent3"/>
            </a:solidFill>
            <a:ln>
              <a:solidFill>
                <a:schemeClr val="bg1"/>
              </a:solidFill>
            </a:ln>
          </c:spPr>
          <c:invertIfNegative val="0"/>
          <c:dLbls>
            <c:spPr>
              <a:noFill/>
              <a:ln>
                <a:noFill/>
              </a:ln>
              <a:effectLst/>
            </c:spPr>
            <c:txPr>
              <a:bodyPr/>
              <a:lstStyle/>
              <a:p>
                <a:pPr algn="ctr">
                  <a:defRPr lang="en-IE" sz="1400" b="1"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Use my debit laser card less often</c:v>
                </c:pt>
                <c:pt idx="1">
                  <c:v>Switch to a bank that offers me fee free banking</c:v>
                </c:pt>
                <c:pt idx="2">
                  <c:v>Switch to a bank that offers lower fees / charges</c:v>
                </c:pt>
                <c:pt idx="3">
                  <c:v>Close my account</c:v>
                </c:pt>
              </c:strCache>
            </c:strRef>
          </c:cat>
          <c:val>
            <c:numRef>
              <c:f>Sheet1!$C$2:$C$5</c:f>
              <c:numCache>
                <c:formatCode>General</c:formatCode>
                <c:ptCount val="4"/>
                <c:pt idx="0">
                  <c:v>26</c:v>
                </c:pt>
                <c:pt idx="1">
                  <c:v>30</c:v>
                </c:pt>
                <c:pt idx="2">
                  <c:v>30</c:v>
                </c:pt>
                <c:pt idx="3">
                  <c:v>15</c:v>
                </c:pt>
              </c:numCache>
            </c:numRef>
          </c:val>
        </c:ser>
        <c:ser>
          <c:idx val="2"/>
          <c:order val="2"/>
          <c:spPr>
            <a:solidFill>
              <a:schemeClr val="accent6"/>
            </a:solidFill>
            <a:ln>
              <a:solidFill>
                <a:schemeClr val="bg1"/>
              </a:solidFill>
            </a:ln>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Use my debit laser card less often</c:v>
                </c:pt>
                <c:pt idx="1">
                  <c:v>Switch to a bank that offers me fee free banking</c:v>
                </c:pt>
                <c:pt idx="2">
                  <c:v>Switch to a bank that offers lower fees / charges</c:v>
                </c:pt>
                <c:pt idx="3">
                  <c:v>Close my account</c:v>
                </c:pt>
              </c:strCache>
            </c:strRef>
          </c:cat>
          <c:val>
            <c:numRef>
              <c:f>Sheet1!$D$2:$D$5</c:f>
              <c:numCache>
                <c:formatCode>General</c:formatCode>
                <c:ptCount val="4"/>
                <c:pt idx="0">
                  <c:v>31</c:v>
                </c:pt>
                <c:pt idx="1">
                  <c:v>32</c:v>
                </c:pt>
                <c:pt idx="2">
                  <c:v>33</c:v>
                </c:pt>
                <c:pt idx="3">
                  <c:v>17</c:v>
                </c:pt>
              </c:numCache>
            </c:numRef>
          </c:val>
        </c:ser>
        <c:dLbls>
          <c:showLegendKey val="0"/>
          <c:showVal val="0"/>
          <c:showCatName val="0"/>
          <c:showSerName val="0"/>
          <c:showPercent val="0"/>
          <c:showBubbleSize val="0"/>
        </c:dLbls>
        <c:gapWidth val="150"/>
        <c:axId val="202778408"/>
        <c:axId val="119817640"/>
      </c:barChart>
      <c:catAx>
        <c:axId val="202778408"/>
        <c:scaling>
          <c:orientation val="maxMin"/>
        </c:scaling>
        <c:delete val="0"/>
        <c:axPos val="l"/>
        <c:numFmt formatCode="General" sourceLinked="1"/>
        <c:majorTickMark val="out"/>
        <c:minorTickMark val="none"/>
        <c:tickLblPos val="nextTo"/>
        <c:spPr>
          <a:ln>
            <a:noFill/>
          </a:ln>
        </c:spPr>
        <c:txPr>
          <a:bodyPr/>
          <a:lstStyle/>
          <a:p>
            <a:pPr>
              <a:defRPr sz="1400"/>
            </a:pPr>
            <a:endParaRPr lang="en-US"/>
          </a:p>
        </c:txPr>
        <c:crossAx val="119817640"/>
        <c:crosses val="autoZero"/>
        <c:auto val="1"/>
        <c:lblAlgn val="ctr"/>
        <c:lblOffset val="100"/>
        <c:noMultiLvlLbl val="0"/>
      </c:catAx>
      <c:valAx>
        <c:axId val="119817640"/>
        <c:scaling>
          <c:orientation val="minMax"/>
        </c:scaling>
        <c:delete val="1"/>
        <c:axPos val="t"/>
        <c:numFmt formatCode="General" sourceLinked="1"/>
        <c:majorTickMark val="out"/>
        <c:minorTickMark val="none"/>
        <c:tickLblPos val="none"/>
        <c:crossAx val="2027784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strCache>
            </c:strRef>
          </c:tx>
          <c:spPr>
            <a:solidFill>
              <a:schemeClr val="accent4"/>
            </a:solidFill>
            <a:ln>
              <a:solidFill>
                <a:schemeClr val="bg1"/>
              </a:solidFill>
            </a:ln>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Take out more cash when making withdrawals</c:v>
                </c:pt>
                <c:pt idx="1">
                  <c:v>Use my debit / laser card less often</c:v>
                </c:pt>
              </c:strCache>
            </c:strRef>
          </c:cat>
          <c:val>
            <c:numRef>
              <c:f>Sheet1!$B$2:$B$3</c:f>
              <c:numCache>
                <c:formatCode>General</c:formatCode>
                <c:ptCount val="2"/>
                <c:pt idx="0">
                  <c:v>15</c:v>
                </c:pt>
                <c:pt idx="1">
                  <c:v>13</c:v>
                </c:pt>
              </c:numCache>
            </c:numRef>
          </c:val>
        </c:ser>
        <c:ser>
          <c:idx val="1"/>
          <c:order val="1"/>
          <c:tx>
            <c:strRef>
              <c:f>Sheet1!$C$1</c:f>
              <c:strCache>
                <c:ptCount val="1"/>
              </c:strCache>
            </c:strRef>
          </c:tx>
          <c:spPr>
            <a:solidFill>
              <a:schemeClr val="accent3"/>
            </a:solidFill>
            <a:ln>
              <a:solidFill>
                <a:schemeClr val="bg1"/>
              </a:solidFill>
            </a:ln>
          </c:spPr>
          <c:invertIfNegative val="0"/>
          <c:dLbls>
            <c:spPr>
              <a:noFill/>
              <a:ln>
                <a:noFill/>
              </a:ln>
              <a:effectLst/>
            </c:spPr>
            <c:txPr>
              <a:bodyPr/>
              <a:lstStyle/>
              <a:p>
                <a:pPr algn="ctr">
                  <a:defRPr lang="en-IE" sz="1400" b="1" i="0" u="none" strike="noStrike" kern="1200" baseline="0">
                    <a:solidFill>
                      <a:prstClr val="black"/>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Take out more cash when making withdrawals</c:v>
                </c:pt>
                <c:pt idx="1">
                  <c:v>Use my debit / laser card less often</c:v>
                </c:pt>
              </c:strCache>
            </c:strRef>
          </c:cat>
          <c:val>
            <c:numRef>
              <c:f>Sheet1!$C$2:$C$3</c:f>
              <c:numCache>
                <c:formatCode>General</c:formatCode>
                <c:ptCount val="2"/>
                <c:pt idx="0">
                  <c:v>22</c:v>
                </c:pt>
                <c:pt idx="1">
                  <c:v>23</c:v>
                </c:pt>
              </c:numCache>
            </c:numRef>
          </c:val>
        </c:ser>
        <c:ser>
          <c:idx val="2"/>
          <c:order val="2"/>
          <c:tx>
            <c:strRef>
              <c:f>Sheet1!$D$1</c:f>
              <c:strCache>
                <c:ptCount val="1"/>
              </c:strCache>
            </c:strRef>
          </c:tx>
          <c:spPr>
            <a:solidFill>
              <a:schemeClr val="accent6"/>
            </a:solidFill>
            <a:ln>
              <a:solidFill>
                <a:schemeClr val="bg1"/>
              </a:solidFill>
            </a:ln>
          </c:spPr>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Take out more cash when making withdrawals</c:v>
                </c:pt>
                <c:pt idx="1">
                  <c:v>Use my debit / laser card less often</c:v>
                </c:pt>
              </c:strCache>
            </c:strRef>
          </c:cat>
          <c:val>
            <c:numRef>
              <c:f>Sheet1!$D$2:$D$3</c:f>
              <c:numCache>
                <c:formatCode>General</c:formatCode>
                <c:ptCount val="2"/>
                <c:pt idx="0">
                  <c:v>28</c:v>
                </c:pt>
                <c:pt idx="1">
                  <c:v>25</c:v>
                </c:pt>
              </c:numCache>
            </c:numRef>
          </c:val>
        </c:ser>
        <c:dLbls>
          <c:showLegendKey val="0"/>
          <c:showVal val="0"/>
          <c:showCatName val="0"/>
          <c:showSerName val="0"/>
          <c:showPercent val="0"/>
          <c:showBubbleSize val="0"/>
        </c:dLbls>
        <c:gapWidth val="150"/>
        <c:axId val="202819376"/>
        <c:axId val="202819768"/>
      </c:barChart>
      <c:catAx>
        <c:axId val="202819376"/>
        <c:scaling>
          <c:orientation val="maxMin"/>
        </c:scaling>
        <c:delete val="0"/>
        <c:axPos val="l"/>
        <c:numFmt formatCode="General" sourceLinked="1"/>
        <c:majorTickMark val="out"/>
        <c:minorTickMark val="none"/>
        <c:tickLblPos val="nextTo"/>
        <c:spPr>
          <a:ln>
            <a:noFill/>
          </a:ln>
        </c:spPr>
        <c:txPr>
          <a:bodyPr/>
          <a:lstStyle/>
          <a:p>
            <a:pPr>
              <a:defRPr sz="1400"/>
            </a:pPr>
            <a:endParaRPr lang="en-US"/>
          </a:p>
        </c:txPr>
        <c:crossAx val="202819768"/>
        <c:crosses val="autoZero"/>
        <c:auto val="1"/>
        <c:lblAlgn val="ctr"/>
        <c:lblOffset val="100"/>
        <c:noMultiLvlLbl val="0"/>
      </c:catAx>
      <c:valAx>
        <c:axId val="202819768"/>
        <c:scaling>
          <c:orientation val="minMax"/>
        </c:scaling>
        <c:delete val="1"/>
        <c:axPos val="t"/>
        <c:numFmt formatCode="General" sourceLinked="1"/>
        <c:majorTickMark val="out"/>
        <c:minorTickMark val="none"/>
        <c:tickLblPos val="none"/>
        <c:crossAx val="2028193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1st Qtr</c:v>
                </c:pt>
              </c:strCache>
            </c:strRef>
          </c:tx>
          <c:dPt>
            <c:idx val="0"/>
            <c:bubble3D val="0"/>
            <c:spPr>
              <a:solidFill>
                <a:srgbClr val="8064A2"/>
              </a:solidFill>
              <a:ln>
                <a:solidFill>
                  <a:schemeClr val="bg1"/>
                </a:solidFill>
              </a:ln>
            </c:spPr>
          </c:dPt>
          <c:dPt>
            <c:idx val="1"/>
            <c:bubble3D val="0"/>
            <c:spPr>
              <a:solidFill>
                <a:srgbClr val="008FC5"/>
              </a:solidFill>
              <a:ln>
                <a:solidFill>
                  <a:schemeClr val="bg1"/>
                </a:solidFill>
              </a:ln>
            </c:spPr>
          </c:dPt>
          <c:dPt>
            <c:idx val="2"/>
            <c:bubble3D val="0"/>
            <c:spPr>
              <a:solidFill>
                <a:schemeClr val="bg1">
                  <a:lumMod val="50000"/>
                </a:schemeClr>
              </a:solidFill>
              <a:ln>
                <a:solidFill>
                  <a:schemeClr val="bg1"/>
                </a:solidFill>
              </a:ln>
            </c:spPr>
          </c:dPt>
          <c:dLbls>
            <c:dLbl>
              <c:idx val="2"/>
              <c:layout>
                <c:manualLayout>
                  <c:x val="9.5755543828373521E-2"/>
                  <c:y val="0.1919055778509266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solidFill>
                      <a:schemeClr val="bg1"/>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2"/>
                <c:pt idx="0">
                  <c:v>East</c:v>
                </c:pt>
                <c:pt idx="1">
                  <c:v>West</c:v>
                </c:pt>
              </c:strCache>
            </c:strRef>
          </c:cat>
          <c:val>
            <c:numRef>
              <c:f>Sheet1!$B$2:$B$4</c:f>
              <c:numCache>
                <c:formatCode>General</c:formatCode>
                <c:ptCount val="3"/>
                <c:pt idx="0">
                  <c:v>51</c:v>
                </c:pt>
                <c:pt idx="1">
                  <c:v>37</c:v>
                </c:pt>
                <c:pt idx="2">
                  <c:v>12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244564646977746"/>
          <c:y val="2.7815708289081437E-2"/>
          <c:w val="0.56755435353022254"/>
          <c:h val="0.94436858342183749"/>
        </c:manualLayout>
      </c:layout>
      <c:barChart>
        <c:barDir val="bar"/>
        <c:grouping val="clustered"/>
        <c:varyColors val="0"/>
        <c:ser>
          <c:idx val="0"/>
          <c:order val="0"/>
          <c:tx>
            <c:strRef>
              <c:f>Sheet1!$B$1</c:f>
              <c:strCache>
                <c:ptCount val="1"/>
                <c:pt idx="0">
                  <c:v>Series 1</c:v>
                </c:pt>
              </c:strCache>
            </c:strRef>
          </c:tx>
          <c:spPr>
            <a:solidFill>
              <a:srgbClr val="008FC5"/>
            </a:solidFill>
            <a:effectLst/>
          </c:spPr>
          <c:invertIfNegative val="0"/>
          <c:dLbls>
            <c:dLbl>
              <c:idx val="4"/>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100" b="1">
                    <a:solidFill>
                      <a:schemeClr val="tx1"/>
                    </a:solidFill>
                    <a:latin typeface="Verdana" pitchFamily="34" charset="0"/>
                    <a:ea typeface="Verdana" pitchFamily="34" charset="0"/>
                    <a:cs typeface="Verdana"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I would switch to a bank that offered fee free banking that I still qualify for</c:v>
                </c:pt>
                <c:pt idx="1">
                  <c:v>I would switch to a bank with lower fees/charges</c:v>
                </c:pt>
                <c:pt idx="2">
                  <c:v>I would use my debit/credit card less often</c:v>
                </c:pt>
                <c:pt idx="3">
                  <c:v>I would take out larger amounts of cash when making withdrawals</c:v>
                </c:pt>
                <c:pt idx="4">
                  <c:v>I would use my credit card more often for routine transactions</c:v>
                </c:pt>
                <c:pt idx="5">
                  <c:v>I would close my account</c:v>
                </c:pt>
                <c:pt idx="6">
                  <c:v>No affect at all</c:v>
                </c:pt>
              </c:strCache>
            </c:strRef>
          </c:cat>
          <c:val>
            <c:numRef>
              <c:f>Sheet1!$B$2:$B$8</c:f>
              <c:numCache>
                <c:formatCode>General</c:formatCode>
                <c:ptCount val="7"/>
                <c:pt idx="0">
                  <c:v>34</c:v>
                </c:pt>
                <c:pt idx="1">
                  <c:v>19</c:v>
                </c:pt>
                <c:pt idx="2">
                  <c:v>8</c:v>
                </c:pt>
                <c:pt idx="3">
                  <c:v>10</c:v>
                </c:pt>
                <c:pt idx="4">
                  <c:v>6</c:v>
                </c:pt>
                <c:pt idx="5">
                  <c:v>8</c:v>
                </c:pt>
                <c:pt idx="6">
                  <c:v>32</c:v>
                </c:pt>
              </c:numCache>
            </c:numRef>
          </c:val>
        </c:ser>
        <c:dLbls>
          <c:showLegendKey val="0"/>
          <c:showVal val="0"/>
          <c:showCatName val="0"/>
          <c:showSerName val="0"/>
          <c:showPercent val="0"/>
          <c:showBubbleSize val="0"/>
        </c:dLbls>
        <c:gapWidth val="32"/>
        <c:axId val="202821336"/>
        <c:axId val="202821728"/>
      </c:barChart>
      <c:catAx>
        <c:axId val="202821336"/>
        <c:scaling>
          <c:orientation val="maxMin"/>
        </c:scaling>
        <c:delete val="0"/>
        <c:axPos val="l"/>
        <c:numFmt formatCode="General" sourceLinked="0"/>
        <c:majorTickMark val="out"/>
        <c:minorTickMark val="none"/>
        <c:tickLblPos val="nextTo"/>
        <c:spPr>
          <a:ln>
            <a:noFill/>
          </a:ln>
        </c:spPr>
        <c:txPr>
          <a:bodyPr/>
          <a:lstStyle/>
          <a:p>
            <a:pPr>
              <a:defRPr sz="800" b="1">
                <a:latin typeface="Verdana" pitchFamily="34" charset="0"/>
                <a:ea typeface="Verdana" pitchFamily="34" charset="0"/>
                <a:cs typeface="Verdana" pitchFamily="34" charset="0"/>
              </a:defRPr>
            </a:pPr>
            <a:endParaRPr lang="en-US"/>
          </a:p>
        </c:txPr>
        <c:crossAx val="202821728"/>
        <c:crosses val="autoZero"/>
        <c:auto val="1"/>
        <c:lblAlgn val="ctr"/>
        <c:lblOffset val="100"/>
        <c:noMultiLvlLbl val="0"/>
      </c:catAx>
      <c:valAx>
        <c:axId val="202821728"/>
        <c:scaling>
          <c:orientation val="minMax"/>
          <c:max val="100"/>
          <c:min val="0"/>
        </c:scaling>
        <c:delete val="1"/>
        <c:axPos val="t"/>
        <c:numFmt formatCode="General" sourceLinked="1"/>
        <c:majorTickMark val="out"/>
        <c:minorTickMark val="none"/>
        <c:tickLblPos val="none"/>
        <c:crossAx val="20282133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1st Qtr</c:v>
                </c:pt>
              </c:strCache>
            </c:strRef>
          </c:tx>
          <c:dPt>
            <c:idx val="0"/>
            <c:bubble3D val="0"/>
            <c:spPr>
              <a:solidFill>
                <a:srgbClr val="8064A2"/>
              </a:solidFill>
              <a:ln>
                <a:solidFill>
                  <a:schemeClr val="bg1"/>
                </a:solidFill>
              </a:ln>
            </c:spPr>
          </c:dPt>
          <c:dPt>
            <c:idx val="1"/>
            <c:bubble3D val="0"/>
            <c:spPr>
              <a:solidFill>
                <a:srgbClr val="008FC5"/>
              </a:solidFill>
              <a:ln>
                <a:solidFill>
                  <a:schemeClr val="bg1"/>
                </a:solidFill>
              </a:ln>
            </c:spPr>
          </c:dPt>
          <c:dPt>
            <c:idx val="2"/>
            <c:bubble3D val="0"/>
            <c:spPr>
              <a:solidFill>
                <a:schemeClr val="bg1">
                  <a:lumMod val="50000"/>
                </a:schemeClr>
              </a:solidFill>
              <a:ln>
                <a:solidFill>
                  <a:schemeClr val="bg1"/>
                </a:solidFill>
              </a:ln>
            </c:spPr>
          </c:dPt>
          <c:dLbls>
            <c:dLbl>
              <c:idx val="2"/>
              <c:layout>
                <c:manualLayout>
                  <c:x val="9.5755543828373521E-2"/>
                  <c:y val="0.1747256166298416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solidFill>
                      <a:schemeClr val="bg1"/>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2"/>
                <c:pt idx="0">
                  <c:v>East</c:v>
                </c:pt>
                <c:pt idx="1">
                  <c:v>West</c:v>
                </c:pt>
              </c:strCache>
            </c:strRef>
          </c:cat>
          <c:val>
            <c:numRef>
              <c:f>Sheet1!$B$2:$B$4</c:f>
              <c:numCache>
                <c:formatCode>General</c:formatCode>
                <c:ptCount val="3"/>
                <c:pt idx="0">
                  <c:v>53</c:v>
                </c:pt>
                <c:pt idx="1">
                  <c:v>32</c:v>
                </c:pt>
                <c:pt idx="2">
                  <c:v>14</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4015" cy="488712"/>
          </a:xfrm>
          <a:prstGeom prst="rect">
            <a:avLst/>
          </a:prstGeom>
        </p:spPr>
        <p:txBody>
          <a:bodyPr vert="horz" lIns="91433" tIns="45716" rIns="91433" bIns="45716" rtlCol="0"/>
          <a:lstStyle>
            <a:lvl1pPr algn="l">
              <a:defRPr sz="1200"/>
            </a:lvl1pPr>
          </a:lstStyle>
          <a:p>
            <a:endParaRPr lang="en-IE" dirty="0"/>
          </a:p>
        </p:txBody>
      </p:sp>
      <p:sp>
        <p:nvSpPr>
          <p:cNvPr id="3" name="Date Placeholder 2"/>
          <p:cNvSpPr>
            <a:spLocks noGrp="1"/>
          </p:cNvSpPr>
          <p:nvPr>
            <p:ph type="dt" idx="1"/>
          </p:nvPr>
        </p:nvSpPr>
        <p:spPr>
          <a:xfrm>
            <a:off x="3809080" y="0"/>
            <a:ext cx="2914015" cy="488712"/>
          </a:xfrm>
          <a:prstGeom prst="rect">
            <a:avLst/>
          </a:prstGeom>
        </p:spPr>
        <p:txBody>
          <a:bodyPr vert="horz" lIns="91433" tIns="45716" rIns="91433" bIns="45716" rtlCol="0"/>
          <a:lstStyle>
            <a:lvl1pPr algn="r">
              <a:defRPr sz="1200"/>
            </a:lvl1pPr>
          </a:lstStyle>
          <a:p>
            <a:fld id="{5F758C00-DABB-4F3F-9457-FF4E6F33DFC1}" type="datetimeFigureOut">
              <a:rPr lang="en-IE" smtClean="0"/>
              <a:t>07/11/2016</a:t>
            </a:fld>
            <a:endParaRPr lang="en-IE" dirty="0"/>
          </a:p>
        </p:txBody>
      </p:sp>
      <p:sp>
        <p:nvSpPr>
          <p:cNvPr id="4" name="Slide Image Placeholder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1433" tIns="45716" rIns="91433" bIns="45716" rtlCol="0" anchor="ctr"/>
          <a:lstStyle/>
          <a:p>
            <a:endParaRPr lang="en-IE" dirty="0"/>
          </a:p>
        </p:txBody>
      </p:sp>
      <p:sp>
        <p:nvSpPr>
          <p:cNvPr id="5" name="Notes Placeholder 4"/>
          <p:cNvSpPr>
            <a:spLocks noGrp="1"/>
          </p:cNvSpPr>
          <p:nvPr>
            <p:ph type="body" sz="quarter" idx="3"/>
          </p:nvPr>
        </p:nvSpPr>
        <p:spPr>
          <a:xfrm>
            <a:off x="672465" y="4642764"/>
            <a:ext cx="5379720" cy="4398407"/>
          </a:xfrm>
          <a:prstGeom prst="rect">
            <a:avLst/>
          </a:prstGeom>
        </p:spPr>
        <p:txBody>
          <a:bodyPr vert="horz" lIns="91433" tIns="45716" rIns="91433" bIns="457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1" y="9283830"/>
            <a:ext cx="2914015" cy="488712"/>
          </a:xfrm>
          <a:prstGeom prst="rect">
            <a:avLst/>
          </a:prstGeom>
        </p:spPr>
        <p:txBody>
          <a:bodyPr vert="horz" lIns="91433" tIns="45716" rIns="91433" bIns="45716"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09080" y="9283830"/>
            <a:ext cx="2914015" cy="488712"/>
          </a:xfrm>
          <a:prstGeom prst="rect">
            <a:avLst/>
          </a:prstGeom>
        </p:spPr>
        <p:txBody>
          <a:bodyPr vert="horz" lIns="91433" tIns="45716" rIns="91433" bIns="45716" rtlCol="0" anchor="b"/>
          <a:lstStyle>
            <a:lvl1pPr algn="r">
              <a:defRPr sz="1200"/>
            </a:lvl1pPr>
          </a:lstStyle>
          <a:p>
            <a:fld id="{DF8A2D02-AC64-4B12-BA18-846DD54795D4}" type="slidenum">
              <a:rPr lang="en-IE" smtClean="0"/>
              <a:t>‹#›</a:t>
            </a:fld>
            <a:endParaRPr lang="en-IE" dirty="0"/>
          </a:p>
        </p:txBody>
      </p:sp>
    </p:spTree>
    <p:extLst>
      <p:ext uri="{BB962C8B-B14F-4D97-AF65-F5344CB8AC3E}">
        <p14:creationId xmlns:p14="http://schemas.microsoft.com/office/powerpoint/2010/main" val="4109601262"/>
      </p:ext>
    </p:extLst>
  </p:cSld>
  <p:clrMap bg1="lt1" tx1="dk1" bg2="lt2" tx2="dk2" accent1="accent1" accent2="accent2" accent3="accent3" accent4="accent4" accent5="accent5" accent6="accent6" hlink="hlink" folHlink="folHlink"/>
  <p:notesStyle>
    <a:lvl1pPr marL="0" algn="l" defTabSz="914287" rtl="0" eaLnBrk="1" latinLnBrk="0" hangingPunct="1">
      <a:defRPr sz="1200" kern="1200">
        <a:solidFill>
          <a:schemeClr val="tx1"/>
        </a:solidFill>
        <a:latin typeface="+mn-lt"/>
        <a:ea typeface="+mn-ea"/>
        <a:cs typeface="+mn-cs"/>
      </a:defRPr>
    </a:lvl1pPr>
    <a:lvl2pPr marL="457144" algn="l" defTabSz="914287" rtl="0" eaLnBrk="1" latinLnBrk="0" hangingPunct="1">
      <a:defRPr sz="1200" kern="1200">
        <a:solidFill>
          <a:schemeClr val="tx1"/>
        </a:solidFill>
        <a:latin typeface="+mn-lt"/>
        <a:ea typeface="+mn-ea"/>
        <a:cs typeface="+mn-cs"/>
      </a:defRPr>
    </a:lvl2pPr>
    <a:lvl3pPr marL="914287" algn="l" defTabSz="914287" rtl="0" eaLnBrk="1" latinLnBrk="0" hangingPunct="1">
      <a:defRPr sz="1200" kern="1200">
        <a:solidFill>
          <a:schemeClr val="tx1"/>
        </a:solidFill>
        <a:latin typeface="+mn-lt"/>
        <a:ea typeface="+mn-ea"/>
        <a:cs typeface="+mn-cs"/>
      </a:defRPr>
    </a:lvl3pPr>
    <a:lvl4pPr marL="1371431" algn="l" defTabSz="914287" rtl="0" eaLnBrk="1" latinLnBrk="0" hangingPunct="1">
      <a:defRPr sz="1200" kern="1200">
        <a:solidFill>
          <a:schemeClr val="tx1"/>
        </a:solidFill>
        <a:latin typeface="+mn-lt"/>
        <a:ea typeface="+mn-ea"/>
        <a:cs typeface="+mn-cs"/>
      </a:defRPr>
    </a:lvl4pPr>
    <a:lvl5pPr marL="1828574" algn="l" defTabSz="914287" rtl="0" eaLnBrk="1" latinLnBrk="0" hangingPunct="1">
      <a:defRPr sz="1200" kern="1200">
        <a:solidFill>
          <a:schemeClr val="tx1"/>
        </a:solidFill>
        <a:latin typeface="+mn-lt"/>
        <a:ea typeface="+mn-ea"/>
        <a:cs typeface="+mn-cs"/>
      </a:defRPr>
    </a:lvl5pPr>
    <a:lvl6pPr marL="2285717" algn="l" defTabSz="914287" rtl="0" eaLnBrk="1" latinLnBrk="0" hangingPunct="1">
      <a:defRPr sz="1200" kern="1200">
        <a:solidFill>
          <a:schemeClr val="tx1"/>
        </a:solidFill>
        <a:latin typeface="+mn-lt"/>
        <a:ea typeface="+mn-ea"/>
        <a:cs typeface="+mn-cs"/>
      </a:defRPr>
    </a:lvl6pPr>
    <a:lvl7pPr marL="2742861" algn="l" defTabSz="914287" rtl="0" eaLnBrk="1" latinLnBrk="0" hangingPunct="1">
      <a:defRPr sz="1200" kern="1200">
        <a:solidFill>
          <a:schemeClr val="tx1"/>
        </a:solidFill>
        <a:latin typeface="+mn-lt"/>
        <a:ea typeface="+mn-ea"/>
        <a:cs typeface="+mn-cs"/>
      </a:defRPr>
    </a:lvl7pPr>
    <a:lvl8pPr marL="3200004" algn="l" defTabSz="914287" rtl="0" eaLnBrk="1" latinLnBrk="0" hangingPunct="1">
      <a:defRPr sz="1200" kern="1200">
        <a:solidFill>
          <a:schemeClr val="tx1"/>
        </a:solidFill>
        <a:latin typeface="+mn-lt"/>
        <a:ea typeface="+mn-ea"/>
        <a:cs typeface="+mn-cs"/>
      </a:defRPr>
    </a:lvl8pPr>
    <a:lvl9pPr marL="3657148" algn="l" defTabSz="91428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xfrm>
            <a:off x="919163" y="733425"/>
            <a:ext cx="4886325"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a:noFill/>
        </p:spPr>
        <p:txBody>
          <a:bodyPr lIns="89756" tIns="44878" rIns="89756" bIns="44878"/>
          <a:lstStyle/>
          <a:p>
            <a:pPr>
              <a:spcBef>
                <a:spcPct val="0"/>
              </a:spcBef>
            </a:pPr>
            <a:endParaRPr lang="en-GB" sz="1800" dirty="0">
              <a:latin typeface="Arial" charset="0"/>
            </a:endParaRPr>
          </a:p>
        </p:txBody>
      </p:sp>
    </p:spTree>
    <p:extLst>
      <p:ext uri="{BB962C8B-B14F-4D97-AF65-F5344CB8AC3E}">
        <p14:creationId xmlns:p14="http://schemas.microsoft.com/office/powerpoint/2010/main" val="2441931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xfrm>
            <a:off x="919163" y="733425"/>
            <a:ext cx="4886325"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a:noFill/>
        </p:spPr>
        <p:txBody>
          <a:bodyPr lIns="89770" tIns="44885" rIns="89770" bIns="44885"/>
          <a:lstStyle/>
          <a:p>
            <a:pPr>
              <a:spcBef>
                <a:spcPct val="0"/>
              </a:spcBef>
            </a:pPr>
            <a:endParaRPr lang="en-GB" sz="1800" b="1" dirty="0">
              <a:latin typeface="Arial" charset="0"/>
              <a:cs typeface="Arial" charset="0"/>
            </a:endParaRPr>
          </a:p>
        </p:txBody>
      </p:sp>
    </p:spTree>
    <p:extLst>
      <p:ext uri="{BB962C8B-B14F-4D97-AF65-F5344CB8AC3E}">
        <p14:creationId xmlns:p14="http://schemas.microsoft.com/office/powerpoint/2010/main" val="3239389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xfrm>
            <a:off x="919163" y="733425"/>
            <a:ext cx="4886325"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a:noFill/>
        </p:spPr>
        <p:txBody>
          <a:bodyPr/>
          <a:lstStyle/>
          <a:p>
            <a:endParaRPr lang="en-GB" dirty="0" smtClean="0"/>
          </a:p>
        </p:txBody>
      </p:sp>
    </p:spTree>
    <p:extLst>
      <p:ext uri="{BB962C8B-B14F-4D97-AF65-F5344CB8AC3E}">
        <p14:creationId xmlns:p14="http://schemas.microsoft.com/office/powerpoint/2010/main" val="113830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xfrm>
            <a:off x="919163" y="733425"/>
            <a:ext cx="4886325"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a:noFill/>
        </p:spPr>
        <p:txBody>
          <a:bodyPr/>
          <a:lstStyle/>
          <a:p>
            <a:endParaRPr lang="en-GB" dirty="0" smtClean="0"/>
          </a:p>
        </p:txBody>
      </p:sp>
    </p:spTree>
    <p:extLst>
      <p:ext uri="{BB962C8B-B14F-4D97-AF65-F5344CB8AC3E}">
        <p14:creationId xmlns:p14="http://schemas.microsoft.com/office/powerpoint/2010/main" val="305523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19163" y="733425"/>
            <a:ext cx="4886325"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a:noFill/>
        </p:spPr>
        <p:txBody>
          <a:bodyPr/>
          <a:lstStyle/>
          <a:p>
            <a:endParaRPr lang="en-GB" dirty="0" smtClean="0"/>
          </a:p>
        </p:txBody>
      </p:sp>
    </p:spTree>
    <p:extLst>
      <p:ext uri="{BB962C8B-B14F-4D97-AF65-F5344CB8AC3E}">
        <p14:creationId xmlns:p14="http://schemas.microsoft.com/office/powerpoint/2010/main" val="4057636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919163" y="733425"/>
            <a:ext cx="4886325" cy="3665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a:noFill/>
        </p:spPr>
        <p:txBody>
          <a:bodyPr/>
          <a:lstStyle/>
          <a:p>
            <a:endParaRPr lang="en-US" dirty="0" smtClean="0"/>
          </a:p>
        </p:txBody>
      </p:sp>
      <p:sp>
        <p:nvSpPr>
          <p:cNvPr id="29700" name="Slide Number Placeholder 3"/>
          <p:cNvSpPr>
            <a:spLocks noGrp="1"/>
          </p:cNvSpPr>
          <p:nvPr>
            <p:ph type="sldNum" sz="quarter" idx="5"/>
          </p:nvPr>
        </p:nvSpPr>
        <p:spPr>
          <a:noFill/>
        </p:spPr>
        <p:txBody>
          <a:bodyPr/>
          <a:lstStyle>
            <a:lvl1pPr defTabSz="898450" eaLnBrk="0" hangingPunct="0">
              <a:defRPr b="1">
                <a:solidFill>
                  <a:schemeClr val="tx1"/>
                </a:solidFill>
                <a:latin typeface="Arial" charset="0"/>
              </a:defRPr>
            </a:lvl1pPr>
            <a:lvl2pPr marL="742888" indent="-285726" defTabSz="898450" eaLnBrk="0" hangingPunct="0">
              <a:defRPr b="1">
                <a:solidFill>
                  <a:schemeClr val="tx1"/>
                </a:solidFill>
                <a:latin typeface="Arial" charset="0"/>
              </a:defRPr>
            </a:lvl2pPr>
            <a:lvl3pPr marL="1142905" indent="-228581" defTabSz="898450" eaLnBrk="0" hangingPunct="0">
              <a:defRPr b="1">
                <a:solidFill>
                  <a:schemeClr val="tx1"/>
                </a:solidFill>
                <a:latin typeface="Arial" charset="0"/>
              </a:defRPr>
            </a:lvl3pPr>
            <a:lvl4pPr marL="1600066" indent="-228581" defTabSz="898450" eaLnBrk="0" hangingPunct="0">
              <a:defRPr b="1">
                <a:solidFill>
                  <a:schemeClr val="tx1"/>
                </a:solidFill>
                <a:latin typeface="Arial" charset="0"/>
              </a:defRPr>
            </a:lvl4pPr>
            <a:lvl5pPr marL="2057228" indent="-228581" defTabSz="898450" eaLnBrk="0" hangingPunct="0">
              <a:defRPr b="1">
                <a:solidFill>
                  <a:schemeClr val="tx1"/>
                </a:solidFill>
                <a:latin typeface="Arial" charset="0"/>
              </a:defRPr>
            </a:lvl5pPr>
            <a:lvl6pPr marL="2514390" indent="-228581" algn="ctr" defTabSz="898450" eaLnBrk="0" fontAlgn="base" hangingPunct="0">
              <a:spcBef>
                <a:spcPct val="0"/>
              </a:spcBef>
              <a:spcAft>
                <a:spcPct val="0"/>
              </a:spcAft>
              <a:defRPr b="1">
                <a:solidFill>
                  <a:schemeClr val="tx1"/>
                </a:solidFill>
                <a:latin typeface="Arial" charset="0"/>
              </a:defRPr>
            </a:lvl6pPr>
            <a:lvl7pPr marL="2971551" indent="-228581" algn="ctr" defTabSz="898450" eaLnBrk="0" fontAlgn="base" hangingPunct="0">
              <a:spcBef>
                <a:spcPct val="0"/>
              </a:spcBef>
              <a:spcAft>
                <a:spcPct val="0"/>
              </a:spcAft>
              <a:defRPr b="1">
                <a:solidFill>
                  <a:schemeClr val="tx1"/>
                </a:solidFill>
                <a:latin typeface="Arial" charset="0"/>
              </a:defRPr>
            </a:lvl7pPr>
            <a:lvl8pPr marL="3428713" indent="-228581" algn="ctr" defTabSz="898450" eaLnBrk="0" fontAlgn="base" hangingPunct="0">
              <a:spcBef>
                <a:spcPct val="0"/>
              </a:spcBef>
              <a:spcAft>
                <a:spcPct val="0"/>
              </a:spcAft>
              <a:defRPr b="1">
                <a:solidFill>
                  <a:schemeClr val="tx1"/>
                </a:solidFill>
                <a:latin typeface="Arial" charset="0"/>
              </a:defRPr>
            </a:lvl8pPr>
            <a:lvl9pPr marL="3885875" indent="-228581" algn="ctr" defTabSz="898450" eaLnBrk="0" fontAlgn="base" hangingPunct="0">
              <a:spcBef>
                <a:spcPct val="0"/>
              </a:spcBef>
              <a:spcAft>
                <a:spcPct val="0"/>
              </a:spcAft>
              <a:defRPr b="1">
                <a:solidFill>
                  <a:schemeClr val="tx1"/>
                </a:solidFill>
                <a:latin typeface="Arial" charset="0"/>
              </a:defRPr>
            </a:lvl9pPr>
          </a:lstStyle>
          <a:p>
            <a:pPr eaLnBrk="1" hangingPunct="1"/>
            <a:fld id="{5D06487A-1B65-437D-8920-BAA34B37DA58}" type="slidenum">
              <a:rPr lang="en-US" b="0" smtClean="0">
                <a:latin typeface="Calibri" pitchFamily="34" charset="0"/>
              </a:rPr>
              <a:pPr eaLnBrk="1" hangingPunct="1"/>
              <a:t>14</a:t>
            </a:fld>
            <a:endParaRPr lang="en-US" b="0" dirty="0" smtClean="0">
              <a:latin typeface="Calibri" pitchFamily="34" charset="0"/>
            </a:endParaRPr>
          </a:p>
        </p:txBody>
      </p:sp>
    </p:spTree>
    <p:extLst>
      <p:ext uri="{BB962C8B-B14F-4D97-AF65-F5344CB8AC3E}">
        <p14:creationId xmlns:p14="http://schemas.microsoft.com/office/powerpoint/2010/main" val="1123709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0D12278E-F667-4877-B3FE-C1DC36276B19}" type="datetimeFigureOut">
              <a:rPr lang="en-IE" smtClean="0"/>
              <a:t>07/11/2016</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3461C9B-F245-4051-96A6-52B5CDA19873}" type="slidenum">
              <a:rPr lang="en-IE" smtClean="0"/>
              <a:t>‹#›</a:t>
            </a:fld>
            <a:endParaRPr lang="en-IE" dirty="0"/>
          </a:p>
        </p:txBody>
      </p:sp>
    </p:spTree>
    <p:extLst>
      <p:ext uri="{BB962C8B-B14F-4D97-AF65-F5344CB8AC3E}">
        <p14:creationId xmlns:p14="http://schemas.microsoft.com/office/powerpoint/2010/main" val="3910783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D12278E-F667-4877-B3FE-C1DC36276B19}" type="datetimeFigureOut">
              <a:rPr lang="en-IE" smtClean="0"/>
              <a:t>07/11/2016</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3461C9B-F245-4051-96A6-52B5CDA19873}" type="slidenum">
              <a:rPr lang="en-IE" smtClean="0"/>
              <a:t>‹#›</a:t>
            </a:fld>
            <a:endParaRPr lang="en-IE" dirty="0"/>
          </a:p>
        </p:txBody>
      </p:sp>
    </p:spTree>
    <p:extLst>
      <p:ext uri="{BB962C8B-B14F-4D97-AF65-F5344CB8AC3E}">
        <p14:creationId xmlns:p14="http://schemas.microsoft.com/office/powerpoint/2010/main" val="329108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D12278E-F667-4877-B3FE-C1DC36276B19}" type="datetimeFigureOut">
              <a:rPr lang="en-IE" smtClean="0"/>
              <a:t>07/11/2016</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3461C9B-F245-4051-96A6-52B5CDA19873}" type="slidenum">
              <a:rPr lang="en-IE" smtClean="0"/>
              <a:t>‹#›</a:t>
            </a:fld>
            <a:endParaRPr lang="en-IE" dirty="0"/>
          </a:p>
        </p:txBody>
      </p:sp>
    </p:spTree>
    <p:extLst>
      <p:ext uri="{BB962C8B-B14F-4D97-AF65-F5344CB8AC3E}">
        <p14:creationId xmlns:p14="http://schemas.microsoft.com/office/powerpoint/2010/main" val="2825771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442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Slide Number Placeholder 4"/>
          <p:cNvSpPr txBox="1">
            <a:spLocks/>
          </p:cNvSpPr>
          <p:nvPr userDrawn="1"/>
        </p:nvSpPr>
        <p:spPr bwMode="auto">
          <a:xfrm>
            <a:off x="163090" y="1118320"/>
            <a:ext cx="341736" cy="24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defRPr/>
            </a:pPr>
            <a:fld id="{9A928CFC-60C0-4BDD-B094-414A42932E8F}" type="slidenum">
              <a:rPr lang="en-US" sz="1000" b="0" smtClean="0">
                <a:solidFill>
                  <a:srgbClr val="898989"/>
                </a:solidFill>
                <a:cs typeface="Arial" charset="0"/>
              </a:rPr>
              <a:pPr algn="r" eaLnBrk="1" hangingPunct="1">
                <a:defRPr/>
              </a:pPr>
              <a:t>‹#›</a:t>
            </a:fld>
            <a:endParaRPr lang="en-US" sz="1000" b="0" dirty="0" smtClean="0">
              <a:solidFill>
                <a:srgbClr val="898989"/>
              </a:solidFill>
              <a:cs typeface="Arial" charset="0"/>
            </a:endParaRPr>
          </a:p>
        </p:txBody>
      </p:sp>
      <p:sp>
        <p:nvSpPr>
          <p:cNvPr id="5" name="Rectangle 6"/>
          <p:cNvSpPr>
            <a:spLocks noChangeArrowheads="1"/>
          </p:cNvSpPr>
          <p:nvPr userDrawn="1"/>
        </p:nvSpPr>
        <p:spPr bwMode="auto">
          <a:xfrm>
            <a:off x="2620963" y="3140075"/>
            <a:ext cx="3394879" cy="58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spAutoFit/>
          </a:bodyPr>
          <a:lstStyle/>
          <a:p>
            <a:pPr algn="l"/>
            <a:r>
              <a:rPr lang="en-GB" sz="3200" dirty="0">
                <a:solidFill>
                  <a:srgbClr val="FFFFFF"/>
                </a:solidFill>
                <a:cs typeface="Arial" charset="0"/>
              </a:rPr>
              <a:t>Making Complaints</a:t>
            </a:r>
          </a:p>
        </p:txBody>
      </p:sp>
      <p:pic>
        <p:nvPicPr>
          <p:cNvPr id="6" name="Picture 8" descr="ppt4"/>
          <p:cNvPicPr>
            <a:picLocks noChangeAspect="1" noChangeArrowheads="1"/>
          </p:cNvPicPr>
          <p:nvPr userDrawn="1"/>
        </p:nvPicPr>
        <p:blipFill>
          <a:blip r:embed="rId2">
            <a:extLst>
              <a:ext uri="{28A0092B-C50C-407E-A947-70E740481C1C}">
                <a14:useLocalDpi xmlns:a14="http://schemas.microsoft.com/office/drawing/2010/main" val="0"/>
              </a:ext>
            </a:extLst>
          </a:blip>
          <a:srcRect b="3888"/>
          <a:stretch>
            <a:fillRect/>
          </a:stretch>
        </p:blipFill>
        <p:spPr bwMode="auto">
          <a:xfrm>
            <a:off x="0" y="-1588"/>
            <a:ext cx="9144000" cy="659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userDrawn="1"/>
        </p:nvSpPr>
        <p:spPr bwMode="auto">
          <a:xfrm>
            <a:off x="0" y="6491288"/>
            <a:ext cx="2267744" cy="346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28" tIns="45715" rIns="91428" bIns="45715">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defRPr/>
            </a:pPr>
            <a:r>
              <a:rPr lang="en-GB" sz="1600" dirty="0" smtClean="0">
                <a:solidFill>
                  <a:srgbClr val="E69CFF"/>
                </a:solidFill>
                <a:latin typeface="Calibri" pitchFamily="34" charset="0"/>
              </a:rPr>
              <a:t>www.consumerhelp.ie</a:t>
            </a:r>
          </a:p>
        </p:txBody>
      </p:sp>
      <p:sp>
        <p:nvSpPr>
          <p:cNvPr id="10" name="Rectangle 5"/>
          <p:cNvSpPr>
            <a:spLocks noGrp="1" noChangeArrowheads="1"/>
          </p:cNvSpPr>
          <p:nvPr>
            <p:ph type="body" idx="1"/>
          </p:nvPr>
        </p:nvSpPr>
        <p:spPr>
          <a:xfrm>
            <a:off x="933450" y="1155701"/>
            <a:ext cx="7620000" cy="5302250"/>
          </a:xfrm>
          <a:prstGeom prst="rect">
            <a:avLst/>
          </a:prstGeom>
        </p:spPr>
        <p:txBody>
          <a:bodyPr>
            <a:normAutofit/>
          </a:bodyPr>
          <a:lstStyle>
            <a:lvl1pPr>
              <a:buClr>
                <a:srgbClr val="A71930"/>
              </a:buClr>
              <a:buFont typeface="Wingdings" pitchFamily="2" charset="2"/>
              <a:buChar char="Ø"/>
              <a:defRPr sz="1800" b="1">
                <a:latin typeface="Arial" pitchFamily="34" charset="0"/>
                <a:cs typeface="Arial" pitchFamily="34" charset="0"/>
              </a:defRPr>
            </a:lvl1pPr>
            <a:lvl2pPr>
              <a:buClr>
                <a:srgbClr val="A71930"/>
              </a:buClr>
              <a:defRPr sz="1800" b="1"/>
            </a:lvl2pPr>
            <a:lvl3pPr>
              <a:buClr>
                <a:srgbClr val="A71930"/>
              </a:buClr>
              <a:defRPr sz="1800" b="1"/>
            </a:lvl3pPr>
            <a:lvl4pPr>
              <a:buClr>
                <a:srgbClr val="A71930"/>
              </a:buClr>
              <a:defRPr sz="1800" b="1"/>
            </a:lvl4pPr>
            <a:lvl5pPr>
              <a:buClr>
                <a:srgbClr val="A71930"/>
              </a:buClr>
              <a:defRPr sz="18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4"/>
          <p:cNvSpPr>
            <a:spLocks noGrp="1" noChangeArrowheads="1"/>
          </p:cNvSpPr>
          <p:nvPr>
            <p:ph type="title"/>
          </p:nvPr>
        </p:nvSpPr>
        <p:spPr>
          <a:xfrm>
            <a:off x="395536" y="186992"/>
            <a:ext cx="7962678" cy="526113"/>
          </a:xfrm>
          <a:prstGeom prst="rect">
            <a:avLst/>
          </a:prstGeom>
          <a:noFill/>
        </p:spPr>
        <p:txBody>
          <a:bodyPr anchor="ctr" anchorCtr="0">
            <a:normAutofit/>
          </a:bodyPr>
          <a:lstStyle>
            <a:lvl1pPr algn="l">
              <a:defRPr sz="2300" b="1" baseline="0">
                <a:solidFill>
                  <a:schemeClr val="tx1"/>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690209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descr="B&amp;A_Slides-16.jpg"/>
          <p:cNvPicPr>
            <a:picLocks noChangeAspect="1"/>
          </p:cNvPicPr>
          <p:nvPr userDrawn="1"/>
        </p:nvPicPr>
        <p:blipFill>
          <a:blip r:embed="rId2"/>
          <a:stretch>
            <a:fillRect/>
          </a:stretch>
        </p:blipFill>
        <p:spPr>
          <a:xfrm>
            <a:off x="0" y="0"/>
            <a:ext cx="9144000" cy="6858000"/>
          </a:xfrm>
          <a:prstGeom prst="rect">
            <a:avLst/>
          </a:prstGeom>
        </p:spPr>
      </p:pic>
      <p:sp>
        <p:nvSpPr>
          <p:cNvPr id="9" name="Slide Number Placeholder 5"/>
          <p:cNvSpPr>
            <a:spLocks noGrp="1"/>
          </p:cNvSpPr>
          <p:nvPr>
            <p:ph type="sldNum" sz="quarter" idx="4"/>
          </p:nvPr>
        </p:nvSpPr>
        <p:spPr>
          <a:xfrm>
            <a:off x="6723210" y="6054733"/>
            <a:ext cx="1969477" cy="365125"/>
          </a:xfrm>
          <a:prstGeom prst="rect">
            <a:avLst/>
          </a:prstGeom>
        </p:spPr>
        <p:txBody>
          <a:bodyPr vert="horz" lIns="87265" tIns="43632" rIns="87265" bIns="43632" rtlCol="0" anchor="ctr"/>
          <a:lstStyle>
            <a:lvl1pPr algn="r">
              <a:defRPr sz="1100">
                <a:solidFill>
                  <a:schemeClr val="bg1"/>
                </a:solidFill>
                <a:latin typeface="Vectora LH Black"/>
                <a:cs typeface="Vectora LH Black"/>
              </a:defRPr>
            </a:lvl1pPr>
          </a:lstStyle>
          <a:p>
            <a:fld id="{FDF4FFE2-6B85-2B4D-801E-538673A10BBF}" type="slidenum">
              <a:rPr lang="en-US" smtClean="0">
                <a:solidFill>
                  <a:prstClr val="white"/>
                </a:solidFill>
              </a:rPr>
              <a:pPr/>
              <a:t>‹#›</a:t>
            </a:fld>
            <a:endParaRPr lang="en-US" dirty="0">
              <a:solidFill>
                <a:prstClr val="white"/>
              </a:solidFill>
            </a:endParaRPr>
          </a:p>
        </p:txBody>
      </p:sp>
      <p:sp>
        <p:nvSpPr>
          <p:cNvPr id="11" name="Title 1"/>
          <p:cNvSpPr>
            <a:spLocks noGrp="1"/>
          </p:cNvSpPr>
          <p:nvPr>
            <p:ph type="title" hasCustomPrompt="1"/>
          </p:nvPr>
        </p:nvSpPr>
        <p:spPr>
          <a:xfrm>
            <a:off x="465145" y="2788403"/>
            <a:ext cx="3352260" cy="1143000"/>
          </a:xfrm>
          <a:prstGeom prst="rect">
            <a:avLst/>
          </a:prstGeom>
        </p:spPr>
        <p:txBody>
          <a:bodyPr lIns="87265" tIns="43632" rIns="87265" bIns="43632">
            <a:normAutofit/>
          </a:bodyPr>
          <a:lstStyle>
            <a:lvl1pPr algn="l">
              <a:defRPr sz="1800" b="1" i="0" baseline="0">
                <a:solidFill>
                  <a:schemeClr val="bg1"/>
                </a:solidFill>
                <a:latin typeface="Vectora LH Bold"/>
                <a:cs typeface="Vectora LH Bold"/>
              </a:defRPr>
            </a:lvl1pPr>
          </a:lstStyle>
          <a:p>
            <a:r>
              <a:rPr lang="ga-IE" dirty="0" smtClean="0"/>
              <a:t>Input Section Title</a:t>
            </a:r>
            <a:br>
              <a:rPr lang="ga-IE" dirty="0" smtClean="0"/>
            </a:br>
            <a:endParaRPr lang="en-US" dirty="0"/>
          </a:p>
        </p:txBody>
      </p:sp>
      <p:pic>
        <p:nvPicPr>
          <p:cNvPr id="8" name="Picture 7" descr="B&amp;A_Logo_outlined_for PP.png"/>
          <p:cNvPicPr>
            <a:picLocks noChangeAspect="1"/>
          </p:cNvPicPr>
          <p:nvPr userDrawn="1"/>
        </p:nvPicPr>
        <p:blipFill>
          <a:blip r:embed="rId3"/>
          <a:stretch>
            <a:fillRect/>
          </a:stretch>
        </p:blipFill>
        <p:spPr>
          <a:xfrm>
            <a:off x="517249" y="5669152"/>
            <a:ext cx="1447225" cy="771162"/>
          </a:xfrm>
          <a:prstGeom prst="rect">
            <a:avLst/>
          </a:prstGeom>
        </p:spPr>
      </p:pic>
    </p:spTree>
    <p:extLst>
      <p:ext uri="{BB962C8B-B14F-4D97-AF65-F5344CB8AC3E}">
        <p14:creationId xmlns:p14="http://schemas.microsoft.com/office/powerpoint/2010/main" val="1329401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0D12278E-F667-4877-B3FE-C1DC36276B19}" type="datetimeFigureOut">
              <a:rPr lang="en-IE" smtClean="0"/>
              <a:t>07/11/2016</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3461C9B-F245-4051-96A6-52B5CDA19873}" type="slidenum">
              <a:rPr lang="en-IE" smtClean="0"/>
              <a:t>‹#›</a:t>
            </a:fld>
            <a:endParaRPr lang="en-IE" dirty="0"/>
          </a:p>
        </p:txBody>
      </p:sp>
    </p:spTree>
    <p:extLst>
      <p:ext uri="{BB962C8B-B14F-4D97-AF65-F5344CB8AC3E}">
        <p14:creationId xmlns:p14="http://schemas.microsoft.com/office/powerpoint/2010/main" val="159120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12278E-F667-4877-B3FE-C1DC36276B19}" type="datetimeFigureOut">
              <a:rPr lang="en-IE" smtClean="0"/>
              <a:t>07/11/2016</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3461C9B-F245-4051-96A6-52B5CDA19873}" type="slidenum">
              <a:rPr lang="en-IE" smtClean="0"/>
              <a:t>‹#›</a:t>
            </a:fld>
            <a:endParaRPr lang="en-IE" dirty="0"/>
          </a:p>
        </p:txBody>
      </p:sp>
    </p:spTree>
    <p:extLst>
      <p:ext uri="{BB962C8B-B14F-4D97-AF65-F5344CB8AC3E}">
        <p14:creationId xmlns:p14="http://schemas.microsoft.com/office/powerpoint/2010/main" val="4270640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0D12278E-F667-4877-B3FE-C1DC36276B19}" type="datetimeFigureOut">
              <a:rPr lang="en-IE" smtClean="0"/>
              <a:t>07/11/2016</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73461C9B-F245-4051-96A6-52B5CDA19873}" type="slidenum">
              <a:rPr lang="en-IE" smtClean="0"/>
              <a:t>‹#›</a:t>
            </a:fld>
            <a:endParaRPr lang="en-IE" dirty="0"/>
          </a:p>
        </p:txBody>
      </p:sp>
    </p:spTree>
    <p:extLst>
      <p:ext uri="{BB962C8B-B14F-4D97-AF65-F5344CB8AC3E}">
        <p14:creationId xmlns:p14="http://schemas.microsoft.com/office/powerpoint/2010/main" val="2892440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0D12278E-F667-4877-B3FE-C1DC36276B19}" type="datetimeFigureOut">
              <a:rPr lang="en-IE" smtClean="0"/>
              <a:t>07/11/2016</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73461C9B-F245-4051-96A6-52B5CDA19873}" type="slidenum">
              <a:rPr lang="en-IE" smtClean="0"/>
              <a:t>‹#›</a:t>
            </a:fld>
            <a:endParaRPr lang="en-IE" dirty="0"/>
          </a:p>
        </p:txBody>
      </p:sp>
    </p:spTree>
    <p:extLst>
      <p:ext uri="{BB962C8B-B14F-4D97-AF65-F5344CB8AC3E}">
        <p14:creationId xmlns:p14="http://schemas.microsoft.com/office/powerpoint/2010/main" val="214706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0D12278E-F667-4877-B3FE-C1DC36276B19}" type="datetimeFigureOut">
              <a:rPr lang="en-IE" smtClean="0"/>
              <a:t>07/11/2016</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73461C9B-F245-4051-96A6-52B5CDA19873}" type="slidenum">
              <a:rPr lang="en-IE" smtClean="0"/>
              <a:t>‹#›</a:t>
            </a:fld>
            <a:endParaRPr lang="en-IE" dirty="0"/>
          </a:p>
        </p:txBody>
      </p:sp>
    </p:spTree>
    <p:extLst>
      <p:ext uri="{BB962C8B-B14F-4D97-AF65-F5344CB8AC3E}">
        <p14:creationId xmlns:p14="http://schemas.microsoft.com/office/powerpoint/2010/main" val="243563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12278E-F667-4877-B3FE-C1DC36276B19}" type="datetimeFigureOut">
              <a:rPr lang="en-IE" smtClean="0"/>
              <a:t>07/11/2016</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73461C9B-F245-4051-96A6-52B5CDA19873}" type="slidenum">
              <a:rPr lang="en-IE" smtClean="0"/>
              <a:t>‹#›</a:t>
            </a:fld>
            <a:endParaRPr lang="en-IE" dirty="0"/>
          </a:p>
        </p:txBody>
      </p:sp>
    </p:spTree>
    <p:extLst>
      <p:ext uri="{BB962C8B-B14F-4D97-AF65-F5344CB8AC3E}">
        <p14:creationId xmlns:p14="http://schemas.microsoft.com/office/powerpoint/2010/main" val="3352876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2278E-F667-4877-B3FE-C1DC36276B19}" type="datetimeFigureOut">
              <a:rPr lang="en-IE" smtClean="0"/>
              <a:t>07/11/2016</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73461C9B-F245-4051-96A6-52B5CDA19873}" type="slidenum">
              <a:rPr lang="en-IE" smtClean="0"/>
              <a:t>‹#›</a:t>
            </a:fld>
            <a:endParaRPr lang="en-IE" dirty="0"/>
          </a:p>
        </p:txBody>
      </p:sp>
    </p:spTree>
    <p:extLst>
      <p:ext uri="{BB962C8B-B14F-4D97-AF65-F5344CB8AC3E}">
        <p14:creationId xmlns:p14="http://schemas.microsoft.com/office/powerpoint/2010/main" val="282536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2278E-F667-4877-B3FE-C1DC36276B19}" type="datetimeFigureOut">
              <a:rPr lang="en-IE" smtClean="0"/>
              <a:t>07/11/2016</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73461C9B-F245-4051-96A6-52B5CDA19873}" type="slidenum">
              <a:rPr lang="en-IE" smtClean="0"/>
              <a:t>‹#›</a:t>
            </a:fld>
            <a:endParaRPr lang="en-IE" dirty="0"/>
          </a:p>
        </p:txBody>
      </p:sp>
    </p:spTree>
    <p:extLst>
      <p:ext uri="{BB962C8B-B14F-4D97-AF65-F5344CB8AC3E}">
        <p14:creationId xmlns:p14="http://schemas.microsoft.com/office/powerpoint/2010/main" val="1718823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12278E-F667-4877-B3FE-C1DC36276B19}" type="datetimeFigureOut">
              <a:rPr lang="en-IE" smtClean="0"/>
              <a:t>07/11/2016</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61C9B-F245-4051-96A6-52B5CDA19873}" type="slidenum">
              <a:rPr lang="en-IE" smtClean="0"/>
              <a:t>‹#›</a:t>
            </a:fld>
            <a:endParaRPr lang="en-IE" dirty="0"/>
          </a:p>
        </p:txBody>
      </p:sp>
    </p:spTree>
    <p:extLst>
      <p:ext uri="{BB962C8B-B14F-4D97-AF65-F5344CB8AC3E}">
        <p14:creationId xmlns:p14="http://schemas.microsoft.com/office/powerpoint/2010/main" val="150197266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67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3.xml"/><Relationship Id="rId5" Type="http://schemas.openxmlformats.org/officeDocument/2006/relationships/chart" Target="../charts/chart10.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3.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074" name="AutoShape 2"/>
          <p:cNvSpPr>
            <a:spLocks noChangeArrowheads="1"/>
          </p:cNvSpPr>
          <p:nvPr/>
        </p:nvSpPr>
        <p:spPr bwMode="auto">
          <a:xfrm>
            <a:off x="933451" y="490539"/>
            <a:ext cx="7275513" cy="5621736"/>
          </a:xfrm>
          <a:prstGeom prst="roundRect">
            <a:avLst>
              <a:gd name="adj" fmla="val 278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13" tIns="0" rIns="91413" bIns="0">
            <a:spAutoFit/>
          </a:bodyPr>
          <a:lstStyle/>
          <a:p>
            <a:endParaRPr lang="en-GB" sz="2800" dirty="0"/>
          </a:p>
          <a:p>
            <a:pPr algn="ctr"/>
            <a:r>
              <a:rPr lang="en-GB" sz="2800" dirty="0">
                <a:solidFill>
                  <a:srgbClr val="7F7F7F"/>
                </a:solidFill>
              </a:rPr>
              <a:t>National Consumer Agency</a:t>
            </a:r>
            <a:endParaRPr lang="en-GB" sz="2800" dirty="0">
              <a:solidFill>
                <a:srgbClr val="7F7F7F"/>
              </a:solidFill>
              <a:cs typeface="Arial" charset="0"/>
            </a:endParaRPr>
          </a:p>
          <a:p>
            <a:pPr algn="ctr"/>
            <a:endParaRPr lang="en-GB" dirty="0">
              <a:cs typeface="Arial" charset="0"/>
            </a:endParaRPr>
          </a:p>
          <a:p>
            <a:pPr algn="ctr"/>
            <a:r>
              <a:rPr lang="en-GB" sz="2400" dirty="0">
                <a:latin typeface="Calibri" pitchFamily="34" charset="0"/>
                <a:ea typeface="Calibri" pitchFamily="34" charset="0"/>
                <a:cs typeface="Calibri" pitchFamily="34" charset="0"/>
              </a:rPr>
              <a:t>Market Research Findings:</a:t>
            </a:r>
          </a:p>
          <a:p>
            <a:pPr algn="ctr"/>
            <a:r>
              <a:rPr lang="en-GB" sz="2400" dirty="0">
                <a:latin typeface="Calibri" pitchFamily="34" charset="0"/>
                <a:ea typeface="Calibri" pitchFamily="34" charset="0"/>
                <a:cs typeface="Calibri" pitchFamily="34" charset="0"/>
              </a:rPr>
              <a:t>Banking &amp; Consumer Behaviour</a:t>
            </a:r>
          </a:p>
          <a:p>
            <a:pPr algn="ctr"/>
            <a:endParaRPr lang="en-GB" i="1" dirty="0">
              <a:cs typeface="Arial" charset="0"/>
            </a:endParaRPr>
          </a:p>
          <a:p>
            <a:pPr algn="ctr"/>
            <a:endParaRPr lang="en-GB" dirty="0">
              <a:cs typeface="Arial" charset="0"/>
            </a:endParaRPr>
          </a:p>
          <a:p>
            <a:pPr algn="ctr"/>
            <a:endParaRPr lang="en-GB" dirty="0">
              <a:cs typeface="Arial" charset="0"/>
            </a:endParaRPr>
          </a:p>
          <a:p>
            <a:pPr algn="ctr"/>
            <a:endParaRPr lang="en-GB" dirty="0">
              <a:cs typeface="Arial" charset="0"/>
            </a:endParaRPr>
          </a:p>
          <a:p>
            <a:pPr algn="ctr"/>
            <a:endParaRPr lang="en-GB" dirty="0">
              <a:cs typeface="Arial" charset="0"/>
            </a:endParaRPr>
          </a:p>
          <a:p>
            <a:pPr algn="ctr"/>
            <a:endParaRPr lang="en-IE" sz="2000" dirty="0">
              <a:latin typeface="Calibri" pitchFamily="34" charset="0"/>
              <a:ea typeface="Calibri" pitchFamily="34" charset="0"/>
              <a:cs typeface="Calibri" pitchFamily="34" charset="0"/>
            </a:endParaRPr>
          </a:p>
          <a:p>
            <a:pPr algn="ctr"/>
            <a:endParaRPr lang="en-IE" sz="2000" dirty="0">
              <a:latin typeface="Calibri" pitchFamily="34" charset="0"/>
              <a:ea typeface="Calibri" pitchFamily="34" charset="0"/>
              <a:cs typeface="Calibri" pitchFamily="34" charset="0"/>
            </a:endParaRPr>
          </a:p>
          <a:p>
            <a:pPr algn="ctr"/>
            <a:r>
              <a:rPr lang="en-IE" sz="2000" dirty="0">
                <a:latin typeface="Calibri" pitchFamily="34" charset="0"/>
                <a:ea typeface="Calibri" pitchFamily="34" charset="0"/>
                <a:cs typeface="Calibri" pitchFamily="34" charset="0"/>
              </a:rPr>
              <a:t>February 2014</a:t>
            </a:r>
            <a:endParaRPr lang="en-GB" sz="2000" i="1" dirty="0">
              <a:latin typeface="Calibri" pitchFamily="34" charset="0"/>
              <a:ea typeface="Calibri" pitchFamily="34" charset="0"/>
              <a:cs typeface="Calibri" pitchFamily="34" charset="0"/>
            </a:endParaRPr>
          </a:p>
          <a:p>
            <a:pPr algn="ctr"/>
            <a:r>
              <a:rPr lang="en-GB" sz="2000" dirty="0">
                <a:latin typeface="Calibri" pitchFamily="34" charset="0"/>
                <a:ea typeface="Calibri" pitchFamily="34" charset="0"/>
                <a:cs typeface="Calibri" pitchFamily="34" charset="0"/>
              </a:rPr>
              <a:t>Research Conducted by</a:t>
            </a:r>
          </a:p>
          <a:p>
            <a:pPr algn="ctr"/>
            <a:endParaRPr lang="en-GB" dirty="0">
              <a:cs typeface="Arial" charset="0"/>
            </a:endParaRPr>
          </a:p>
          <a:p>
            <a:endParaRPr lang="en-GB" dirty="0">
              <a:cs typeface="Arial" charset="0"/>
            </a:endParaRPr>
          </a:p>
          <a:p>
            <a:endParaRPr lang="en-GB" dirty="0">
              <a:cs typeface="Arial" charset="0"/>
            </a:endParaRPr>
          </a:p>
        </p:txBody>
      </p:sp>
      <p:pic>
        <p:nvPicPr>
          <p:cNvPr id="3075" name="Picture 7" descr="http://www.nca.ie/eng/Media_Zone/Downloads/NCA%20bilingual%20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6776" y="2627313"/>
            <a:ext cx="19462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4000" y="5124451"/>
            <a:ext cx="103505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94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3213119847"/>
              </p:ext>
            </p:extLst>
          </p:nvPr>
        </p:nvGraphicFramePr>
        <p:xfrm>
          <a:off x="4448796" y="1407009"/>
          <a:ext cx="3880925" cy="47657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507719685"/>
              </p:ext>
            </p:extLst>
          </p:nvPr>
        </p:nvGraphicFramePr>
        <p:xfrm>
          <a:off x="691077" y="1407009"/>
          <a:ext cx="3572914" cy="274155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35093" y="332656"/>
            <a:ext cx="8352928" cy="526113"/>
          </a:xfrm>
        </p:spPr>
        <p:txBody>
          <a:bodyPr>
            <a:normAutofit fontScale="90000"/>
          </a:bodyPr>
          <a:lstStyle/>
          <a:p>
            <a:r>
              <a:rPr lang="en-IE" sz="2600" dirty="0" smtClean="0">
                <a:solidFill>
                  <a:schemeClr val="accent3"/>
                </a:solidFill>
              </a:rPr>
              <a:t>Reduced use of debit cards and making larger cash withdrawals evident</a:t>
            </a:r>
            <a:r>
              <a:rPr lang="en-IE" dirty="0" smtClean="0">
                <a:solidFill>
                  <a:schemeClr val="accent3"/>
                </a:solidFill>
              </a:rPr>
              <a:t/>
            </a:r>
            <a:br>
              <a:rPr lang="en-IE" dirty="0" smtClean="0">
                <a:solidFill>
                  <a:schemeClr val="accent3"/>
                </a:solidFill>
              </a:rPr>
            </a:br>
            <a:r>
              <a:rPr lang="en-IE" sz="1600" dirty="0">
                <a:solidFill>
                  <a:schemeClr val="bg1">
                    <a:lumMod val="50000"/>
                  </a:schemeClr>
                </a:solidFill>
              </a:rPr>
              <a:t>Base: Those with a current account who no longer </a:t>
            </a:r>
            <a:r>
              <a:rPr lang="en-IE" sz="1600" dirty="0" smtClean="0">
                <a:solidFill>
                  <a:schemeClr val="bg1">
                    <a:lumMod val="50000"/>
                  </a:schemeClr>
                </a:solidFill>
              </a:rPr>
              <a:t>qualify for free </a:t>
            </a:r>
            <a:r>
              <a:rPr lang="en-IE" sz="1600" dirty="0">
                <a:solidFill>
                  <a:schemeClr val="bg1">
                    <a:lumMod val="50000"/>
                  </a:schemeClr>
                </a:solidFill>
              </a:rPr>
              <a:t>banking </a:t>
            </a:r>
            <a:endParaRPr lang="en-IE" sz="1600" dirty="0"/>
          </a:p>
        </p:txBody>
      </p:sp>
      <p:sp>
        <p:nvSpPr>
          <p:cNvPr id="13" name="TextBox 12"/>
          <p:cNvSpPr txBox="1"/>
          <p:nvPr/>
        </p:nvSpPr>
        <p:spPr>
          <a:xfrm>
            <a:off x="3379703" y="1406092"/>
            <a:ext cx="492816" cy="265615"/>
          </a:xfrm>
          <a:prstGeom prst="rect">
            <a:avLst/>
          </a:prstGeom>
          <a:noFill/>
        </p:spPr>
        <p:txBody>
          <a:bodyPr wrap="square" lIns="80165" tIns="40083" rIns="80165" bIns="40083" rtlCol="0">
            <a:spAutoFit/>
          </a:bodyPr>
          <a:lstStyle/>
          <a:p>
            <a:pPr algn="ctr"/>
            <a:r>
              <a:rPr lang="en-IE" sz="1200" b="1" dirty="0"/>
              <a:t>%</a:t>
            </a:r>
          </a:p>
        </p:txBody>
      </p:sp>
      <p:sp>
        <p:nvSpPr>
          <p:cNvPr id="15" name="Rectangle 14"/>
          <p:cNvSpPr/>
          <p:nvPr/>
        </p:nvSpPr>
        <p:spPr>
          <a:xfrm>
            <a:off x="499438" y="5062719"/>
            <a:ext cx="492816" cy="195891"/>
          </a:xfrm>
          <a:prstGeom prst="rect">
            <a:avLst/>
          </a:prstGeom>
          <a:solidFill>
            <a:schemeClr val="accent4"/>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IE" dirty="0"/>
          </a:p>
        </p:txBody>
      </p:sp>
      <p:sp>
        <p:nvSpPr>
          <p:cNvPr id="16" name="Rectangle 15"/>
          <p:cNvSpPr/>
          <p:nvPr/>
        </p:nvSpPr>
        <p:spPr>
          <a:xfrm>
            <a:off x="499438" y="5280834"/>
            <a:ext cx="492816" cy="195891"/>
          </a:xfrm>
          <a:prstGeom prst="rect">
            <a:avLst/>
          </a:prstGeom>
          <a:solidFill>
            <a:schemeClr val="accent3"/>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IE" dirty="0"/>
          </a:p>
        </p:txBody>
      </p:sp>
      <p:sp>
        <p:nvSpPr>
          <p:cNvPr id="17" name="TextBox 16"/>
          <p:cNvSpPr txBox="1"/>
          <p:nvPr/>
        </p:nvSpPr>
        <p:spPr>
          <a:xfrm>
            <a:off x="992254" y="5062720"/>
            <a:ext cx="1540049" cy="251183"/>
          </a:xfrm>
          <a:prstGeom prst="rect">
            <a:avLst/>
          </a:prstGeom>
          <a:noFill/>
        </p:spPr>
        <p:txBody>
          <a:bodyPr wrap="square" lIns="80165" tIns="40083" rIns="80165" bIns="40083" rtlCol="0">
            <a:spAutoFit/>
          </a:bodyPr>
          <a:lstStyle/>
          <a:p>
            <a:r>
              <a:rPr lang="en-IE" sz="1100" b="1" dirty="0"/>
              <a:t>W10</a:t>
            </a:r>
          </a:p>
        </p:txBody>
      </p:sp>
      <p:sp>
        <p:nvSpPr>
          <p:cNvPr id="18" name="TextBox 17"/>
          <p:cNvSpPr txBox="1"/>
          <p:nvPr/>
        </p:nvSpPr>
        <p:spPr>
          <a:xfrm>
            <a:off x="992254" y="5268615"/>
            <a:ext cx="1540049" cy="251183"/>
          </a:xfrm>
          <a:prstGeom prst="rect">
            <a:avLst/>
          </a:prstGeom>
          <a:noFill/>
        </p:spPr>
        <p:txBody>
          <a:bodyPr wrap="square" lIns="80165" tIns="40083" rIns="80165" bIns="40083" rtlCol="0">
            <a:spAutoFit/>
          </a:bodyPr>
          <a:lstStyle/>
          <a:p>
            <a:r>
              <a:rPr lang="en-IE" sz="1100" b="1" dirty="0"/>
              <a:t>W11</a:t>
            </a:r>
          </a:p>
        </p:txBody>
      </p:sp>
      <p:sp>
        <p:nvSpPr>
          <p:cNvPr id="19" name="Rounded Rectangle 18"/>
          <p:cNvSpPr/>
          <p:nvPr/>
        </p:nvSpPr>
        <p:spPr>
          <a:xfrm>
            <a:off x="2304196" y="6493740"/>
            <a:ext cx="6748215" cy="333687"/>
          </a:xfrm>
          <a:prstGeom prst="roundRect">
            <a:avLst/>
          </a:prstGeom>
          <a:solidFill>
            <a:schemeClr val="bg1">
              <a:lumMod val="6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marL="200414" indent="-200414">
              <a:buAutoNum type="alphaUcPeriod" startAt="17"/>
            </a:pPr>
            <a:r>
              <a:rPr lang="en-GB" sz="900" dirty="0">
                <a:solidFill>
                  <a:schemeClr val="tx1"/>
                </a:solidFill>
              </a:rPr>
              <a:t> </a:t>
            </a:r>
            <a:r>
              <a:rPr lang="en-GB" sz="900" dirty="0" smtClean="0">
                <a:solidFill>
                  <a:schemeClr val="tx1"/>
                </a:solidFill>
              </a:rPr>
              <a:t>Has </a:t>
            </a:r>
            <a:r>
              <a:rPr lang="en-GB" sz="900" dirty="0">
                <a:solidFill>
                  <a:schemeClr val="tx1"/>
                </a:solidFill>
              </a:rPr>
              <a:t>this change in fee structure prompted you to change or do you intend to change the following ways you use 	your current account?</a:t>
            </a:r>
            <a:endParaRPr lang="en-IE" sz="900" dirty="0">
              <a:solidFill>
                <a:schemeClr val="tx1"/>
              </a:solidFill>
            </a:endParaRPr>
          </a:p>
        </p:txBody>
      </p:sp>
      <p:sp>
        <p:nvSpPr>
          <p:cNvPr id="10" name="Oval 9"/>
          <p:cNvSpPr/>
          <p:nvPr/>
        </p:nvSpPr>
        <p:spPr>
          <a:xfrm>
            <a:off x="7817626" y="2221935"/>
            <a:ext cx="356375" cy="29680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IE" dirty="0"/>
          </a:p>
        </p:txBody>
      </p:sp>
      <p:sp>
        <p:nvSpPr>
          <p:cNvPr id="23" name="Oval 22"/>
          <p:cNvSpPr/>
          <p:nvPr/>
        </p:nvSpPr>
        <p:spPr>
          <a:xfrm>
            <a:off x="3955182" y="2297769"/>
            <a:ext cx="356375" cy="29680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IE" dirty="0"/>
          </a:p>
        </p:txBody>
      </p:sp>
      <p:sp>
        <p:nvSpPr>
          <p:cNvPr id="27" name="TextBox 26"/>
          <p:cNvSpPr txBox="1"/>
          <p:nvPr/>
        </p:nvSpPr>
        <p:spPr>
          <a:xfrm>
            <a:off x="7521813" y="1406093"/>
            <a:ext cx="492816" cy="265615"/>
          </a:xfrm>
          <a:prstGeom prst="rect">
            <a:avLst/>
          </a:prstGeom>
          <a:noFill/>
        </p:spPr>
        <p:txBody>
          <a:bodyPr wrap="square" lIns="80165" tIns="40083" rIns="80165" bIns="40083" rtlCol="0">
            <a:spAutoFit/>
          </a:bodyPr>
          <a:lstStyle/>
          <a:p>
            <a:pPr algn="ctr"/>
            <a:r>
              <a:rPr lang="en-IE" sz="1200" b="1" dirty="0"/>
              <a:t>%</a:t>
            </a:r>
          </a:p>
        </p:txBody>
      </p:sp>
      <p:sp>
        <p:nvSpPr>
          <p:cNvPr id="11" name="TextBox 10"/>
          <p:cNvSpPr txBox="1"/>
          <p:nvPr/>
        </p:nvSpPr>
        <p:spPr>
          <a:xfrm>
            <a:off x="745846" y="1407009"/>
            <a:ext cx="1546881" cy="265615"/>
          </a:xfrm>
          <a:prstGeom prst="rect">
            <a:avLst/>
          </a:prstGeom>
          <a:noFill/>
        </p:spPr>
        <p:txBody>
          <a:bodyPr wrap="square" lIns="80165" tIns="40083" rIns="80165" bIns="40083" rtlCol="0">
            <a:spAutoFit/>
          </a:bodyPr>
          <a:lstStyle/>
          <a:p>
            <a:r>
              <a:rPr lang="en-IE" sz="1200" b="1" u="sng" dirty="0"/>
              <a:t>I now do this….</a:t>
            </a:r>
          </a:p>
        </p:txBody>
      </p:sp>
      <p:sp>
        <p:nvSpPr>
          <p:cNvPr id="28" name="TextBox 27"/>
          <p:cNvSpPr txBox="1"/>
          <p:nvPr/>
        </p:nvSpPr>
        <p:spPr>
          <a:xfrm>
            <a:off x="4510398" y="1406092"/>
            <a:ext cx="1971263" cy="265615"/>
          </a:xfrm>
          <a:prstGeom prst="rect">
            <a:avLst/>
          </a:prstGeom>
          <a:noFill/>
        </p:spPr>
        <p:txBody>
          <a:bodyPr wrap="square" lIns="80165" tIns="40083" rIns="80165" bIns="40083" rtlCol="0">
            <a:spAutoFit/>
          </a:bodyPr>
          <a:lstStyle/>
          <a:p>
            <a:r>
              <a:rPr lang="en-IE" sz="1200" b="1" u="sng" dirty="0"/>
              <a:t>I intend to do this….</a:t>
            </a:r>
          </a:p>
        </p:txBody>
      </p:sp>
      <p:sp>
        <p:nvSpPr>
          <p:cNvPr id="22" name="TextBox 21"/>
          <p:cNvSpPr txBox="1"/>
          <p:nvPr/>
        </p:nvSpPr>
        <p:spPr>
          <a:xfrm>
            <a:off x="1569889" y="5062719"/>
            <a:ext cx="1279189" cy="634947"/>
          </a:xfrm>
          <a:prstGeom prst="rect">
            <a:avLst/>
          </a:prstGeom>
          <a:solidFill>
            <a:schemeClr val="bg1">
              <a:lumMod val="75000"/>
            </a:schemeClr>
          </a:solidFill>
        </p:spPr>
        <p:txBody>
          <a:bodyPr wrap="none" lIns="80165" tIns="40083" rIns="80165" bIns="40083" rtlCol="0">
            <a:spAutoFit/>
          </a:bodyPr>
          <a:lstStyle/>
          <a:p>
            <a:pPr>
              <a:lnSpc>
                <a:spcPct val="120000"/>
              </a:lnSpc>
            </a:pPr>
            <a:r>
              <a:rPr lang="en-GB" sz="1000" dirty="0"/>
              <a:t>W10 November 2012</a:t>
            </a:r>
          </a:p>
          <a:p>
            <a:pPr>
              <a:lnSpc>
                <a:spcPct val="120000"/>
              </a:lnSpc>
            </a:pPr>
            <a:r>
              <a:rPr lang="en-GB" sz="1000" dirty="0"/>
              <a:t>W11 June 2013</a:t>
            </a:r>
          </a:p>
          <a:p>
            <a:pPr>
              <a:lnSpc>
                <a:spcPct val="120000"/>
              </a:lnSpc>
            </a:pPr>
            <a:r>
              <a:rPr lang="en-GB" sz="1000" dirty="0"/>
              <a:t>W12 </a:t>
            </a:r>
            <a:r>
              <a:rPr lang="en-GB" sz="1000" dirty="0" smtClean="0"/>
              <a:t>November </a:t>
            </a:r>
            <a:r>
              <a:rPr lang="en-GB" sz="1000" dirty="0"/>
              <a:t>2013</a:t>
            </a:r>
            <a:endParaRPr lang="en-IE" sz="1000" dirty="0"/>
          </a:p>
        </p:txBody>
      </p:sp>
      <p:sp>
        <p:nvSpPr>
          <p:cNvPr id="25" name="Rectangle 24"/>
          <p:cNvSpPr/>
          <p:nvPr/>
        </p:nvSpPr>
        <p:spPr>
          <a:xfrm>
            <a:off x="506270" y="5519798"/>
            <a:ext cx="492816" cy="195891"/>
          </a:xfrm>
          <a:prstGeom prst="rect">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IE" dirty="0"/>
          </a:p>
        </p:txBody>
      </p:sp>
      <p:sp>
        <p:nvSpPr>
          <p:cNvPr id="29" name="TextBox 28"/>
          <p:cNvSpPr txBox="1"/>
          <p:nvPr/>
        </p:nvSpPr>
        <p:spPr>
          <a:xfrm>
            <a:off x="999086" y="5519798"/>
            <a:ext cx="1540049" cy="251183"/>
          </a:xfrm>
          <a:prstGeom prst="rect">
            <a:avLst/>
          </a:prstGeom>
          <a:noFill/>
        </p:spPr>
        <p:txBody>
          <a:bodyPr wrap="square" lIns="80165" tIns="40083" rIns="80165" bIns="40083" rtlCol="0">
            <a:spAutoFit/>
          </a:bodyPr>
          <a:lstStyle/>
          <a:p>
            <a:r>
              <a:rPr lang="en-IE" sz="1100" b="1" dirty="0"/>
              <a:t>W12</a:t>
            </a:r>
          </a:p>
        </p:txBody>
      </p:sp>
      <p:sp>
        <p:nvSpPr>
          <p:cNvPr id="20" name="Rounded Rectangle 19"/>
          <p:cNvSpPr/>
          <p:nvPr/>
        </p:nvSpPr>
        <p:spPr>
          <a:xfrm>
            <a:off x="799714" y="5877272"/>
            <a:ext cx="7468178" cy="354189"/>
          </a:xfrm>
          <a:prstGeom prst="roundRect">
            <a:avLst/>
          </a:prstGeom>
          <a:solidFill>
            <a:schemeClr val="accent2">
              <a:lumMod val="60000"/>
              <a:lumOff val="40000"/>
            </a:schemeClr>
          </a:solidFill>
          <a:ln>
            <a:solidFill>
              <a:schemeClr val="accent2">
                <a:lumMod val="60000"/>
                <a:lumOff val="40000"/>
              </a:schemeClr>
            </a:solidFill>
          </a:ln>
          <a:effectLst/>
        </p:spPr>
        <p:style>
          <a:lnRef idx="0">
            <a:schemeClr val="accent3"/>
          </a:lnRef>
          <a:fillRef idx="3">
            <a:schemeClr val="accent3"/>
          </a:fillRef>
          <a:effectRef idx="3">
            <a:schemeClr val="accent3"/>
          </a:effectRef>
          <a:fontRef idx="minor">
            <a:schemeClr val="lt1"/>
          </a:fontRef>
        </p:style>
        <p:txBody>
          <a:bodyPr lIns="80165" tIns="40083" rIns="80165" bIns="40083" anchor="ctr"/>
          <a:lstStyle/>
          <a:p>
            <a:pPr algn="ctr">
              <a:defRPr/>
            </a:pPr>
            <a:r>
              <a:rPr lang="en-US" sz="1400" dirty="0">
                <a:solidFill>
                  <a:schemeClr val="tx1"/>
                </a:solidFill>
              </a:rPr>
              <a:t>There </a:t>
            </a:r>
            <a:r>
              <a:rPr lang="en-US" sz="1400" dirty="0" smtClean="0">
                <a:solidFill>
                  <a:schemeClr val="tx1"/>
                </a:solidFill>
              </a:rPr>
              <a:t>is also </a:t>
            </a:r>
            <a:r>
              <a:rPr lang="en-US" sz="1400" dirty="0">
                <a:solidFill>
                  <a:schemeClr val="tx1"/>
                </a:solidFill>
              </a:rPr>
              <a:t>the intent however to consider banks with lower fees and charges.</a:t>
            </a:r>
          </a:p>
        </p:txBody>
      </p:sp>
    </p:spTree>
    <p:extLst>
      <p:ext uri="{BB962C8B-B14F-4D97-AF65-F5344CB8AC3E}">
        <p14:creationId xmlns:p14="http://schemas.microsoft.com/office/powerpoint/2010/main" val="2474936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15" y="186992"/>
            <a:ext cx="8208099" cy="526113"/>
          </a:xfrm>
        </p:spPr>
        <p:txBody>
          <a:bodyPr>
            <a:normAutofit fontScale="90000"/>
          </a:bodyPr>
          <a:lstStyle/>
          <a:p>
            <a:r>
              <a:rPr lang="en-US" sz="2600" dirty="0">
                <a:solidFill>
                  <a:schemeClr val="accent3"/>
                </a:solidFill>
              </a:rPr>
              <a:t>Incidence of </a:t>
            </a:r>
            <a:r>
              <a:rPr lang="en-US" sz="2600" dirty="0" smtClean="0">
                <a:solidFill>
                  <a:schemeClr val="accent3"/>
                </a:solidFill>
              </a:rPr>
              <a:t>“free</a:t>
            </a:r>
            <a:r>
              <a:rPr lang="en-US" sz="2600" dirty="0">
                <a:solidFill>
                  <a:schemeClr val="accent3"/>
                </a:solidFill>
              </a:rPr>
              <a:t>” banking and likely behaviour if </a:t>
            </a:r>
            <a:r>
              <a:rPr lang="en-US" sz="2600" dirty="0" smtClean="0">
                <a:solidFill>
                  <a:schemeClr val="accent3"/>
                </a:solidFill>
              </a:rPr>
              <a:t>“free</a:t>
            </a:r>
            <a:r>
              <a:rPr lang="en-US" sz="2600" dirty="0">
                <a:solidFill>
                  <a:schemeClr val="accent3"/>
                </a:solidFill>
              </a:rPr>
              <a:t>” banking was removed</a:t>
            </a:r>
            <a:r>
              <a:rPr lang="en-IE" dirty="0" smtClean="0">
                <a:solidFill>
                  <a:schemeClr val="accent3"/>
                </a:solidFill>
              </a:rPr>
              <a:t/>
            </a:r>
            <a:br>
              <a:rPr lang="en-IE" dirty="0" smtClean="0">
                <a:solidFill>
                  <a:schemeClr val="accent3"/>
                </a:solidFill>
              </a:rPr>
            </a:br>
            <a:r>
              <a:rPr lang="en-IE" sz="1600" dirty="0">
                <a:solidFill>
                  <a:schemeClr val="bg1">
                    <a:lumMod val="50000"/>
                  </a:schemeClr>
                </a:solidFill>
              </a:rPr>
              <a:t>Base: All current account holders - 820</a:t>
            </a:r>
            <a:endParaRPr lang="en-IE" sz="1600" dirty="0"/>
          </a:p>
        </p:txBody>
      </p:sp>
      <p:sp>
        <p:nvSpPr>
          <p:cNvPr id="24" name="Rounded Rectangle 23"/>
          <p:cNvSpPr/>
          <p:nvPr/>
        </p:nvSpPr>
        <p:spPr>
          <a:xfrm>
            <a:off x="150115" y="3785592"/>
            <a:ext cx="3264904" cy="429242"/>
          </a:xfrm>
          <a:prstGeom prst="roundRect">
            <a:avLst/>
          </a:prstGeom>
          <a:solidFill>
            <a:schemeClr val="tx1">
              <a:lumMod val="75000"/>
              <a:lumOff val="2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r>
              <a:rPr lang="en-IE" sz="1000" b="1" dirty="0">
                <a:solidFill>
                  <a:schemeClr val="bg1"/>
                </a:solidFill>
              </a:rPr>
              <a:t>Consequences of change to fee free banking structure (All with fee free banking – 304)</a:t>
            </a:r>
          </a:p>
        </p:txBody>
      </p:sp>
      <p:sp>
        <p:nvSpPr>
          <p:cNvPr id="16" name="TextBox 15"/>
          <p:cNvSpPr txBox="1"/>
          <p:nvPr/>
        </p:nvSpPr>
        <p:spPr>
          <a:xfrm>
            <a:off x="1861513" y="1321222"/>
            <a:ext cx="492816" cy="265615"/>
          </a:xfrm>
          <a:prstGeom prst="rect">
            <a:avLst/>
          </a:prstGeom>
          <a:noFill/>
        </p:spPr>
        <p:txBody>
          <a:bodyPr wrap="square" lIns="80165" tIns="40083" rIns="80165" bIns="40083" rtlCol="0">
            <a:spAutoFit/>
          </a:bodyPr>
          <a:lstStyle/>
          <a:p>
            <a:pPr algn="ctr"/>
            <a:r>
              <a:rPr lang="en-IE" sz="1200" b="1" dirty="0"/>
              <a:t>%</a:t>
            </a:r>
          </a:p>
        </p:txBody>
      </p:sp>
      <p:sp>
        <p:nvSpPr>
          <p:cNvPr id="17" name="TextBox 16"/>
          <p:cNvSpPr txBox="1"/>
          <p:nvPr/>
        </p:nvSpPr>
        <p:spPr>
          <a:xfrm>
            <a:off x="2789870" y="1460767"/>
            <a:ext cx="1601651" cy="418638"/>
          </a:xfrm>
          <a:prstGeom prst="rect">
            <a:avLst/>
          </a:prstGeom>
          <a:solidFill>
            <a:schemeClr val="accent4">
              <a:lumMod val="60000"/>
              <a:lumOff val="40000"/>
            </a:schemeClr>
          </a:solidFill>
        </p:spPr>
        <p:txBody>
          <a:bodyPr wrap="square" lIns="80165" tIns="40083" rIns="80165" bIns="40083" rtlCol="0">
            <a:spAutoFit/>
          </a:bodyPr>
          <a:lstStyle/>
          <a:p>
            <a:pPr algn="ctr"/>
            <a:r>
              <a:rPr lang="en-IE" sz="1100" b="1" dirty="0"/>
              <a:t>June </a:t>
            </a:r>
            <a:r>
              <a:rPr lang="en-IE" sz="1100" b="1" dirty="0" smtClean="0"/>
              <a:t>2013</a:t>
            </a:r>
          </a:p>
          <a:p>
            <a:pPr algn="ctr"/>
            <a:r>
              <a:rPr lang="en-IE" sz="1100" b="1" dirty="0" smtClean="0"/>
              <a:t>(815)</a:t>
            </a:r>
            <a:endParaRPr lang="en-IE" sz="1100" b="1" dirty="0"/>
          </a:p>
        </p:txBody>
      </p:sp>
      <p:sp>
        <p:nvSpPr>
          <p:cNvPr id="25" name="Rounded Rectangle 24"/>
          <p:cNvSpPr/>
          <p:nvPr/>
        </p:nvSpPr>
        <p:spPr>
          <a:xfrm>
            <a:off x="3161988" y="6229420"/>
            <a:ext cx="5906957" cy="493134"/>
          </a:xfrm>
          <a:prstGeom prst="roundRect">
            <a:avLst/>
          </a:prstGeom>
          <a:solidFill>
            <a:schemeClr val="bg1">
              <a:lumMod val="6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marL="200414" indent="-200414">
              <a:buAutoNum type="alphaUcPeriod" startAt="17"/>
            </a:pPr>
            <a:r>
              <a:rPr lang="en-GB" sz="900" dirty="0" smtClean="0">
                <a:solidFill>
                  <a:schemeClr val="tx1"/>
                </a:solidFill>
              </a:rPr>
              <a:t>Do </a:t>
            </a:r>
            <a:r>
              <a:rPr lang="en-GB" sz="900" dirty="0">
                <a:solidFill>
                  <a:schemeClr val="tx1"/>
                </a:solidFill>
              </a:rPr>
              <a:t>you have fee free banking with your current account at the moment?</a:t>
            </a:r>
          </a:p>
          <a:p>
            <a:pPr marL="200414" indent="-200414"/>
            <a:r>
              <a:rPr lang="en-GB" sz="900" dirty="0">
                <a:solidFill>
                  <a:schemeClr val="tx1"/>
                </a:solidFill>
              </a:rPr>
              <a:t>Q	If fee free banking was no longer offered by your bank or the criteria for fee free banking was changed so that you no longer benefited from fee free banking, how would this be likely to affect your banking behaviour?</a:t>
            </a:r>
            <a:endParaRPr lang="en-IE" sz="900" dirty="0">
              <a:solidFill>
                <a:schemeClr val="tx1"/>
              </a:solidFill>
            </a:endParaRPr>
          </a:p>
        </p:txBody>
      </p:sp>
      <p:graphicFrame>
        <p:nvGraphicFramePr>
          <p:cNvPr id="19" name="Object 4"/>
          <p:cNvGraphicFramePr>
            <a:graphicFrameLocks noChangeAspect="1"/>
          </p:cNvGraphicFramePr>
          <p:nvPr>
            <p:extLst>
              <p:ext uri="{D42A27DB-BD31-4B8C-83A1-F6EECF244321}">
                <p14:modId xmlns:p14="http://schemas.microsoft.com/office/powerpoint/2010/main" val="3021027199"/>
              </p:ext>
            </p:extLst>
          </p:nvPr>
        </p:nvGraphicFramePr>
        <p:xfrm>
          <a:off x="963962" y="1404795"/>
          <a:ext cx="2267908" cy="2011013"/>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7"/>
          <p:cNvSpPr txBox="1">
            <a:spLocks noChangeArrowheads="1"/>
          </p:cNvSpPr>
          <p:nvPr/>
        </p:nvSpPr>
        <p:spPr bwMode="auto">
          <a:xfrm>
            <a:off x="2847145" y="2243817"/>
            <a:ext cx="1278569" cy="43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en-GB" altLang="en-US" sz="1100" dirty="0">
                <a:latin typeface="Verdana" panose="020B0604030504040204" pitchFamily="34" charset="0"/>
                <a:ea typeface="Verdana" panose="020B0604030504040204" pitchFamily="34" charset="0"/>
                <a:cs typeface="Verdana" panose="020B0604030504040204" pitchFamily="34" charset="0"/>
              </a:rPr>
              <a:t>Currently pay for banking</a:t>
            </a:r>
          </a:p>
        </p:txBody>
      </p:sp>
      <p:sp>
        <p:nvSpPr>
          <p:cNvPr id="26" name="TextBox 7"/>
          <p:cNvSpPr txBox="1">
            <a:spLocks noChangeArrowheads="1"/>
          </p:cNvSpPr>
          <p:nvPr/>
        </p:nvSpPr>
        <p:spPr bwMode="auto">
          <a:xfrm>
            <a:off x="727223" y="1460767"/>
            <a:ext cx="1087133" cy="2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en-GB" altLang="en-US" sz="1100" dirty="0">
                <a:latin typeface="Verdana" panose="020B0604030504040204" pitchFamily="34" charset="0"/>
                <a:ea typeface="Verdana" panose="020B0604030504040204" pitchFamily="34" charset="0"/>
                <a:cs typeface="Verdana" panose="020B0604030504040204" pitchFamily="34" charset="0"/>
              </a:rPr>
              <a:t>Don’t know</a:t>
            </a:r>
          </a:p>
        </p:txBody>
      </p:sp>
      <p:sp>
        <p:nvSpPr>
          <p:cNvPr id="27" name="TextBox 7"/>
          <p:cNvSpPr txBox="1">
            <a:spLocks noChangeArrowheads="1"/>
          </p:cNvSpPr>
          <p:nvPr/>
        </p:nvSpPr>
        <p:spPr bwMode="auto">
          <a:xfrm>
            <a:off x="0" y="2580140"/>
            <a:ext cx="1492775" cy="43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en-GB" altLang="en-US" sz="1100" dirty="0">
                <a:latin typeface="Verdana" panose="020B0604030504040204" pitchFamily="34" charset="0"/>
                <a:ea typeface="Verdana" panose="020B0604030504040204" pitchFamily="34" charset="0"/>
                <a:cs typeface="Verdana" panose="020B0604030504040204" pitchFamily="34" charset="0"/>
              </a:rPr>
              <a:t>Currently have fee free banking</a:t>
            </a:r>
          </a:p>
        </p:txBody>
      </p:sp>
      <p:graphicFrame>
        <p:nvGraphicFramePr>
          <p:cNvPr id="28" name="Chart 27"/>
          <p:cNvGraphicFramePr/>
          <p:nvPr>
            <p:extLst>
              <p:ext uri="{D42A27DB-BD31-4B8C-83A1-F6EECF244321}">
                <p14:modId xmlns:p14="http://schemas.microsoft.com/office/powerpoint/2010/main" val="1852522598"/>
              </p:ext>
            </p:extLst>
          </p:nvPr>
        </p:nvGraphicFramePr>
        <p:xfrm>
          <a:off x="100120" y="4222608"/>
          <a:ext cx="4965197" cy="2066582"/>
        </p:xfrm>
        <a:graphic>
          <a:graphicData uri="http://schemas.openxmlformats.org/drawingml/2006/chart">
            <c:chart xmlns:c="http://schemas.openxmlformats.org/drawingml/2006/chart" xmlns:r="http://schemas.openxmlformats.org/officeDocument/2006/relationships" r:id="rId3"/>
          </a:graphicData>
        </a:graphic>
      </p:graphicFrame>
      <p:sp>
        <p:nvSpPr>
          <p:cNvPr id="3" name="Down Arrow 2"/>
          <p:cNvSpPr/>
          <p:nvPr/>
        </p:nvSpPr>
        <p:spPr>
          <a:xfrm>
            <a:off x="2046319" y="3494297"/>
            <a:ext cx="308010" cy="195891"/>
          </a:xfrm>
          <a:prstGeom prst="downArrow">
            <a:avLst/>
          </a:prstGeom>
          <a:solidFill>
            <a:srgbClr val="008FC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IE" dirty="0"/>
          </a:p>
        </p:txBody>
      </p:sp>
      <p:sp>
        <p:nvSpPr>
          <p:cNvPr id="29" name="TextBox 28"/>
          <p:cNvSpPr txBox="1"/>
          <p:nvPr/>
        </p:nvSpPr>
        <p:spPr>
          <a:xfrm>
            <a:off x="6358457" y="1321222"/>
            <a:ext cx="492816" cy="265615"/>
          </a:xfrm>
          <a:prstGeom prst="rect">
            <a:avLst/>
          </a:prstGeom>
          <a:noFill/>
        </p:spPr>
        <p:txBody>
          <a:bodyPr wrap="square" lIns="80165" tIns="40083" rIns="80165" bIns="40083" rtlCol="0">
            <a:spAutoFit/>
          </a:bodyPr>
          <a:lstStyle/>
          <a:p>
            <a:pPr algn="ctr"/>
            <a:r>
              <a:rPr lang="en-IE" sz="1200" b="1" dirty="0"/>
              <a:t>%</a:t>
            </a:r>
          </a:p>
        </p:txBody>
      </p:sp>
      <p:sp>
        <p:nvSpPr>
          <p:cNvPr id="30" name="TextBox 29"/>
          <p:cNvSpPr txBox="1"/>
          <p:nvPr/>
        </p:nvSpPr>
        <p:spPr>
          <a:xfrm>
            <a:off x="7182547" y="1513048"/>
            <a:ext cx="1601651" cy="418638"/>
          </a:xfrm>
          <a:prstGeom prst="rect">
            <a:avLst/>
          </a:prstGeom>
          <a:solidFill>
            <a:schemeClr val="accent4">
              <a:lumMod val="60000"/>
              <a:lumOff val="40000"/>
            </a:schemeClr>
          </a:solidFill>
        </p:spPr>
        <p:txBody>
          <a:bodyPr wrap="square" lIns="80165" tIns="40083" rIns="80165" bIns="40083" rtlCol="0">
            <a:spAutoFit/>
          </a:bodyPr>
          <a:lstStyle/>
          <a:p>
            <a:pPr algn="ctr"/>
            <a:r>
              <a:rPr lang="en-IE" sz="1100" b="1" dirty="0" smtClean="0"/>
              <a:t>November 2013</a:t>
            </a:r>
          </a:p>
          <a:p>
            <a:pPr algn="ctr"/>
            <a:r>
              <a:rPr lang="en-IE" sz="1100" b="1" dirty="0" smtClean="0"/>
              <a:t>(820)</a:t>
            </a:r>
            <a:endParaRPr lang="en-IE" sz="1100" b="1" dirty="0"/>
          </a:p>
        </p:txBody>
      </p:sp>
      <p:graphicFrame>
        <p:nvGraphicFramePr>
          <p:cNvPr id="31" name="Object 4"/>
          <p:cNvGraphicFramePr>
            <a:graphicFrameLocks noChangeAspect="1"/>
          </p:cNvGraphicFramePr>
          <p:nvPr>
            <p:extLst>
              <p:ext uri="{D42A27DB-BD31-4B8C-83A1-F6EECF244321}">
                <p14:modId xmlns:p14="http://schemas.microsoft.com/office/powerpoint/2010/main" val="676869372"/>
              </p:ext>
            </p:extLst>
          </p:nvPr>
        </p:nvGraphicFramePr>
        <p:xfrm>
          <a:off x="5460906" y="1404795"/>
          <a:ext cx="2267908" cy="2011013"/>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7"/>
          <p:cNvSpPr txBox="1">
            <a:spLocks noChangeArrowheads="1"/>
          </p:cNvSpPr>
          <p:nvPr/>
        </p:nvSpPr>
        <p:spPr bwMode="auto">
          <a:xfrm>
            <a:off x="7344089" y="2243817"/>
            <a:ext cx="1278569" cy="43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en-GB" altLang="en-US" sz="1100" dirty="0">
                <a:latin typeface="Verdana" panose="020B0604030504040204" pitchFamily="34" charset="0"/>
                <a:ea typeface="Verdana" panose="020B0604030504040204" pitchFamily="34" charset="0"/>
                <a:cs typeface="Verdana" panose="020B0604030504040204" pitchFamily="34" charset="0"/>
              </a:rPr>
              <a:t>Currently pay for banking</a:t>
            </a:r>
          </a:p>
        </p:txBody>
      </p:sp>
      <p:sp>
        <p:nvSpPr>
          <p:cNvPr id="33" name="TextBox 7"/>
          <p:cNvSpPr txBox="1">
            <a:spLocks noChangeArrowheads="1"/>
          </p:cNvSpPr>
          <p:nvPr/>
        </p:nvSpPr>
        <p:spPr bwMode="auto">
          <a:xfrm>
            <a:off x="5156231" y="1534509"/>
            <a:ext cx="1087133" cy="2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5" rIns="91428"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en-GB" altLang="en-US" sz="1100" dirty="0">
                <a:latin typeface="Verdana" panose="020B0604030504040204" pitchFamily="34" charset="0"/>
                <a:ea typeface="Verdana" panose="020B0604030504040204" pitchFamily="34" charset="0"/>
                <a:cs typeface="Verdana" panose="020B0604030504040204" pitchFamily="34" charset="0"/>
              </a:rPr>
              <a:t>Don’t know</a:t>
            </a:r>
          </a:p>
        </p:txBody>
      </p:sp>
      <p:sp>
        <p:nvSpPr>
          <p:cNvPr id="34" name="TextBox 7"/>
          <p:cNvSpPr txBox="1">
            <a:spLocks noChangeArrowheads="1"/>
          </p:cNvSpPr>
          <p:nvPr/>
        </p:nvSpPr>
        <p:spPr bwMode="auto">
          <a:xfrm>
            <a:off x="4479160" y="2580140"/>
            <a:ext cx="1417719" cy="60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en-GB" altLang="en-US" sz="1100" dirty="0">
                <a:latin typeface="Verdana" panose="020B0604030504040204" pitchFamily="34" charset="0"/>
                <a:ea typeface="Verdana" panose="020B0604030504040204" pitchFamily="34" charset="0"/>
                <a:cs typeface="Verdana" panose="020B0604030504040204" pitchFamily="34" charset="0"/>
              </a:rPr>
              <a:t>Currently have fee free banking</a:t>
            </a:r>
          </a:p>
        </p:txBody>
      </p:sp>
      <p:graphicFrame>
        <p:nvGraphicFramePr>
          <p:cNvPr id="35" name="Chart 34"/>
          <p:cNvGraphicFramePr/>
          <p:nvPr>
            <p:extLst>
              <p:ext uri="{D42A27DB-BD31-4B8C-83A1-F6EECF244321}">
                <p14:modId xmlns:p14="http://schemas.microsoft.com/office/powerpoint/2010/main" val="4134609443"/>
              </p:ext>
            </p:extLst>
          </p:nvPr>
        </p:nvGraphicFramePr>
        <p:xfrm>
          <a:off x="4600524" y="4222608"/>
          <a:ext cx="4965197" cy="2066582"/>
        </p:xfrm>
        <a:graphic>
          <a:graphicData uri="http://schemas.openxmlformats.org/drawingml/2006/chart">
            <c:chart xmlns:c="http://schemas.openxmlformats.org/drawingml/2006/chart" xmlns:r="http://schemas.openxmlformats.org/officeDocument/2006/relationships" r:id="rId5"/>
          </a:graphicData>
        </a:graphic>
      </p:graphicFrame>
      <p:sp>
        <p:nvSpPr>
          <p:cNvPr id="36" name="Down Arrow 35"/>
          <p:cNvSpPr/>
          <p:nvPr/>
        </p:nvSpPr>
        <p:spPr>
          <a:xfrm>
            <a:off x="6543263" y="3494297"/>
            <a:ext cx="308010" cy="195891"/>
          </a:xfrm>
          <a:prstGeom prst="downArrow">
            <a:avLst/>
          </a:prstGeom>
          <a:solidFill>
            <a:srgbClr val="008FC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IE" dirty="0"/>
          </a:p>
        </p:txBody>
      </p:sp>
      <p:sp>
        <p:nvSpPr>
          <p:cNvPr id="37" name="Rounded Rectangle 36"/>
          <p:cNvSpPr/>
          <p:nvPr/>
        </p:nvSpPr>
        <p:spPr>
          <a:xfrm>
            <a:off x="4801120" y="3785592"/>
            <a:ext cx="3264904" cy="429242"/>
          </a:xfrm>
          <a:prstGeom prst="roundRect">
            <a:avLst/>
          </a:prstGeom>
          <a:solidFill>
            <a:schemeClr val="tx1">
              <a:lumMod val="75000"/>
              <a:lumOff val="2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r>
              <a:rPr lang="en-IE" sz="1000" b="1" dirty="0">
                <a:solidFill>
                  <a:schemeClr val="bg1"/>
                </a:solidFill>
              </a:rPr>
              <a:t>Consequences of change to fee free banking structure (all with fee free banking – 271)</a:t>
            </a:r>
          </a:p>
        </p:txBody>
      </p:sp>
      <p:sp>
        <p:nvSpPr>
          <p:cNvPr id="5" name="Oval 4"/>
          <p:cNvSpPr/>
          <p:nvPr/>
        </p:nvSpPr>
        <p:spPr>
          <a:xfrm>
            <a:off x="7467293" y="4591032"/>
            <a:ext cx="330585" cy="218205"/>
          </a:xfrm>
          <a:prstGeom prst="ellipse">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IE" dirty="0"/>
          </a:p>
        </p:txBody>
      </p:sp>
      <p:sp>
        <p:nvSpPr>
          <p:cNvPr id="38" name="Oval 37"/>
          <p:cNvSpPr/>
          <p:nvPr/>
        </p:nvSpPr>
        <p:spPr>
          <a:xfrm>
            <a:off x="7251829" y="4860152"/>
            <a:ext cx="330585" cy="218205"/>
          </a:xfrm>
          <a:prstGeom prst="ellipse">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IE" dirty="0"/>
          </a:p>
        </p:txBody>
      </p:sp>
      <p:sp>
        <p:nvSpPr>
          <p:cNvPr id="6" name="TextBox 5"/>
          <p:cNvSpPr txBox="1"/>
          <p:nvPr/>
        </p:nvSpPr>
        <p:spPr>
          <a:xfrm>
            <a:off x="8206517" y="3755485"/>
            <a:ext cx="862428" cy="2461592"/>
          </a:xfrm>
          <a:prstGeom prst="rect">
            <a:avLst/>
          </a:prstGeom>
          <a:solidFill>
            <a:srgbClr val="DFEAF5"/>
          </a:solidFill>
        </p:spPr>
        <p:txBody>
          <a:bodyPr wrap="square" lIns="80165" tIns="40083" rIns="80165" bIns="40083" rtlCol="0">
            <a:spAutoFit/>
          </a:bodyPr>
          <a:lstStyle/>
          <a:p>
            <a:pPr algn="ctr"/>
            <a:r>
              <a:rPr lang="en-IE" sz="1100" dirty="0" smtClean="0"/>
              <a:t>Nov </a:t>
            </a:r>
            <a:r>
              <a:rPr lang="en-IE" sz="1100" dirty="0"/>
              <a:t>13 vs June 13</a:t>
            </a:r>
          </a:p>
          <a:p>
            <a:pPr algn="ctr"/>
            <a:endParaRPr lang="en-IE" sz="1100" dirty="0"/>
          </a:p>
          <a:p>
            <a:pPr algn="ctr">
              <a:lnSpc>
                <a:spcPct val="160000"/>
              </a:lnSpc>
            </a:pPr>
            <a:r>
              <a:rPr lang="en-IE" sz="1100" dirty="0"/>
              <a:t>+5%</a:t>
            </a:r>
          </a:p>
          <a:p>
            <a:pPr algn="ctr">
              <a:lnSpc>
                <a:spcPct val="160000"/>
              </a:lnSpc>
            </a:pPr>
            <a:r>
              <a:rPr lang="en-IE" sz="1100" dirty="0"/>
              <a:t>+7%</a:t>
            </a:r>
          </a:p>
          <a:p>
            <a:pPr algn="ctr">
              <a:lnSpc>
                <a:spcPct val="160000"/>
              </a:lnSpc>
            </a:pPr>
            <a:r>
              <a:rPr lang="en-IE" sz="1100" dirty="0"/>
              <a:t>+10%</a:t>
            </a:r>
          </a:p>
          <a:p>
            <a:pPr algn="ctr">
              <a:lnSpc>
                <a:spcPct val="160000"/>
              </a:lnSpc>
            </a:pPr>
            <a:r>
              <a:rPr lang="en-IE" sz="1100" dirty="0"/>
              <a:t>+3%</a:t>
            </a:r>
          </a:p>
          <a:p>
            <a:pPr algn="ctr">
              <a:lnSpc>
                <a:spcPct val="160000"/>
              </a:lnSpc>
            </a:pPr>
            <a:r>
              <a:rPr lang="en-IE" sz="1100" dirty="0"/>
              <a:t>-3%</a:t>
            </a:r>
          </a:p>
          <a:p>
            <a:pPr algn="ctr">
              <a:lnSpc>
                <a:spcPct val="160000"/>
              </a:lnSpc>
            </a:pPr>
            <a:r>
              <a:rPr lang="en-IE" sz="1100" dirty="0"/>
              <a:t>=</a:t>
            </a:r>
          </a:p>
          <a:p>
            <a:pPr algn="ctr">
              <a:lnSpc>
                <a:spcPct val="160000"/>
              </a:lnSpc>
            </a:pPr>
            <a:r>
              <a:rPr lang="en-IE" sz="1100" dirty="0"/>
              <a:t>-17%</a:t>
            </a:r>
          </a:p>
        </p:txBody>
      </p:sp>
    </p:spTree>
    <p:extLst>
      <p:ext uri="{BB962C8B-B14F-4D97-AF65-F5344CB8AC3E}">
        <p14:creationId xmlns:p14="http://schemas.microsoft.com/office/powerpoint/2010/main" val="2487654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extLst>
              <p:ext uri="{D42A27DB-BD31-4B8C-83A1-F6EECF244321}">
                <p14:modId xmlns:p14="http://schemas.microsoft.com/office/powerpoint/2010/main" val="2292825104"/>
              </p:ext>
            </p:extLst>
          </p:nvPr>
        </p:nvGraphicFramePr>
        <p:xfrm>
          <a:off x="305424" y="980728"/>
          <a:ext cx="2612186" cy="538447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56045" y="17818"/>
            <a:ext cx="8178702" cy="526113"/>
          </a:xfrm>
        </p:spPr>
        <p:txBody>
          <a:bodyPr>
            <a:normAutofit/>
          </a:bodyPr>
          <a:lstStyle/>
          <a:p>
            <a:r>
              <a:rPr lang="en-IE" dirty="0" smtClean="0">
                <a:solidFill>
                  <a:schemeClr val="accent3"/>
                </a:solidFill>
              </a:rPr>
              <a:t>Current Account - Switching Behaviour</a:t>
            </a:r>
            <a:endParaRPr lang="en-IE" dirty="0">
              <a:solidFill>
                <a:schemeClr val="accent3"/>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619343652"/>
              </p:ext>
            </p:extLst>
          </p:nvPr>
        </p:nvGraphicFramePr>
        <p:xfrm>
          <a:off x="2483768" y="2485561"/>
          <a:ext cx="4119973" cy="271787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815732" y="2549202"/>
            <a:ext cx="1334967" cy="419503"/>
          </a:xfrm>
          <a:prstGeom prst="rect">
            <a:avLst/>
          </a:prstGeom>
          <a:noFill/>
        </p:spPr>
        <p:txBody>
          <a:bodyPr wrap="square" lIns="80165" tIns="40083" rIns="80165" bIns="40083" rtlCol="0">
            <a:spAutoFit/>
          </a:bodyPr>
          <a:lstStyle/>
          <a:p>
            <a:r>
              <a:rPr lang="en-IE" sz="1100" dirty="0"/>
              <a:t>Yes, I have to bank </a:t>
            </a:r>
          </a:p>
          <a:p>
            <a:r>
              <a:rPr lang="en-IE" sz="1100" dirty="0"/>
              <a:t>is closing down</a:t>
            </a:r>
          </a:p>
        </p:txBody>
      </p:sp>
      <p:sp>
        <p:nvSpPr>
          <p:cNvPr id="8" name="TextBox 7"/>
          <p:cNvSpPr txBox="1"/>
          <p:nvPr/>
        </p:nvSpPr>
        <p:spPr>
          <a:xfrm>
            <a:off x="3300031" y="4773909"/>
            <a:ext cx="1152128" cy="419503"/>
          </a:xfrm>
          <a:prstGeom prst="rect">
            <a:avLst/>
          </a:prstGeom>
          <a:noFill/>
        </p:spPr>
        <p:txBody>
          <a:bodyPr wrap="square" lIns="80165" tIns="40083" rIns="80165" bIns="40083" rtlCol="0">
            <a:spAutoFit/>
          </a:bodyPr>
          <a:lstStyle/>
          <a:p>
            <a:r>
              <a:rPr lang="en-IE" sz="1100" dirty="0"/>
              <a:t>No, I do not plan on switching</a:t>
            </a:r>
          </a:p>
        </p:txBody>
      </p:sp>
      <p:sp>
        <p:nvSpPr>
          <p:cNvPr id="29" name="Rounded Rectangle 28"/>
          <p:cNvSpPr/>
          <p:nvPr/>
        </p:nvSpPr>
        <p:spPr>
          <a:xfrm>
            <a:off x="3264903" y="6249635"/>
            <a:ext cx="5771593" cy="504056"/>
          </a:xfrm>
          <a:prstGeom prst="roundRect">
            <a:avLst/>
          </a:prstGeom>
          <a:solidFill>
            <a:schemeClr val="bg1">
              <a:lumMod val="6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spcBef>
                <a:spcPts val="600"/>
              </a:spcBef>
            </a:pPr>
            <a:r>
              <a:rPr lang="en-US" sz="900" dirty="0" smtClean="0">
                <a:solidFill>
                  <a:schemeClr val="tx1"/>
                </a:solidFill>
              </a:rPr>
              <a:t>Q. Have </a:t>
            </a:r>
            <a:r>
              <a:rPr lang="en-US" sz="900" dirty="0">
                <a:solidFill>
                  <a:schemeClr val="tx1"/>
                </a:solidFill>
              </a:rPr>
              <a:t>you switched providers for any of the following products or services within the past 12 months? </a:t>
            </a:r>
            <a:endParaRPr lang="en-GB" sz="900" dirty="0" smtClean="0">
              <a:solidFill>
                <a:schemeClr val="tx1"/>
              </a:solidFill>
            </a:endParaRPr>
          </a:p>
          <a:p>
            <a:r>
              <a:rPr lang="en-GB" sz="900" dirty="0" smtClean="0">
                <a:solidFill>
                  <a:schemeClr val="tx1"/>
                </a:solidFill>
              </a:rPr>
              <a:t>Q. Do </a:t>
            </a:r>
            <a:r>
              <a:rPr lang="en-GB" sz="900" dirty="0">
                <a:solidFill>
                  <a:schemeClr val="tx1"/>
                </a:solidFill>
              </a:rPr>
              <a:t>you plan on switching the bank that you have your main current account with in the next 6 months</a:t>
            </a:r>
            <a:r>
              <a:rPr lang="en-GB" sz="900" dirty="0" smtClean="0">
                <a:solidFill>
                  <a:schemeClr val="tx1"/>
                </a:solidFill>
              </a:rPr>
              <a:t>?</a:t>
            </a:r>
          </a:p>
          <a:p>
            <a:r>
              <a:rPr lang="en-GB" sz="900" dirty="0" smtClean="0">
                <a:solidFill>
                  <a:schemeClr val="tx1"/>
                </a:solidFill>
              </a:rPr>
              <a:t>Q. When </a:t>
            </a:r>
            <a:r>
              <a:rPr lang="en-GB" sz="900" dirty="0">
                <a:solidFill>
                  <a:schemeClr val="tx1"/>
                </a:solidFill>
              </a:rPr>
              <a:t>was the last time you checked to see if there was a better deal/package available for</a:t>
            </a:r>
            <a:r>
              <a:rPr lang="en-GB" sz="900" dirty="0" smtClean="0">
                <a:solidFill>
                  <a:schemeClr val="tx1"/>
                </a:solidFill>
              </a:rPr>
              <a:t>? </a:t>
            </a:r>
            <a:endParaRPr lang="en-GB" sz="900" dirty="0">
              <a:solidFill>
                <a:schemeClr val="tx1"/>
              </a:solidFill>
            </a:endParaRPr>
          </a:p>
        </p:txBody>
      </p:sp>
      <p:sp>
        <p:nvSpPr>
          <p:cNvPr id="23" name="TextBox 22"/>
          <p:cNvSpPr txBox="1"/>
          <p:nvPr/>
        </p:nvSpPr>
        <p:spPr>
          <a:xfrm>
            <a:off x="3761396" y="2192532"/>
            <a:ext cx="1102004" cy="418638"/>
          </a:xfrm>
          <a:prstGeom prst="rect">
            <a:avLst/>
          </a:prstGeom>
          <a:noFill/>
        </p:spPr>
        <p:txBody>
          <a:bodyPr wrap="square" lIns="80165" tIns="40083" rIns="80165" bIns="40083" rtlCol="0">
            <a:spAutoFit/>
          </a:bodyPr>
          <a:lstStyle/>
          <a:p>
            <a:r>
              <a:rPr lang="en-IE" sz="1100" dirty="0"/>
              <a:t>Yes, I plan on switching</a:t>
            </a:r>
          </a:p>
        </p:txBody>
      </p:sp>
      <p:cxnSp>
        <p:nvCxnSpPr>
          <p:cNvPr id="4" name="Straight Connector 3"/>
          <p:cNvCxnSpPr/>
          <p:nvPr/>
        </p:nvCxnSpPr>
        <p:spPr>
          <a:xfrm>
            <a:off x="2917610" y="1490683"/>
            <a:ext cx="0" cy="4021261"/>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84168" y="1515425"/>
            <a:ext cx="0" cy="3844288"/>
          </a:xfrm>
          <a:prstGeom prst="line">
            <a:avLst/>
          </a:prstGeom>
          <a:ln w="19050">
            <a:solidFill>
              <a:schemeClr val="accent3"/>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6" descr="http://www.lotusrockstar.com/blog/robblog.nsf/Images/RNOK-858KLM/$File/bank.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1519" y="2953068"/>
            <a:ext cx="633413"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1043608" y="2611170"/>
            <a:ext cx="13681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algn="ctr" eaLnBrk="1" hangingPunct="1"/>
            <a:r>
              <a:rPr lang="en-GB" sz="1400" dirty="0" smtClean="0">
                <a:latin typeface="+mn-lt"/>
              </a:rPr>
              <a:t>Switched</a:t>
            </a:r>
          </a:p>
          <a:p>
            <a:pPr algn="ctr" eaLnBrk="1" hangingPunct="1"/>
            <a:r>
              <a:rPr lang="en-GB" sz="1400" dirty="0" smtClean="0">
                <a:latin typeface="+mn-lt"/>
              </a:rPr>
              <a:t>%</a:t>
            </a:r>
            <a:endParaRPr lang="en-GB" sz="1400" dirty="0">
              <a:latin typeface="+mn-lt"/>
            </a:endParaRPr>
          </a:p>
        </p:txBody>
      </p:sp>
      <p:sp>
        <p:nvSpPr>
          <p:cNvPr id="9" name="Rectangle 8"/>
          <p:cNvSpPr/>
          <p:nvPr/>
        </p:nvSpPr>
        <p:spPr>
          <a:xfrm>
            <a:off x="107504" y="3429000"/>
            <a:ext cx="1296144" cy="830997"/>
          </a:xfrm>
          <a:prstGeom prst="rect">
            <a:avLst/>
          </a:prstGeom>
        </p:spPr>
        <p:txBody>
          <a:bodyPr wrap="square">
            <a:spAutoFit/>
          </a:bodyPr>
          <a:lstStyle/>
          <a:p>
            <a:pPr lvl="0" defTabSz="914400" fontAlgn="b">
              <a:spcBef>
                <a:spcPct val="0"/>
              </a:spcBef>
              <a:spcAft>
                <a:spcPct val="0"/>
              </a:spcAft>
              <a:buClr>
                <a:srgbClr val="FF0000"/>
              </a:buClr>
              <a:buSzPct val="50000"/>
            </a:pPr>
            <a:r>
              <a:rPr lang="en-GB" sz="1200" b="1" dirty="0">
                <a:cs typeface="Arial" charset="0"/>
              </a:rPr>
              <a:t>Bank financial institution with </a:t>
            </a:r>
            <a:br>
              <a:rPr lang="en-GB" sz="1200" b="1" dirty="0">
                <a:cs typeface="Arial" charset="0"/>
              </a:rPr>
            </a:br>
            <a:r>
              <a:rPr lang="en-GB" sz="1200" b="1" dirty="0">
                <a:cs typeface="Arial" charset="0"/>
              </a:rPr>
              <a:t>current A/C service</a:t>
            </a:r>
          </a:p>
        </p:txBody>
      </p:sp>
      <p:graphicFrame>
        <p:nvGraphicFramePr>
          <p:cNvPr id="17" name="Chart 16"/>
          <p:cNvGraphicFramePr/>
          <p:nvPr>
            <p:extLst>
              <p:ext uri="{D42A27DB-BD31-4B8C-83A1-F6EECF244321}">
                <p14:modId xmlns:p14="http://schemas.microsoft.com/office/powerpoint/2010/main" val="2096306704"/>
              </p:ext>
            </p:extLst>
          </p:nvPr>
        </p:nvGraphicFramePr>
        <p:xfrm>
          <a:off x="719547" y="3313149"/>
          <a:ext cx="2016224" cy="936104"/>
        </p:xfrm>
        <a:graphic>
          <a:graphicData uri="http://schemas.openxmlformats.org/drawingml/2006/chart">
            <c:chart xmlns:c="http://schemas.openxmlformats.org/drawingml/2006/chart" xmlns:r="http://schemas.openxmlformats.org/officeDocument/2006/relationships" r:id="rId5"/>
          </a:graphicData>
        </a:graphic>
      </p:graphicFrame>
      <p:sp>
        <p:nvSpPr>
          <p:cNvPr id="20" name="TextBox 19"/>
          <p:cNvSpPr txBox="1"/>
          <p:nvPr/>
        </p:nvSpPr>
        <p:spPr>
          <a:xfrm>
            <a:off x="107504" y="1412776"/>
            <a:ext cx="2736304" cy="419503"/>
          </a:xfrm>
          <a:prstGeom prst="rect">
            <a:avLst/>
          </a:prstGeom>
          <a:solidFill>
            <a:schemeClr val="accent4">
              <a:lumMod val="60000"/>
              <a:lumOff val="40000"/>
            </a:schemeClr>
          </a:solidFill>
        </p:spPr>
        <p:txBody>
          <a:bodyPr wrap="square" lIns="80165" tIns="40083" rIns="80165" bIns="40083" rtlCol="0">
            <a:spAutoFit/>
          </a:bodyPr>
          <a:lstStyle/>
          <a:p>
            <a:r>
              <a:rPr lang="en-IE" sz="1100" b="1" dirty="0" smtClean="0"/>
              <a:t>Switched current account in past 12 months</a:t>
            </a:r>
            <a:endParaRPr lang="en-IE" sz="1100" b="1" dirty="0"/>
          </a:p>
          <a:p>
            <a:pPr algn="ctr"/>
            <a:r>
              <a:rPr lang="en-IE" sz="1100" b="1" dirty="0"/>
              <a:t>(Base: </a:t>
            </a:r>
            <a:r>
              <a:rPr lang="en-IE" sz="1100" b="1" dirty="0" smtClean="0"/>
              <a:t> All current  account holders )</a:t>
            </a:r>
            <a:endParaRPr lang="en-IE" sz="1100" b="1" dirty="0"/>
          </a:p>
        </p:txBody>
      </p:sp>
      <p:sp>
        <p:nvSpPr>
          <p:cNvPr id="21" name="TextBox 20"/>
          <p:cNvSpPr txBox="1"/>
          <p:nvPr/>
        </p:nvSpPr>
        <p:spPr>
          <a:xfrm>
            <a:off x="3059832" y="1404000"/>
            <a:ext cx="2697642" cy="419503"/>
          </a:xfrm>
          <a:prstGeom prst="rect">
            <a:avLst/>
          </a:prstGeom>
          <a:solidFill>
            <a:schemeClr val="accent4">
              <a:lumMod val="60000"/>
              <a:lumOff val="40000"/>
            </a:schemeClr>
          </a:solidFill>
        </p:spPr>
        <p:txBody>
          <a:bodyPr wrap="square" lIns="80165" tIns="40083" rIns="80165" bIns="40083" rtlCol="0">
            <a:spAutoFit/>
          </a:bodyPr>
          <a:lstStyle/>
          <a:p>
            <a:pPr algn="ctr"/>
            <a:r>
              <a:rPr lang="en-IE" sz="1100" b="1" dirty="0" smtClean="0"/>
              <a:t>Switching current account in next 6 </a:t>
            </a:r>
            <a:r>
              <a:rPr lang="en-IE" sz="1100" b="1" dirty="0"/>
              <a:t>months (Base: All current account </a:t>
            </a:r>
            <a:r>
              <a:rPr lang="en-IE" sz="1100" b="1" dirty="0" smtClean="0"/>
              <a:t>holders)</a:t>
            </a:r>
            <a:endParaRPr lang="en-IE" sz="1100" b="1" dirty="0"/>
          </a:p>
        </p:txBody>
      </p:sp>
      <p:sp>
        <p:nvSpPr>
          <p:cNvPr id="22" name="TextBox 21"/>
          <p:cNvSpPr txBox="1"/>
          <p:nvPr/>
        </p:nvSpPr>
        <p:spPr>
          <a:xfrm>
            <a:off x="6183965" y="1490683"/>
            <a:ext cx="2885797" cy="419503"/>
          </a:xfrm>
          <a:prstGeom prst="rect">
            <a:avLst/>
          </a:prstGeom>
          <a:solidFill>
            <a:schemeClr val="accent4">
              <a:lumMod val="60000"/>
              <a:lumOff val="40000"/>
            </a:schemeClr>
          </a:solidFill>
        </p:spPr>
        <p:txBody>
          <a:bodyPr wrap="square" lIns="80165" tIns="40083" rIns="80165" bIns="40083" rtlCol="0">
            <a:spAutoFit/>
          </a:bodyPr>
          <a:lstStyle/>
          <a:p>
            <a:pPr algn="ctr"/>
            <a:r>
              <a:rPr lang="en-IE" sz="1100" b="1" dirty="0" smtClean="0"/>
              <a:t>Most recent checking on alternative </a:t>
            </a:r>
            <a:r>
              <a:rPr lang="en-IE" sz="1100" b="1" dirty="0"/>
              <a:t>providers (Base:  All current  account </a:t>
            </a:r>
            <a:r>
              <a:rPr lang="en-IE" sz="1100" b="1" dirty="0" smtClean="0"/>
              <a:t>holders)</a:t>
            </a:r>
            <a:endParaRPr lang="en-IE" sz="1100" b="1" dirty="0"/>
          </a:p>
        </p:txBody>
      </p:sp>
      <p:graphicFrame>
        <p:nvGraphicFramePr>
          <p:cNvPr id="24" name="Table 23"/>
          <p:cNvGraphicFramePr>
            <a:graphicFrameLocks noGrp="1"/>
          </p:cNvGraphicFramePr>
          <p:nvPr>
            <p:extLst>
              <p:ext uri="{D42A27DB-BD31-4B8C-83A1-F6EECF244321}">
                <p14:modId xmlns:p14="http://schemas.microsoft.com/office/powerpoint/2010/main" val="366898440"/>
              </p:ext>
            </p:extLst>
          </p:nvPr>
        </p:nvGraphicFramePr>
        <p:xfrm>
          <a:off x="6516216" y="2105850"/>
          <a:ext cx="2448272" cy="480290"/>
        </p:xfrm>
        <a:graphic>
          <a:graphicData uri="http://schemas.openxmlformats.org/drawingml/2006/table">
            <a:tbl>
              <a:tblPr/>
              <a:tblGrid>
                <a:gridCol w="2448272"/>
              </a:tblGrid>
              <a:tr h="358370">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ctr" fontAlgn="t"/>
                      <a:r>
                        <a:rPr lang="en-IE" sz="900" b="1" i="0" u="none" strike="noStrike" dirty="0" smtClean="0">
                          <a:solidFill>
                            <a:srgbClr val="000000"/>
                          </a:solidFill>
                          <a:effectLst/>
                          <a:latin typeface="+mj-lt"/>
                        </a:rPr>
                        <a:t>Bank/Financial</a:t>
                      </a:r>
                      <a:r>
                        <a:rPr lang="en-IE" sz="900" b="1" i="0" u="none" strike="noStrike" baseline="0" dirty="0" smtClean="0">
                          <a:solidFill>
                            <a:srgbClr val="000000"/>
                          </a:solidFill>
                          <a:effectLst/>
                          <a:latin typeface="+mj-lt"/>
                        </a:rPr>
                        <a:t> institution who offers current acc service</a:t>
                      </a:r>
                      <a:endParaRPr lang="en-IE" sz="900" b="1" i="0" u="none" strike="noStrike" dirty="0">
                        <a:solidFill>
                          <a:srgbClr val="000000"/>
                        </a:solidFill>
                        <a:effectLst/>
                        <a:latin typeface="+mj-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3579">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ctr" fontAlgn="t"/>
                      <a:r>
                        <a:rPr lang="en-IE" sz="800" b="1" i="0" u="none" strike="noStrike" dirty="0" smtClean="0">
                          <a:solidFill>
                            <a:srgbClr val="000000"/>
                          </a:solidFill>
                          <a:effectLst/>
                          <a:latin typeface="+mj-lt"/>
                        </a:rPr>
                        <a:t>%</a:t>
                      </a:r>
                      <a:endParaRPr lang="en-IE" sz="800" b="1" i="0" u="none" strike="noStrike" dirty="0">
                        <a:solidFill>
                          <a:srgbClr val="000000"/>
                        </a:solidFill>
                        <a:effectLst/>
                        <a:latin typeface="+mj-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42825812"/>
              </p:ext>
            </p:extLst>
          </p:nvPr>
        </p:nvGraphicFramePr>
        <p:xfrm>
          <a:off x="6516216" y="2687234"/>
          <a:ext cx="987797" cy="3221210"/>
        </p:xfrm>
        <a:graphic>
          <a:graphicData uri="http://schemas.openxmlformats.org/drawingml/2006/table">
            <a:tbl>
              <a:tblPr/>
              <a:tblGrid>
                <a:gridCol w="987797"/>
              </a:tblGrid>
              <a:tr h="374770">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r" fontAlgn="t"/>
                      <a:r>
                        <a:rPr lang="en-IE" sz="900" b="1" u="none" strike="noStrike" dirty="0">
                          <a:effectLst/>
                          <a:latin typeface="+mj-lt"/>
                        </a:rPr>
                        <a:t>Past 12 months</a:t>
                      </a:r>
                      <a:endParaRPr lang="en-IE" sz="900" b="1"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05306">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r" fontAlgn="t"/>
                      <a:endParaRPr lang="en-IE" sz="900" b="1" u="none" strike="noStrike" dirty="0" smtClean="0">
                        <a:effectLst/>
                        <a:latin typeface="+mj-lt"/>
                      </a:endParaRPr>
                    </a:p>
                    <a:p>
                      <a:pPr algn="r" fontAlgn="t"/>
                      <a:r>
                        <a:rPr lang="en-IE" sz="900" b="1" u="none" strike="noStrike" dirty="0" smtClean="0">
                          <a:effectLst/>
                          <a:latin typeface="+mj-lt"/>
                        </a:rPr>
                        <a:t>More </a:t>
                      </a:r>
                      <a:r>
                        <a:rPr lang="en-IE" sz="900" b="1" u="none" strike="noStrike" dirty="0">
                          <a:effectLst/>
                          <a:latin typeface="+mj-lt"/>
                        </a:rPr>
                        <a:t>than 12 months but less than 3 years ago</a:t>
                      </a:r>
                      <a:endParaRPr lang="en-IE" sz="900" b="1"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9419">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r" fontAlgn="t"/>
                      <a:r>
                        <a:rPr lang="en-IE" sz="900" b="1" u="none" strike="noStrike" dirty="0" smtClean="0">
                          <a:effectLst/>
                          <a:latin typeface="+mj-lt"/>
                        </a:rPr>
                        <a:t>More </a:t>
                      </a:r>
                      <a:r>
                        <a:rPr lang="en-IE" sz="900" b="1" u="none" strike="noStrike" dirty="0">
                          <a:effectLst/>
                          <a:latin typeface="+mj-lt"/>
                        </a:rPr>
                        <a:t>than 3 years ago</a:t>
                      </a:r>
                      <a:endParaRPr lang="en-IE" sz="900" b="1"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10008">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r" fontAlgn="t"/>
                      <a:r>
                        <a:rPr lang="en-IE" sz="900" b="1" u="none" strike="noStrike" dirty="0">
                          <a:effectLst/>
                          <a:latin typeface="+mj-lt"/>
                        </a:rPr>
                        <a:t>Have never checked</a:t>
                      </a:r>
                      <a:endParaRPr lang="en-IE" sz="900" b="1"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78848">
                <a:tc>
                  <a:txBody>
                    <a:bodyPr/>
                    <a:lstStyle>
                      <a:lvl1pPr marL="0" algn="l" defTabSz="914400" rtl="0" eaLnBrk="1" latinLnBrk="0" hangingPunct="1">
                        <a:defRPr sz="1800" kern="1200">
                          <a:solidFill>
                            <a:schemeClr val="dk1"/>
                          </a:solidFill>
                          <a:latin typeface="Verdana"/>
                          <a:ea typeface=""/>
                          <a:cs typeface=""/>
                        </a:defRPr>
                      </a:lvl1pPr>
                      <a:lvl2pPr marL="457200" algn="l" defTabSz="914400" rtl="0" eaLnBrk="1" latinLnBrk="0" hangingPunct="1">
                        <a:defRPr sz="1800" kern="1200">
                          <a:solidFill>
                            <a:schemeClr val="dk1"/>
                          </a:solidFill>
                          <a:latin typeface="Verdana"/>
                          <a:ea typeface=""/>
                          <a:cs typeface=""/>
                        </a:defRPr>
                      </a:lvl2pPr>
                      <a:lvl3pPr marL="914400" algn="l" defTabSz="914400" rtl="0" eaLnBrk="1" latinLnBrk="0" hangingPunct="1">
                        <a:defRPr sz="1800" kern="1200">
                          <a:solidFill>
                            <a:schemeClr val="dk1"/>
                          </a:solidFill>
                          <a:latin typeface="Verdana"/>
                          <a:ea typeface=""/>
                          <a:cs typeface=""/>
                        </a:defRPr>
                      </a:lvl3pPr>
                      <a:lvl4pPr marL="1371600" algn="l" defTabSz="914400" rtl="0" eaLnBrk="1" latinLnBrk="0" hangingPunct="1">
                        <a:defRPr sz="1800" kern="1200">
                          <a:solidFill>
                            <a:schemeClr val="dk1"/>
                          </a:solidFill>
                          <a:latin typeface="Verdana"/>
                          <a:ea typeface=""/>
                          <a:cs typeface=""/>
                        </a:defRPr>
                      </a:lvl4pPr>
                      <a:lvl5pPr marL="1828800" algn="l" defTabSz="914400" rtl="0" eaLnBrk="1" latinLnBrk="0" hangingPunct="1">
                        <a:defRPr sz="1800" kern="1200">
                          <a:solidFill>
                            <a:schemeClr val="dk1"/>
                          </a:solidFill>
                          <a:latin typeface="Verdana"/>
                          <a:ea typeface=""/>
                          <a:cs typeface=""/>
                        </a:defRPr>
                      </a:lvl5pPr>
                      <a:lvl6pPr marL="2286000" algn="l" defTabSz="914400" rtl="0" eaLnBrk="1" latinLnBrk="0" hangingPunct="1">
                        <a:defRPr sz="1800" kern="1200">
                          <a:solidFill>
                            <a:schemeClr val="dk1"/>
                          </a:solidFill>
                          <a:latin typeface="Verdana"/>
                          <a:ea typeface=""/>
                          <a:cs typeface=""/>
                        </a:defRPr>
                      </a:lvl6pPr>
                      <a:lvl7pPr marL="2743200" algn="l" defTabSz="914400" rtl="0" eaLnBrk="1" latinLnBrk="0" hangingPunct="1">
                        <a:defRPr sz="1800" kern="1200">
                          <a:solidFill>
                            <a:schemeClr val="dk1"/>
                          </a:solidFill>
                          <a:latin typeface="Verdana"/>
                          <a:ea typeface=""/>
                          <a:cs typeface=""/>
                        </a:defRPr>
                      </a:lvl7pPr>
                      <a:lvl8pPr marL="3200400" algn="l" defTabSz="914400" rtl="0" eaLnBrk="1" latinLnBrk="0" hangingPunct="1">
                        <a:defRPr sz="1800" kern="1200">
                          <a:solidFill>
                            <a:schemeClr val="dk1"/>
                          </a:solidFill>
                          <a:latin typeface="Verdana"/>
                          <a:ea typeface=""/>
                          <a:cs typeface=""/>
                        </a:defRPr>
                      </a:lvl8pPr>
                      <a:lvl9pPr marL="3657600" algn="l" defTabSz="914400" rtl="0" eaLnBrk="1" latinLnBrk="0" hangingPunct="1">
                        <a:defRPr sz="1800" kern="1200">
                          <a:solidFill>
                            <a:schemeClr val="dk1"/>
                          </a:solidFill>
                          <a:latin typeface="Verdana"/>
                          <a:ea typeface=""/>
                          <a:cs typeface=""/>
                        </a:defRPr>
                      </a:lvl9pPr>
                    </a:lstStyle>
                    <a:p>
                      <a:pPr algn="r" fontAlgn="b"/>
                      <a:endParaRPr lang="en-IE" sz="1050" b="1" i="0" u="none" strike="noStrike" dirty="0">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6" name="Chart 25"/>
          <p:cNvGraphicFramePr/>
          <p:nvPr>
            <p:extLst>
              <p:ext uri="{D42A27DB-BD31-4B8C-83A1-F6EECF244321}">
                <p14:modId xmlns:p14="http://schemas.microsoft.com/office/powerpoint/2010/main" val="3972077853"/>
              </p:ext>
            </p:extLst>
          </p:nvPr>
        </p:nvGraphicFramePr>
        <p:xfrm>
          <a:off x="7113947" y="2477483"/>
          <a:ext cx="1324818" cy="3255773"/>
        </p:xfrm>
        <a:graphic>
          <a:graphicData uri="http://schemas.openxmlformats.org/drawingml/2006/chart">
            <c:chart xmlns:c="http://schemas.openxmlformats.org/drawingml/2006/chart" xmlns:r="http://schemas.openxmlformats.org/officeDocument/2006/relationships" r:id="rId6"/>
          </a:graphicData>
        </a:graphic>
      </p:graphicFrame>
      <p:sp>
        <p:nvSpPr>
          <p:cNvPr id="27" name="Rounded Rectangle 26"/>
          <p:cNvSpPr/>
          <p:nvPr/>
        </p:nvSpPr>
        <p:spPr>
          <a:xfrm>
            <a:off x="179512" y="5661248"/>
            <a:ext cx="8712968" cy="516379"/>
          </a:xfrm>
          <a:prstGeom prst="roundRect">
            <a:avLst/>
          </a:prstGeom>
          <a:solidFill>
            <a:schemeClr val="accent2">
              <a:lumMod val="60000"/>
              <a:lumOff val="40000"/>
            </a:schemeClr>
          </a:solidFill>
          <a:ln>
            <a:solidFill>
              <a:schemeClr val="accent2">
                <a:lumMod val="60000"/>
                <a:lumOff val="40000"/>
              </a:schemeClr>
            </a:solidFill>
          </a:ln>
          <a:effectLst/>
        </p:spPr>
        <p:style>
          <a:lnRef idx="0">
            <a:schemeClr val="accent3"/>
          </a:lnRef>
          <a:fillRef idx="3">
            <a:schemeClr val="accent3"/>
          </a:fillRef>
          <a:effectRef idx="3">
            <a:schemeClr val="accent3"/>
          </a:effectRef>
          <a:fontRef idx="minor">
            <a:schemeClr val="lt1"/>
          </a:fontRef>
        </p:style>
        <p:txBody>
          <a:bodyPr lIns="80165" tIns="40083" rIns="80165" bIns="40083" anchor="ctr"/>
          <a:lstStyle/>
          <a:p>
            <a:pPr algn="ctr">
              <a:defRPr/>
            </a:pPr>
            <a:r>
              <a:rPr lang="en-US" sz="1400" dirty="0" smtClean="0">
                <a:solidFill>
                  <a:schemeClr val="tx1"/>
                </a:solidFill>
              </a:rPr>
              <a:t>6% have switched their main current account in the past 12 months. 8% intend switching their current account in the next six months. Nearly 3 in 5 (57%) have never checked to see if there was a better deal/package available.</a:t>
            </a:r>
            <a:endParaRPr lang="en-US" sz="1400" dirty="0">
              <a:solidFill>
                <a:schemeClr val="tx1"/>
              </a:solidFill>
            </a:endParaRPr>
          </a:p>
        </p:txBody>
      </p:sp>
    </p:spTree>
    <p:extLst>
      <p:ext uri="{BB962C8B-B14F-4D97-AF65-F5344CB8AC3E}">
        <p14:creationId xmlns:p14="http://schemas.microsoft.com/office/powerpoint/2010/main" val="4031058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043608" y="2780929"/>
            <a:ext cx="7000924" cy="792088"/>
          </a:xfrm>
          <a:prstGeom prst="rect">
            <a:avLst/>
          </a:prstGeom>
          <a:solidFill>
            <a:srgbClr val="99CC00"/>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algn="ctr"/>
            <a:r>
              <a:rPr lang="en-GB" sz="3200" dirty="0">
                <a:latin typeface="Calibri" pitchFamily="34" charset="0"/>
                <a:cs typeface="Arial" charset="0"/>
              </a:rPr>
              <a:t>Research Background </a:t>
            </a:r>
            <a:br>
              <a:rPr lang="en-GB" sz="3200" dirty="0">
                <a:latin typeface="Calibri" pitchFamily="34" charset="0"/>
                <a:cs typeface="Arial" charset="0"/>
              </a:rPr>
            </a:br>
            <a:r>
              <a:rPr lang="en-GB" sz="3200" dirty="0">
                <a:latin typeface="Calibri" pitchFamily="34" charset="0"/>
                <a:cs typeface="Arial" charset="0"/>
              </a:rPr>
              <a:t>and Methodology</a:t>
            </a:r>
          </a:p>
        </p:txBody>
      </p:sp>
    </p:spTree>
    <p:extLst>
      <p:ext uri="{BB962C8B-B14F-4D97-AF65-F5344CB8AC3E}">
        <p14:creationId xmlns:p14="http://schemas.microsoft.com/office/powerpoint/2010/main" val="2192197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Placeholder 3"/>
          <p:cNvSpPr>
            <a:spLocks noGrp="1"/>
          </p:cNvSpPr>
          <p:nvPr>
            <p:ph type="body" idx="1"/>
          </p:nvPr>
        </p:nvSpPr>
        <p:spPr bwMode="auto">
          <a:xfrm>
            <a:off x="378400" y="4953001"/>
            <a:ext cx="8502075" cy="1500335"/>
          </a:xfrm>
          <a:solidFill>
            <a:schemeClr val="accent3">
              <a:lumMod val="20000"/>
              <a:lumOff val="80000"/>
            </a:schemeClr>
          </a:solidFill>
          <a:ln>
            <a:solidFill>
              <a:schemeClr val="accent3">
                <a:lumMod val="20000"/>
                <a:lumOff val="80000"/>
              </a:schemeClr>
            </a:solidFill>
          </a:ln>
          <a:extLst/>
        </p:spPr>
        <p:txBody>
          <a:bodyPr vert="horz" wrap="square" lIns="91428" tIns="45715" rIns="91428" bIns="45715" numCol="1" anchor="t" anchorCtr="0" compatLnSpc="1">
            <a:prstTxWarp prst="textNoShape">
              <a:avLst/>
            </a:prstTxWarp>
            <a:noAutofit/>
          </a:bodyPr>
          <a:lstStyle/>
          <a:p>
            <a:pPr>
              <a:buClrTx/>
              <a:buFont typeface="Wingdings" pitchFamily="2" charset="2"/>
              <a:buChar char="§"/>
            </a:pPr>
            <a:r>
              <a:rPr lang="en-GB" sz="1600" b="0" dirty="0">
                <a:latin typeface="Arial" charset="0"/>
                <a:cs typeface="Arial" charset="0"/>
              </a:rPr>
              <a:t>The research was conducted face-to-face using CAPI interviewing with </a:t>
            </a:r>
            <a:r>
              <a:rPr lang="en-GB" sz="1600" b="0" dirty="0" smtClean="0">
                <a:latin typeface="Arial" charset="0"/>
                <a:cs typeface="Arial" charset="0"/>
              </a:rPr>
              <a:t>1,008 </a:t>
            </a:r>
            <a:r>
              <a:rPr lang="en-GB" sz="1600" b="0" dirty="0">
                <a:latin typeface="Arial" charset="0"/>
                <a:cs typeface="Arial" charset="0"/>
              </a:rPr>
              <a:t>adults 16+.</a:t>
            </a:r>
          </a:p>
          <a:p>
            <a:pPr>
              <a:buClrTx/>
              <a:buFont typeface="Wingdings" pitchFamily="2" charset="2"/>
              <a:buChar char="§"/>
            </a:pPr>
            <a:r>
              <a:rPr lang="en-GB" sz="1600" b="0" dirty="0">
                <a:latin typeface="Arial" charset="0"/>
                <a:cs typeface="Arial" charset="0"/>
              </a:rPr>
              <a:t>To ensure that the data is nationally representative, quotas were applied on the basis of age, gender and social class.</a:t>
            </a:r>
          </a:p>
          <a:p>
            <a:pPr>
              <a:buClrTx/>
              <a:buFont typeface="Wingdings" pitchFamily="2" charset="2"/>
              <a:buChar char="§"/>
            </a:pPr>
            <a:r>
              <a:rPr lang="en-GB" sz="1600" b="0" dirty="0">
                <a:latin typeface="Arial" charset="0"/>
                <a:cs typeface="Arial" charset="0"/>
              </a:rPr>
              <a:t>Interviewing was conducted  from </a:t>
            </a:r>
            <a:r>
              <a:rPr lang="en-GB" sz="1600" b="0" dirty="0" smtClean="0">
                <a:latin typeface="Arial" charset="0"/>
                <a:cs typeface="Arial" charset="0"/>
              </a:rPr>
              <a:t>12</a:t>
            </a:r>
            <a:r>
              <a:rPr lang="en-IE" sz="1600" b="0" baseline="30000" dirty="0" smtClean="0">
                <a:latin typeface="Arial" charset="0"/>
                <a:cs typeface="Arial" charset="0"/>
              </a:rPr>
              <a:t>th</a:t>
            </a:r>
            <a:r>
              <a:rPr lang="en-IE" sz="1600" b="0" dirty="0" smtClean="0">
                <a:latin typeface="Arial" charset="0"/>
                <a:cs typeface="Arial" charset="0"/>
              </a:rPr>
              <a:t> </a:t>
            </a:r>
            <a:r>
              <a:rPr lang="en-IE" sz="1600" b="0" dirty="0">
                <a:latin typeface="Arial" charset="0"/>
                <a:cs typeface="Arial" charset="0"/>
              </a:rPr>
              <a:t>– </a:t>
            </a:r>
            <a:r>
              <a:rPr lang="en-IE" sz="1600" b="0" dirty="0" smtClean="0">
                <a:latin typeface="Arial" charset="0"/>
                <a:cs typeface="Arial" charset="0"/>
              </a:rPr>
              <a:t>21</a:t>
            </a:r>
            <a:r>
              <a:rPr lang="en-IE" sz="1600" b="0" baseline="30000" dirty="0" smtClean="0">
                <a:latin typeface="Arial" charset="0"/>
                <a:cs typeface="Arial" charset="0"/>
              </a:rPr>
              <a:t>st</a:t>
            </a:r>
            <a:r>
              <a:rPr lang="en-IE" sz="1600" b="0" dirty="0" smtClean="0">
                <a:latin typeface="Arial" charset="0"/>
                <a:cs typeface="Arial" charset="0"/>
              </a:rPr>
              <a:t> November </a:t>
            </a:r>
            <a:r>
              <a:rPr lang="en-IE" sz="1600" b="0" dirty="0">
                <a:latin typeface="Arial" charset="0"/>
                <a:cs typeface="Arial" charset="0"/>
              </a:rPr>
              <a:t>2013</a:t>
            </a:r>
            <a:r>
              <a:rPr lang="en-GB" sz="1600" b="0" dirty="0">
                <a:latin typeface="Arial" charset="0"/>
                <a:cs typeface="Arial" charset="0"/>
              </a:rPr>
              <a:t>.</a:t>
            </a:r>
            <a:endParaRPr lang="en-US" sz="1600" b="0" dirty="0">
              <a:latin typeface="Arial" charset="0"/>
              <a:cs typeface="Arial" charset="0"/>
            </a:endParaRPr>
          </a:p>
        </p:txBody>
      </p:sp>
      <p:sp>
        <p:nvSpPr>
          <p:cNvPr id="20484"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5" rIns="91428" bIns="45715" numCol="1" compatLnSpc="1">
            <a:prstTxWarp prst="textNoShape">
              <a:avLst/>
            </a:prstTxWarp>
          </a:bodyPr>
          <a:lstStyle/>
          <a:p>
            <a:pPr algn="ctr"/>
            <a:r>
              <a:rPr lang="en-GB" sz="2200" dirty="0">
                <a:latin typeface="Arial" charset="0"/>
                <a:cs typeface="Arial" charset="0"/>
              </a:rPr>
              <a:t>A.  Research Background and Methodology</a:t>
            </a:r>
            <a:endParaRPr lang="en-US" sz="2200" dirty="0">
              <a:latin typeface="Arial" charset="0"/>
              <a:cs typeface="Arial" charset="0"/>
            </a:endParaRPr>
          </a:p>
        </p:txBody>
      </p:sp>
      <p:sp>
        <p:nvSpPr>
          <p:cNvPr id="5" name="Rounded Rectangle 4"/>
          <p:cNvSpPr/>
          <p:nvPr/>
        </p:nvSpPr>
        <p:spPr>
          <a:xfrm>
            <a:off x="577850" y="1462089"/>
            <a:ext cx="1349375" cy="600075"/>
          </a:xfrm>
          <a:prstGeom prst="roundRect">
            <a:avLst/>
          </a:prstGeom>
        </p:spPr>
        <p:style>
          <a:lnRef idx="2">
            <a:schemeClr val="accent3"/>
          </a:lnRef>
          <a:fillRef idx="1">
            <a:schemeClr val="lt1"/>
          </a:fillRef>
          <a:effectRef idx="0">
            <a:schemeClr val="accent3"/>
          </a:effectRef>
          <a:fontRef idx="minor">
            <a:schemeClr val="dk1"/>
          </a:fontRef>
        </p:style>
        <p:txBody>
          <a:bodyPr lIns="91428" tIns="45715" rIns="91428" bIns="45715" anchor="ctr"/>
          <a:lstStyle/>
          <a:p>
            <a:pPr algn="ctr">
              <a:defRPr/>
            </a:pPr>
            <a:r>
              <a:rPr lang="en-GB" sz="1600" dirty="0"/>
              <a:t>Nov/Dec 2007</a:t>
            </a:r>
            <a:endParaRPr lang="en-US" sz="1600" dirty="0"/>
          </a:p>
        </p:txBody>
      </p:sp>
      <p:sp>
        <p:nvSpPr>
          <p:cNvPr id="6" name="Rounded Rectangle 5"/>
          <p:cNvSpPr/>
          <p:nvPr/>
        </p:nvSpPr>
        <p:spPr>
          <a:xfrm>
            <a:off x="2439861" y="1462087"/>
            <a:ext cx="1338262" cy="600075"/>
          </a:xfrm>
          <a:prstGeom prst="roundRect">
            <a:avLst/>
          </a:prstGeom>
        </p:spPr>
        <p:style>
          <a:lnRef idx="2">
            <a:schemeClr val="accent3"/>
          </a:lnRef>
          <a:fillRef idx="1">
            <a:schemeClr val="lt1"/>
          </a:fillRef>
          <a:effectRef idx="0">
            <a:schemeClr val="accent3"/>
          </a:effectRef>
          <a:fontRef idx="minor">
            <a:schemeClr val="dk1"/>
          </a:fontRef>
        </p:style>
        <p:txBody>
          <a:bodyPr lIns="91428" tIns="45715" rIns="91428" bIns="45715" anchor="ctr"/>
          <a:lstStyle/>
          <a:p>
            <a:pPr algn="ctr">
              <a:defRPr/>
            </a:pPr>
            <a:r>
              <a:rPr lang="en-GB" sz="1600" dirty="0"/>
              <a:t>Aug 2008</a:t>
            </a:r>
            <a:endParaRPr lang="en-US" sz="1600" dirty="0"/>
          </a:p>
        </p:txBody>
      </p:sp>
      <p:sp>
        <p:nvSpPr>
          <p:cNvPr id="7" name="Rounded Rectangle 6"/>
          <p:cNvSpPr/>
          <p:nvPr/>
        </p:nvSpPr>
        <p:spPr>
          <a:xfrm>
            <a:off x="4237298" y="1473833"/>
            <a:ext cx="1243013" cy="600075"/>
          </a:xfrm>
          <a:prstGeom prst="roundRect">
            <a:avLst/>
          </a:prstGeom>
        </p:spPr>
        <p:style>
          <a:lnRef idx="2">
            <a:schemeClr val="accent3"/>
          </a:lnRef>
          <a:fillRef idx="1">
            <a:schemeClr val="lt1"/>
          </a:fillRef>
          <a:effectRef idx="0">
            <a:schemeClr val="accent3"/>
          </a:effectRef>
          <a:fontRef idx="minor">
            <a:schemeClr val="dk1"/>
          </a:fontRef>
        </p:style>
        <p:txBody>
          <a:bodyPr lIns="91428" tIns="45715" rIns="91428" bIns="45715" anchor="ctr"/>
          <a:lstStyle/>
          <a:p>
            <a:pPr algn="ctr">
              <a:defRPr/>
            </a:pPr>
            <a:r>
              <a:rPr lang="en-GB" sz="1600" dirty="0"/>
              <a:t>Nov/Dec 2008</a:t>
            </a:r>
            <a:endParaRPr lang="en-US" sz="1600" dirty="0"/>
          </a:p>
        </p:txBody>
      </p:sp>
      <p:sp>
        <p:nvSpPr>
          <p:cNvPr id="8" name="Rounded Rectangle 7"/>
          <p:cNvSpPr/>
          <p:nvPr/>
        </p:nvSpPr>
        <p:spPr>
          <a:xfrm>
            <a:off x="7549499" y="1454656"/>
            <a:ext cx="1182688" cy="601662"/>
          </a:xfrm>
          <a:prstGeom prst="roundRect">
            <a:avLst/>
          </a:prstGeom>
        </p:spPr>
        <p:style>
          <a:lnRef idx="2">
            <a:schemeClr val="accent3"/>
          </a:lnRef>
          <a:fillRef idx="1">
            <a:schemeClr val="lt1"/>
          </a:fillRef>
          <a:effectRef idx="0">
            <a:schemeClr val="accent3"/>
          </a:effectRef>
          <a:fontRef idx="minor">
            <a:schemeClr val="dk1"/>
          </a:fontRef>
        </p:style>
        <p:txBody>
          <a:bodyPr lIns="91428" tIns="45715" rIns="91428" bIns="45715" anchor="ctr"/>
          <a:lstStyle/>
          <a:p>
            <a:pPr algn="ctr">
              <a:defRPr/>
            </a:pPr>
            <a:r>
              <a:rPr lang="en-GB" sz="1600" dirty="0"/>
              <a:t>Nov/Dec 2009</a:t>
            </a:r>
            <a:endParaRPr lang="en-US" sz="1600" dirty="0"/>
          </a:p>
        </p:txBody>
      </p:sp>
      <p:sp>
        <p:nvSpPr>
          <p:cNvPr id="9" name="Rounded Rectangle 8"/>
          <p:cNvSpPr/>
          <p:nvPr/>
        </p:nvSpPr>
        <p:spPr>
          <a:xfrm>
            <a:off x="2668589" y="2678114"/>
            <a:ext cx="1770062" cy="601662"/>
          </a:xfrm>
          <a:prstGeom prst="roundRect">
            <a:avLst/>
          </a:prstGeom>
        </p:spPr>
        <p:style>
          <a:lnRef idx="2">
            <a:schemeClr val="accent3"/>
          </a:lnRef>
          <a:fillRef idx="1">
            <a:schemeClr val="lt1"/>
          </a:fillRef>
          <a:effectRef idx="0">
            <a:schemeClr val="accent3"/>
          </a:effectRef>
          <a:fontRef idx="minor">
            <a:schemeClr val="dk1"/>
          </a:fontRef>
        </p:style>
        <p:txBody>
          <a:bodyPr lIns="91428" tIns="45715" rIns="91428" bIns="45715" anchor="ctr"/>
          <a:lstStyle/>
          <a:p>
            <a:pPr algn="ctr">
              <a:defRPr/>
            </a:pPr>
            <a:r>
              <a:rPr lang="en-GB" sz="1600" dirty="0"/>
              <a:t>Nov/Dec 2010</a:t>
            </a:r>
            <a:endParaRPr lang="en-US" sz="1600" dirty="0"/>
          </a:p>
        </p:txBody>
      </p:sp>
      <p:sp>
        <p:nvSpPr>
          <p:cNvPr id="10" name="Rounded Rectangle 9"/>
          <p:cNvSpPr/>
          <p:nvPr/>
        </p:nvSpPr>
        <p:spPr>
          <a:xfrm>
            <a:off x="4778376" y="2678114"/>
            <a:ext cx="1770063" cy="601662"/>
          </a:xfrm>
          <a:prstGeom prst="roundRect">
            <a:avLst/>
          </a:prstGeom>
        </p:spPr>
        <p:style>
          <a:lnRef idx="2">
            <a:schemeClr val="accent3"/>
          </a:lnRef>
          <a:fillRef idx="1">
            <a:schemeClr val="lt1"/>
          </a:fillRef>
          <a:effectRef idx="0">
            <a:schemeClr val="accent3"/>
          </a:effectRef>
          <a:fontRef idx="minor">
            <a:schemeClr val="dk1"/>
          </a:fontRef>
        </p:style>
        <p:txBody>
          <a:bodyPr lIns="91428" tIns="45715" rIns="91428" bIns="45715" anchor="ctr"/>
          <a:lstStyle/>
          <a:p>
            <a:pPr algn="ctr">
              <a:defRPr/>
            </a:pPr>
            <a:r>
              <a:rPr lang="en-GB" sz="1600" dirty="0"/>
              <a:t>May/June 2011</a:t>
            </a:r>
            <a:endParaRPr lang="en-US" sz="1600" dirty="0"/>
          </a:p>
        </p:txBody>
      </p:sp>
      <p:cxnSp>
        <p:nvCxnSpPr>
          <p:cNvPr id="12" name="Straight Arrow Connector 11"/>
          <p:cNvCxnSpPr>
            <a:stCxn id="5" idx="3"/>
          </p:cNvCxnSpPr>
          <p:nvPr/>
        </p:nvCxnSpPr>
        <p:spPr>
          <a:xfrm flipV="1">
            <a:off x="1927225" y="1762125"/>
            <a:ext cx="497682" cy="2"/>
          </a:xfrm>
          <a:prstGeom prst="straightConnector1">
            <a:avLst/>
          </a:prstGeom>
          <a:ln>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p:cNvCxnSpPr>
          <p:nvPr/>
        </p:nvCxnSpPr>
        <p:spPr>
          <a:xfrm>
            <a:off x="3778123" y="1762125"/>
            <a:ext cx="433837" cy="2"/>
          </a:xfrm>
          <a:prstGeom prst="straightConnector1">
            <a:avLst/>
          </a:prstGeom>
          <a:ln>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0" idx="1"/>
          </p:cNvCxnSpPr>
          <p:nvPr/>
        </p:nvCxnSpPr>
        <p:spPr>
          <a:xfrm>
            <a:off x="4438651" y="2979738"/>
            <a:ext cx="339725" cy="0"/>
          </a:xfrm>
          <a:prstGeom prst="straightConnector1">
            <a:avLst/>
          </a:prstGeom>
          <a:ln>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71513" y="2070101"/>
            <a:ext cx="1010189" cy="307766"/>
          </a:xfrm>
          <a:prstGeom prst="rect">
            <a:avLst/>
          </a:prstGeom>
          <a:noFill/>
        </p:spPr>
        <p:txBody>
          <a:bodyPr wrap="none" lIns="91428" tIns="45715" rIns="91428" bIns="45715">
            <a:spAutoFit/>
          </a:bodyPr>
          <a:lstStyle/>
          <a:p>
            <a:pPr>
              <a:defRPr/>
            </a:pPr>
            <a:r>
              <a:rPr lang="en-GB" sz="1400" dirty="0">
                <a:solidFill>
                  <a:schemeClr val="accent3"/>
                </a:solidFill>
              </a:rPr>
              <a:t>Benchmark</a:t>
            </a:r>
            <a:endParaRPr lang="en-US" sz="1400" dirty="0">
              <a:solidFill>
                <a:schemeClr val="accent3"/>
              </a:solidFill>
            </a:endParaRPr>
          </a:p>
        </p:txBody>
      </p:sp>
      <p:sp>
        <p:nvSpPr>
          <p:cNvPr id="39" name="TextBox 38"/>
          <p:cNvSpPr txBox="1"/>
          <p:nvPr/>
        </p:nvSpPr>
        <p:spPr>
          <a:xfrm>
            <a:off x="7632865" y="2076982"/>
            <a:ext cx="723572" cy="307766"/>
          </a:xfrm>
          <a:prstGeom prst="rect">
            <a:avLst/>
          </a:prstGeom>
          <a:noFill/>
        </p:spPr>
        <p:txBody>
          <a:bodyPr wrap="none" lIns="91428" tIns="45715" rIns="91428" bIns="45715">
            <a:spAutoFit/>
          </a:bodyPr>
          <a:lstStyle/>
          <a:p>
            <a:pPr>
              <a:defRPr/>
            </a:pPr>
            <a:r>
              <a:rPr lang="en-GB" sz="1400" dirty="0">
                <a:solidFill>
                  <a:schemeClr val="accent3"/>
                </a:solidFill>
              </a:rPr>
              <a:t>Wave 4</a:t>
            </a:r>
            <a:endParaRPr lang="en-US" sz="1400" dirty="0">
              <a:solidFill>
                <a:schemeClr val="accent3"/>
              </a:solidFill>
            </a:endParaRPr>
          </a:p>
        </p:txBody>
      </p:sp>
      <p:sp>
        <p:nvSpPr>
          <p:cNvPr id="40" name="TextBox 39"/>
          <p:cNvSpPr txBox="1"/>
          <p:nvPr/>
        </p:nvSpPr>
        <p:spPr>
          <a:xfrm>
            <a:off x="3157538" y="3290889"/>
            <a:ext cx="723572" cy="307766"/>
          </a:xfrm>
          <a:prstGeom prst="rect">
            <a:avLst/>
          </a:prstGeom>
          <a:noFill/>
        </p:spPr>
        <p:txBody>
          <a:bodyPr wrap="none" lIns="91428" tIns="45715" rIns="91428" bIns="45715">
            <a:spAutoFit/>
          </a:bodyPr>
          <a:lstStyle/>
          <a:p>
            <a:pPr>
              <a:defRPr/>
            </a:pPr>
            <a:r>
              <a:rPr lang="en-GB" sz="1400" dirty="0">
                <a:solidFill>
                  <a:schemeClr val="accent3"/>
                </a:solidFill>
              </a:rPr>
              <a:t>Wave </a:t>
            </a:r>
            <a:r>
              <a:rPr lang="en-GB" sz="1400" dirty="0" smtClean="0">
                <a:solidFill>
                  <a:schemeClr val="accent3"/>
                </a:solidFill>
              </a:rPr>
              <a:t>6</a:t>
            </a:r>
            <a:endParaRPr lang="en-US" sz="1400" dirty="0">
              <a:solidFill>
                <a:schemeClr val="accent3"/>
              </a:solidFill>
            </a:endParaRPr>
          </a:p>
        </p:txBody>
      </p:sp>
      <p:sp>
        <p:nvSpPr>
          <p:cNvPr id="41" name="TextBox 40"/>
          <p:cNvSpPr txBox="1"/>
          <p:nvPr/>
        </p:nvSpPr>
        <p:spPr>
          <a:xfrm>
            <a:off x="2729156" y="2053161"/>
            <a:ext cx="723572" cy="307766"/>
          </a:xfrm>
          <a:prstGeom prst="rect">
            <a:avLst/>
          </a:prstGeom>
          <a:noFill/>
        </p:spPr>
        <p:txBody>
          <a:bodyPr wrap="none" lIns="91428" tIns="45715" rIns="91428" bIns="45715">
            <a:spAutoFit/>
          </a:bodyPr>
          <a:lstStyle/>
          <a:p>
            <a:pPr>
              <a:defRPr/>
            </a:pPr>
            <a:r>
              <a:rPr lang="en-GB" sz="1400" dirty="0">
                <a:solidFill>
                  <a:schemeClr val="accent3"/>
                </a:solidFill>
              </a:rPr>
              <a:t>Wave 1</a:t>
            </a:r>
            <a:endParaRPr lang="en-US" sz="1400" dirty="0">
              <a:solidFill>
                <a:schemeClr val="accent3"/>
              </a:solidFill>
            </a:endParaRPr>
          </a:p>
        </p:txBody>
      </p:sp>
      <p:sp>
        <p:nvSpPr>
          <p:cNvPr id="42" name="TextBox 41"/>
          <p:cNvSpPr txBox="1"/>
          <p:nvPr/>
        </p:nvSpPr>
        <p:spPr>
          <a:xfrm>
            <a:off x="4526259" y="2070101"/>
            <a:ext cx="723572" cy="307766"/>
          </a:xfrm>
          <a:prstGeom prst="rect">
            <a:avLst/>
          </a:prstGeom>
          <a:noFill/>
        </p:spPr>
        <p:txBody>
          <a:bodyPr wrap="none" lIns="91428" tIns="45715" rIns="91428" bIns="45715">
            <a:spAutoFit/>
          </a:bodyPr>
          <a:lstStyle/>
          <a:p>
            <a:pPr>
              <a:defRPr/>
            </a:pPr>
            <a:r>
              <a:rPr lang="en-GB" sz="1400" dirty="0">
                <a:solidFill>
                  <a:schemeClr val="accent3"/>
                </a:solidFill>
              </a:rPr>
              <a:t>Wave 2</a:t>
            </a:r>
            <a:endParaRPr lang="en-US" sz="1400" dirty="0">
              <a:solidFill>
                <a:schemeClr val="accent3"/>
              </a:solidFill>
            </a:endParaRPr>
          </a:p>
        </p:txBody>
      </p:sp>
      <p:sp>
        <p:nvSpPr>
          <p:cNvPr id="43" name="TextBox 42"/>
          <p:cNvSpPr txBox="1"/>
          <p:nvPr/>
        </p:nvSpPr>
        <p:spPr>
          <a:xfrm>
            <a:off x="5265738" y="3290889"/>
            <a:ext cx="723572" cy="307766"/>
          </a:xfrm>
          <a:prstGeom prst="rect">
            <a:avLst/>
          </a:prstGeom>
          <a:noFill/>
        </p:spPr>
        <p:txBody>
          <a:bodyPr wrap="none" lIns="91428" tIns="45715" rIns="91428" bIns="45715">
            <a:spAutoFit/>
          </a:bodyPr>
          <a:lstStyle/>
          <a:p>
            <a:pPr>
              <a:defRPr/>
            </a:pPr>
            <a:r>
              <a:rPr lang="en-GB" sz="1400" dirty="0">
                <a:solidFill>
                  <a:schemeClr val="accent3"/>
                </a:solidFill>
              </a:rPr>
              <a:t>Wave </a:t>
            </a:r>
            <a:r>
              <a:rPr lang="en-GB" sz="1400" dirty="0" smtClean="0">
                <a:solidFill>
                  <a:schemeClr val="accent3"/>
                </a:solidFill>
              </a:rPr>
              <a:t>7</a:t>
            </a:r>
            <a:endParaRPr lang="en-US" sz="1400" dirty="0">
              <a:solidFill>
                <a:schemeClr val="accent3"/>
              </a:solidFill>
            </a:endParaRPr>
          </a:p>
        </p:txBody>
      </p:sp>
      <p:sp>
        <p:nvSpPr>
          <p:cNvPr id="34" name="Rounded Rectangle 33"/>
          <p:cNvSpPr/>
          <p:nvPr/>
        </p:nvSpPr>
        <p:spPr>
          <a:xfrm>
            <a:off x="6961189" y="2678114"/>
            <a:ext cx="1770062" cy="601662"/>
          </a:xfrm>
          <a:prstGeom prst="roundRect">
            <a:avLst/>
          </a:prstGeom>
        </p:spPr>
        <p:style>
          <a:lnRef idx="2">
            <a:schemeClr val="accent3"/>
          </a:lnRef>
          <a:fillRef idx="1">
            <a:schemeClr val="lt1"/>
          </a:fillRef>
          <a:effectRef idx="0">
            <a:schemeClr val="accent3"/>
          </a:effectRef>
          <a:fontRef idx="minor">
            <a:schemeClr val="dk1"/>
          </a:fontRef>
        </p:style>
        <p:txBody>
          <a:bodyPr lIns="91428" tIns="45715" rIns="91428" bIns="45715" anchor="ctr"/>
          <a:lstStyle/>
          <a:p>
            <a:pPr algn="ctr">
              <a:defRPr/>
            </a:pPr>
            <a:r>
              <a:rPr lang="en-GB" sz="1600" dirty="0" smtClean="0"/>
              <a:t>Nov </a:t>
            </a:r>
            <a:r>
              <a:rPr lang="en-GB" sz="1600" dirty="0"/>
              <a:t>2011</a:t>
            </a:r>
            <a:endParaRPr lang="en-US" sz="1600" dirty="0"/>
          </a:p>
        </p:txBody>
      </p:sp>
      <p:cxnSp>
        <p:nvCxnSpPr>
          <p:cNvPr id="35" name="Straight Arrow Connector 34"/>
          <p:cNvCxnSpPr>
            <a:stCxn id="10" idx="3"/>
            <a:endCxn id="34" idx="1"/>
          </p:cNvCxnSpPr>
          <p:nvPr/>
        </p:nvCxnSpPr>
        <p:spPr>
          <a:xfrm>
            <a:off x="6548438" y="2979738"/>
            <a:ext cx="412750" cy="0"/>
          </a:xfrm>
          <a:prstGeom prst="straightConnector1">
            <a:avLst/>
          </a:prstGeom>
          <a:ln>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448550" y="3290889"/>
            <a:ext cx="723572" cy="307766"/>
          </a:xfrm>
          <a:prstGeom prst="rect">
            <a:avLst/>
          </a:prstGeom>
          <a:noFill/>
        </p:spPr>
        <p:txBody>
          <a:bodyPr wrap="none" lIns="91428" tIns="45715" rIns="91428" bIns="45715">
            <a:spAutoFit/>
          </a:bodyPr>
          <a:lstStyle/>
          <a:p>
            <a:pPr>
              <a:defRPr/>
            </a:pPr>
            <a:r>
              <a:rPr lang="en-GB" sz="1400" dirty="0">
                <a:solidFill>
                  <a:schemeClr val="accent3"/>
                </a:solidFill>
              </a:rPr>
              <a:t>Wave </a:t>
            </a:r>
            <a:r>
              <a:rPr lang="en-GB" sz="1400" dirty="0" smtClean="0">
                <a:solidFill>
                  <a:schemeClr val="accent3"/>
                </a:solidFill>
              </a:rPr>
              <a:t>8</a:t>
            </a:r>
            <a:endParaRPr lang="en-US" sz="1400" dirty="0">
              <a:solidFill>
                <a:schemeClr val="accent3"/>
              </a:solidFill>
            </a:endParaRPr>
          </a:p>
        </p:txBody>
      </p:sp>
      <p:sp>
        <p:nvSpPr>
          <p:cNvPr id="52" name="Rounded Rectangle 51"/>
          <p:cNvSpPr/>
          <p:nvPr/>
        </p:nvSpPr>
        <p:spPr>
          <a:xfrm>
            <a:off x="5928519" y="1462089"/>
            <a:ext cx="1243012" cy="600075"/>
          </a:xfrm>
          <a:prstGeom prst="roundRect">
            <a:avLst/>
          </a:prstGeom>
        </p:spPr>
        <p:style>
          <a:lnRef idx="2">
            <a:schemeClr val="accent3"/>
          </a:lnRef>
          <a:fillRef idx="1">
            <a:schemeClr val="lt1"/>
          </a:fillRef>
          <a:effectRef idx="0">
            <a:schemeClr val="accent3"/>
          </a:effectRef>
          <a:fontRef idx="minor">
            <a:schemeClr val="dk1"/>
          </a:fontRef>
        </p:style>
        <p:txBody>
          <a:bodyPr lIns="91428" tIns="45715" rIns="91428" bIns="45715" anchor="ctr"/>
          <a:lstStyle/>
          <a:p>
            <a:pPr algn="ctr">
              <a:defRPr/>
            </a:pPr>
            <a:r>
              <a:rPr lang="en-GB" sz="1600" dirty="0"/>
              <a:t>May/June 2009</a:t>
            </a:r>
            <a:endParaRPr lang="en-US" sz="1600" dirty="0"/>
          </a:p>
        </p:txBody>
      </p:sp>
      <p:sp>
        <p:nvSpPr>
          <p:cNvPr id="53" name="TextBox 52"/>
          <p:cNvSpPr txBox="1"/>
          <p:nvPr/>
        </p:nvSpPr>
        <p:spPr>
          <a:xfrm>
            <a:off x="6173953" y="2053161"/>
            <a:ext cx="723572" cy="307766"/>
          </a:xfrm>
          <a:prstGeom prst="rect">
            <a:avLst/>
          </a:prstGeom>
          <a:noFill/>
        </p:spPr>
        <p:txBody>
          <a:bodyPr wrap="none" lIns="91428" tIns="45715" rIns="91428" bIns="45715">
            <a:spAutoFit/>
          </a:bodyPr>
          <a:lstStyle/>
          <a:p>
            <a:pPr>
              <a:defRPr/>
            </a:pPr>
            <a:r>
              <a:rPr lang="en-GB" sz="1400" dirty="0">
                <a:solidFill>
                  <a:schemeClr val="accent3"/>
                </a:solidFill>
              </a:rPr>
              <a:t>Wave 3</a:t>
            </a:r>
            <a:endParaRPr lang="en-US" sz="1400" dirty="0">
              <a:solidFill>
                <a:schemeClr val="accent3"/>
              </a:solidFill>
            </a:endParaRPr>
          </a:p>
        </p:txBody>
      </p:sp>
      <p:cxnSp>
        <p:nvCxnSpPr>
          <p:cNvPr id="56" name="Straight Arrow Connector 55"/>
          <p:cNvCxnSpPr>
            <a:stCxn id="7" idx="3"/>
          </p:cNvCxnSpPr>
          <p:nvPr/>
        </p:nvCxnSpPr>
        <p:spPr>
          <a:xfrm>
            <a:off x="5480311" y="1773871"/>
            <a:ext cx="453687" cy="0"/>
          </a:xfrm>
          <a:prstGeom prst="straightConnector1">
            <a:avLst/>
          </a:prstGeom>
          <a:ln>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a:xfrm>
            <a:off x="366713" y="3895726"/>
            <a:ext cx="1771650" cy="600075"/>
          </a:xfrm>
          <a:prstGeom prst="roundRect">
            <a:avLst/>
          </a:prstGeom>
        </p:spPr>
        <p:style>
          <a:lnRef idx="2">
            <a:schemeClr val="accent3"/>
          </a:lnRef>
          <a:fillRef idx="1">
            <a:schemeClr val="lt1"/>
          </a:fillRef>
          <a:effectRef idx="0">
            <a:schemeClr val="accent3"/>
          </a:effectRef>
          <a:fontRef idx="minor">
            <a:schemeClr val="dk1"/>
          </a:fontRef>
        </p:style>
        <p:txBody>
          <a:bodyPr lIns="91428" tIns="45715" rIns="91428" bIns="45715" anchor="ctr"/>
          <a:lstStyle/>
          <a:p>
            <a:pPr algn="ctr">
              <a:defRPr/>
            </a:pPr>
            <a:r>
              <a:rPr lang="en-GB" sz="1600" dirty="0" smtClean="0"/>
              <a:t>June 2012</a:t>
            </a:r>
            <a:endParaRPr lang="en-US" sz="1600" dirty="0"/>
          </a:p>
        </p:txBody>
      </p:sp>
      <p:sp>
        <p:nvSpPr>
          <p:cNvPr id="63" name="TextBox 62"/>
          <p:cNvSpPr txBox="1"/>
          <p:nvPr/>
        </p:nvSpPr>
        <p:spPr>
          <a:xfrm>
            <a:off x="855663" y="4510088"/>
            <a:ext cx="723572" cy="307766"/>
          </a:xfrm>
          <a:prstGeom prst="rect">
            <a:avLst/>
          </a:prstGeom>
          <a:noFill/>
        </p:spPr>
        <p:txBody>
          <a:bodyPr wrap="none" lIns="91428" tIns="45715" rIns="91428" bIns="45715">
            <a:spAutoFit/>
          </a:bodyPr>
          <a:lstStyle/>
          <a:p>
            <a:pPr>
              <a:defRPr/>
            </a:pPr>
            <a:r>
              <a:rPr lang="en-GB" sz="1400" dirty="0">
                <a:solidFill>
                  <a:schemeClr val="accent3"/>
                </a:solidFill>
              </a:rPr>
              <a:t>Wave </a:t>
            </a:r>
            <a:r>
              <a:rPr lang="en-GB" sz="1400" dirty="0" smtClean="0">
                <a:solidFill>
                  <a:schemeClr val="accent3"/>
                </a:solidFill>
              </a:rPr>
              <a:t>9</a:t>
            </a:r>
            <a:endParaRPr lang="en-US" sz="1400" dirty="0">
              <a:solidFill>
                <a:schemeClr val="accent3"/>
              </a:solidFill>
            </a:endParaRPr>
          </a:p>
        </p:txBody>
      </p:sp>
      <p:cxnSp>
        <p:nvCxnSpPr>
          <p:cNvPr id="66" name="Shape 65"/>
          <p:cNvCxnSpPr>
            <a:stCxn id="34" idx="3"/>
            <a:endCxn id="62" idx="1"/>
          </p:cNvCxnSpPr>
          <p:nvPr/>
        </p:nvCxnSpPr>
        <p:spPr>
          <a:xfrm flipH="1">
            <a:off x="366714" y="2979739"/>
            <a:ext cx="8364537" cy="1216025"/>
          </a:xfrm>
          <a:prstGeom prst="bentConnector5">
            <a:avLst>
              <a:gd name="adj1" fmla="val -2733"/>
              <a:gd name="adj2" fmla="val 50000"/>
              <a:gd name="adj3" fmla="val 102733"/>
            </a:avLst>
          </a:prstGeom>
          <a:ln>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2711450" y="3895726"/>
            <a:ext cx="1771650" cy="600075"/>
          </a:xfrm>
          <a:prstGeom prst="roundRect">
            <a:avLst/>
          </a:prstGeom>
        </p:spPr>
        <p:style>
          <a:lnRef idx="2">
            <a:schemeClr val="accent3"/>
          </a:lnRef>
          <a:fillRef idx="1">
            <a:schemeClr val="lt1"/>
          </a:fillRef>
          <a:effectRef idx="0">
            <a:schemeClr val="accent3"/>
          </a:effectRef>
          <a:fontRef idx="minor">
            <a:schemeClr val="dk1"/>
          </a:fontRef>
        </p:style>
        <p:txBody>
          <a:bodyPr lIns="91428" tIns="45715" rIns="91428" bIns="45715" anchor="ctr"/>
          <a:lstStyle/>
          <a:p>
            <a:pPr algn="ctr">
              <a:defRPr/>
            </a:pPr>
            <a:r>
              <a:rPr lang="en-GB" sz="1600" dirty="0" smtClean="0"/>
              <a:t>Nov </a:t>
            </a:r>
            <a:r>
              <a:rPr lang="en-GB" sz="1600" dirty="0"/>
              <a:t>2012</a:t>
            </a:r>
            <a:endParaRPr lang="en-US" sz="1600" dirty="0"/>
          </a:p>
        </p:txBody>
      </p:sp>
      <p:sp>
        <p:nvSpPr>
          <p:cNvPr id="37" name="TextBox 36"/>
          <p:cNvSpPr txBox="1"/>
          <p:nvPr/>
        </p:nvSpPr>
        <p:spPr>
          <a:xfrm>
            <a:off x="3200400" y="4510088"/>
            <a:ext cx="814942" cy="307766"/>
          </a:xfrm>
          <a:prstGeom prst="rect">
            <a:avLst/>
          </a:prstGeom>
          <a:noFill/>
        </p:spPr>
        <p:txBody>
          <a:bodyPr wrap="none" lIns="91428" tIns="45715" rIns="91428" bIns="45715">
            <a:spAutoFit/>
          </a:bodyPr>
          <a:lstStyle/>
          <a:p>
            <a:pPr>
              <a:defRPr/>
            </a:pPr>
            <a:r>
              <a:rPr lang="en-GB" sz="1400" dirty="0">
                <a:solidFill>
                  <a:schemeClr val="accent3"/>
                </a:solidFill>
              </a:rPr>
              <a:t>Wave </a:t>
            </a:r>
            <a:r>
              <a:rPr lang="en-GB" sz="1400" dirty="0" smtClean="0">
                <a:solidFill>
                  <a:schemeClr val="accent3"/>
                </a:solidFill>
              </a:rPr>
              <a:t>10</a:t>
            </a:r>
            <a:endParaRPr lang="en-US" sz="1400" dirty="0">
              <a:solidFill>
                <a:schemeClr val="accent3"/>
              </a:solidFill>
            </a:endParaRPr>
          </a:p>
        </p:txBody>
      </p:sp>
      <p:sp>
        <p:nvSpPr>
          <p:cNvPr id="44" name="Rounded Rectangle 43"/>
          <p:cNvSpPr/>
          <p:nvPr/>
        </p:nvSpPr>
        <p:spPr>
          <a:xfrm>
            <a:off x="6961189" y="3798889"/>
            <a:ext cx="2066925" cy="892175"/>
          </a:xfrm>
          <a:prstGeom prst="round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28" tIns="45715" rIns="91428" bIns="45715" anchor="ctr"/>
          <a:lstStyle/>
          <a:p>
            <a:pPr>
              <a:defRPr/>
            </a:pPr>
            <a:endParaRPr lang="en-US" dirty="0"/>
          </a:p>
        </p:txBody>
      </p:sp>
      <p:cxnSp>
        <p:nvCxnSpPr>
          <p:cNvPr id="47" name="Straight Arrow Connector 46"/>
          <p:cNvCxnSpPr>
            <a:stCxn id="62" idx="3"/>
            <a:endCxn id="36" idx="1"/>
          </p:cNvCxnSpPr>
          <p:nvPr/>
        </p:nvCxnSpPr>
        <p:spPr>
          <a:xfrm>
            <a:off x="2138364" y="4195763"/>
            <a:ext cx="573087" cy="0"/>
          </a:xfrm>
          <a:prstGeom prst="straightConnector1">
            <a:avLst/>
          </a:prstGeom>
          <a:ln>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4778375" y="3895726"/>
            <a:ext cx="1771650" cy="600075"/>
          </a:xfrm>
          <a:prstGeom prst="roundRect">
            <a:avLst/>
          </a:prstGeom>
        </p:spPr>
        <p:style>
          <a:lnRef idx="2">
            <a:schemeClr val="accent3"/>
          </a:lnRef>
          <a:fillRef idx="1">
            <a:schemeClr val="lt1"/>
          </a:fillRef>
          <a:effectRef idx="0">
            <a:schemeClr val="accent3"/>
          </a:effectRef>
          <a:fontRef idx="minor">
            <a:schemeClr val="dk1"/>
          </a:fontRef>
        </p:style>
        <p:txBody>
          <a:bodyPr lIns="91428" tIns="45715" rIns="91428" bIns="45715" anchor="ctr"/>
          <a:lstStyle/>
          <a:p>
            <a:pPr algn="ctr">
              <a:defRPr/>
            </a:pPr>
            <a:r>
              <a:rPr lang="en-GB" sz="1600" dirty="0" smtClean="0"/>
              <a:t>June 2013</a:t>
            </a:r>
            <a:endParaRPr lang="en-US" sz="1600" dirty="0"/>
          </a:p>
        </p:txBody>
      </p:sp>
      <p:sp>
        <p:nvSpPr>
          <p:cNvPr id="48" name="TextBox 47"/>
          <p:cNvSpPr txBox="1"/>
          <p:nvPr/>
        </p:nvSpPr>
        <p:spPr>
          <a:xfrm>
            <a:off x="5165726" y="4495801"/>
            <a:ext cx="814942" cy="307766"/>
          </a:xfrm>
          <a:prstGeom prst="rect">
            <a:avLst/>
          </a:prstGeom>
          <a:noFill/>
        </p:spPr>
        <p:txBody>
          <a:bodyPr wrap="none" lIns="91428" tIns="45715" rIns="91428" bIns="45715">
            <a:spAutoFit/>
          </a:bodyPr>
          <a:lstStyle/>
          <a:p>
            <a:pPr>
              <a:defRPr/>
            </a:pPr>
            <a:r>
              <a:rPr lang="en-GB" sz="1400" dirty="0">
                <a:solidFill>
                  <a:schemeClr val="accent3"/>
                </a:solidFill>
              </a:rPr>
              <a:t>Wave </a:t>
            </a:r>
            <a:r>
              <a:rPr lang="en-GB" sz="1400" dirty="0" smtClean="0">
                <a:solidFill>
                  <a:schemeClr val="accent3"/>
                </a:solidFill>
              </a:rPr>
              <a:t>11</a:t>
            </a:r>
            <a:endParaRPr lang="en-US" sz="1400" dirty="0">
              <a:solidFill>
                <a:schemeClr val="accent3"/>
              </a:solidFill>
            </a:endParaRPr>
          </a:p>
        </p:txBody>
      </p:sp>
      <p:cxnSp>
        <p:nvCxnSpPr>
          <p:cNvPr id="49" name="Straight Arrow Connector 48"/>
          <p:cNvCxnSpPr/>
          <p:nvPr/>
        </p:nvCxnSpPr>
        <p:spPr>
          <a:xfrm>
            <a:off x="4438651" y="4195763"/>
            <a:ext cx="339725" cy="0"/>
          </a:xfrm>
          <a:prstGeom prst="straightConnector1">
            <a:avLst/>
          </a:prstGeom>
          <a:ln>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7108825" y="3944939"/>
            <a:ext cx="1771650" cy="600075"/>
          </a:xfrm>
          <a:prstGeom prst="roundRect">
            <a:avLst/>
          </a:prstGeom>
        </p:spPr>
        <p:style>
          <a:lnRef idx="2">
            <a:schemeClr val="accent3"/>
          </a:lnRef>
          <a:fillRef idx="1">
            <a:schemeClr val="lt1"/>
          </a:fillRef>
          <a:effectRef idx="0">
            <a:schemeClr val="accent3"/>
          </a:effectRef>
          <a:fontRef idx="minor">
            <a:schemeClr val="dk1"/>
          </a:fontRef>
        </p:style>
        <p:txBody>
          <a:bodyPr lIns="91428" tIns="45715" rIns="91428" bIns="45715" anchor="ctr"/>
          <a:lstStyle/>
          <a:p>
            <a:pPr algn="ctr">
              <a:defRPr/>
            </a:pPr>
            <a:r>
              <a:rPr lang="en-GB" sz="1600" dirty="0" smtClean="0"/>
              <a:t>Nov </a:t>
            </a:r>
            <a:r>
              <a:rPr lang="en-GB" sz="1600" dirty="0"/>
              <a:t>2013</a:t>
            </a:r>
            <a:endParaRPr lang="en-US" sz="1600" dirty="0"/>
          </a:p>
        </p:txBody>
      </p:sp>
      <p:cxnSp>
        <p:nvCxnSpPr>
          <p:cNvPr id="51" name="Straight Arrow Connector 50"/>
          <p:cNvCxnSpPr/>
          <p:nvPr/>
        </p:nvCxnSpPr>
        <p:spPr>
          <a:xfrm>
            <a:off x="6535739" y="4195763"/>
            <a:ext cx="573087" cy="0"/>
          </a:xfrm>
          <a:prstGeom prst="straightConnector1">
            <a:avLst/>
          </a:prstGeom>
          <a:ln>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620000" y="4645026"/>
            <a:ext cx="814942" cy="307766"/>
          </a:xfrm>
          <a:prstGeom prst="rect">
            <a:avLst/>
          </a:prstGeom>
          <a:noFill/>
        </p:spPr>
        <p:txBody>
          <a:bodyPr wrap="none" lIns="91428" tIns="45715" rIns="91428" bIns="45715">
            <a:spAutoFit/>
          </a:bodyPr>
          <a:lstStyle/>
          <a:p>
            <a:pPr>
              <a:defRPr/>
            </a:pPr>
            <a:r>
              <a:rPr lang="en-GB" sz="1400" dirty="0">
                <a:solidFill>
                  <a:schemeClr val="accent3"/>
                </a:solidFill>
              </a:rPr>
              <a:t>Wave </a:t>
            </a:r>
            <a:r>
              <a:rPr lang="en-GB" sz="1400" dirty="0" smtClean="0">
                <a:solidFill>
                  <a:schemeClr val="accent3"/>
                </a:solidFill>
              </a:rPr>
              <a:t>12</a:t>
            </a:r>
            <a:endParaRPr lang="en-US" sz="1400" dirty="0">
              <a:solidFill>
                <a:schemeClr val="accent3"/>
              </a:solidFill>
            </a:endParaRPr>
          </a:p>
        </p:txBody>
      </p:sp>
      <p:cxnSp>
        <p:nvCxnSpPr>
          <p:cNvPr id="55" name="Straight Arrow Connector 54"/>
          <p:cNvCxnSpPr/>
          <p:nvPr/>
        </p:nvCxnSpPr>
        <p:spPr>
          <a:xfrm>
            <a:off x="7154225" y="1757422"/>
            <a:ext cx="370103" cy="0"/>
          </a:xfrm>
          <a:prstGeom prst="straightConnector1">
            <a:avLst/>
          </a:prstGeom>
          <a:ln>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367650" y="2689227"/>
            <a:ext cx="1980262" cy="601662"/>
          </a:xfrm>
          <a:prstGeom prst="roundRect">
            <a:avLst/>
          </a:prstGeom>
        </p:spPr>
        <p:style>
          <a:lnRef idx="2">
            <a:schemeClr val="accent3"/>
          </a:lnRef>
          <a:fillRef idx="1">
            <a:schemeClr val="lt1"/>
          </a:fillRef>
          <a:effectRef idx="0">
            <a:schemeClr val="accent3"/>
          </a:effectRef>
          <a:fontRef idx="minor">
            <a:schemeClr val="dk1"/>
          </a:fontRef>
        </p:style>
        <p:txBody>
          <a:bodyPr lIns="91428" tIns="45715" rIns="91428" bIns="45715" anchor="ctr"/>
          <a:lstStyle/>
          <a:p>
            <a:pPr algn="ctr">
              <a:defRPr/>
            </a:pPr>
            <a:r>
              <a:rPr lang="en-GB" sz="1600" dirty="0"/>
              <a:t>June 2010</a:t>
            </a:r>
            <a:endParaRPr lang="en-US" sz="1600" dirty="0"/>
          </a:p>
        </p:txBody>
      </p:sp>
      <p:sp>
        <p:nvSpPr>
          <p:cNvPr id="65" name="TextBox 64"/>
          <p:cNvSpPr txBox="1"/>
          <p:nvPr/>
        </p:nvSpPr>
        <p:spPr>
          <a:xfrm>
            <a:off x="958130" y="3301126"/>
            <a:ext cx="723572" cy="307766"/>
          </a:xfrm>
          <a:prstGeom prst="rect">
            <a:avLst/>
          </a:prstGeom>
          <a:noFill/>
        </p:spPr>
        <p:txBody>
          <a:bodyPr wrap="none" lIns="91428" tIns="45715" rIns="91428" bIns="45715">
            <a:spAutoFit/>
          </a:bodyPr>
          <a:lstStyle/>
          <a:p>
            <a:pPr>
              <a:defRPr/>
            </a:pPr>
            <a:r>
              <a:rPr lang="en-GB" sz="1400" dirty="0">
                <a:solidFill>
                  <a:schemeClr val="accent3"/>
                </a:solidFill>
              </a:rPr>
              <a:t>Wave 5</a:t>
            </a:r>
            <a:endParaRPr lang="en-US" sz="1400" dirty="0">
              <a:solidFill>
                <a:schemeClr val="accent3"/>
              </a:solidFill>
            </a:endParaRPr>
          </a:p>
        </p:txBody>
      </p:sp>
      <p:cxnSp>
        <p:nvCxnSpPr>
          <p:cNvPr id="67" name="Shape 65"/>
          <p:cNvCxnSpPr/>
          <p:nvPr/>
        </p:nvCxnSpPr>
        <p:spPr>
          <a:xfrm flipH="1">
            <a:off x="367650" y="1752914"/>
            <a:ext cx="8364537" cy="1216025"/>
          </a:xfrm>
          <a:prstGeom prst="bentConnector5">
            <a:avLst>
              <a:gd name="adj1" fmla="val -2733"/>
              <a:gd name="adj2" fmla="val 50000"/>
              <a:gd name="adj3" fmla="val 102733"/>
            </a:avLst>
          </a:prstGeom>
          <a:ln>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3606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6992"/>
            <a:ext cx="7962678" cy="577712"/>
          </a:xfrm>
        </p:spPr>
        <p:txBody>
          <a:bodyPr>
            <a:normAutofit fontScale="90000"/>
          </a:bodyPr>
          <a:lstStyle/>
          <a:p>
            <a:pPr algn="ctr"/>
            <a:r>
              <a:rPr lang="en-IE" sz="2400" b="1" dirty="0" smtClean="0">
                <a:latin typeface="Arial" panose="020B0604020202020204" pitchFamily="34" charset="0"/>
                <a:cs typeface="Arial" panose="020B0604020202020204" pitchFamily="34" charset="0"/>
              </a:rPr>
              <a:t>Profile of Sample</a:t>
            </a:r>
            <a:r>
              <a:rPr lang="en-IE" sz="2200" b="1" dirty="0" smtClean="0">
                <a:latin typeface="Arial" panose="020B0604020202020204" pitchFamily="34" charset="0"/>
                <a:cs typeface="Arial" panose="020B0604020202020204" pitchFamily="34" charset="0"/>
              </a:rPr>
              <a:t/>
            </a:r>
            <a:br>
              <a:rPr lang="en-IE" sz="2200" b="1" dirty="0" smtClean="0">
                <a:latin typeface="Arial" panose="020B0604020202020204" pitchFamily="34" charset="0"/>
                <a:cs typeface="Arial" panose="020B0604020202020204" pitchFamily="34" charset="0"/>
              </a:rPr>
            </a:br>
            <a:r>
              <a:rPr lang="en-IE" sz="1600" dirty="0">
                <a:solidFill>
                  <a:srgbClr val="58595B"/>
                </a:solidFill>
              </a:rPr>
              <a:t>Base: All Adults 16+ 1,008</a:t>
            </a:r>
            <a:endParaRPr lang="en-IE" dirty="0">
              <a:solidFill>
                <a:srgbClr val="58595B"/>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657649695"/>
              </p:ext>
            </p:extLst>
          </p:nvPr>
        </p:nvGraphicFramePr>
        <p:xfrm>
          <a:off x="502804" y="1724567"/>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83066" y="2689567"/>
            <a:ext cx="739224" cy="2386238"/>
          </a:xfrm>
          <a:prstGeom prst="rect">
            <a:avLst/>
          </a:prstGeom>
          <a:noFill/>
        </p:spPr>
        <p:txBody>
          <a:bodyPr wrap="square" lIns="80165" tIns="40083" rIns="80165" bIns="40083" rtlCol="0">
            <a:spAutoFit/>
          </a:bodyPr>
          <a:lstStyle/>
          <a:p>
            <a:pPr algn="r"/>
            <a:r>
              <a:rPr lang="en-IE" sz="1000" b="1" dirty="0"/>
              <a:t>Male</a:t>
            </a:r>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r>
              <a:rPr lang="en-IE" sz="1000" b="1" dirty="0"/>
              <a:t>Female</a:t>
            </a:r>
          </a:p>
          <a:p>
            <a:pPr algn="r"/>
            <a:endParaRPr lang="en-IE" sz="1000" b="1" dirty="0"/>
          </a:p>
        </p:txBody>
      </p:sp>
      <p:sp>
        <p:nvSpPr>
          <p:cNvPr id="12" name="TextBox 11"/>
          <p:cNvSpPr txBox="1"/>
          <p:nvPr/>
        </p:nvSpPr>
        <p:spPr>
          <a:xfrm>
            <a:off x="1984717" y="1971301"/>
            <a:ext cx="800826" cy="3767744"/>
          </a:xfrm>
          <a:prstGeom prst="rect">
            <a:avLst/>
          </a:prstGeom>
          <a:noFill/>
        </p:spPr>
        <p:txBody>
          <a:bodyPr wrap="square" lIns="80165" tIns="40083" rIns="80165" bIns="40083" rtlCol="0">
            <a:spAutoFit/>
          </a:bodyPr>
          <a:lstStyle/>
          <a:p>
            <a:pPr algn="r"/>
            <a:r>
              <a:rPr lang="en-IE" sz="1000" b="1" dirty="0"/>
              <a:t>16-24</a:t>
            </a:r>
          </a:p>
          <a:p>
            <a:pPr algn="r"/>
            <a:endParaRPr lang="en-IE" sz="1000" b="1" dirty="0"/>
          </a:p>
          <a:p>
            <a:pPr algn="r"/>
            <a:endParaRPr lang="en-IE" sz="1000" b="1" dirty="0"/>
          </a:p>
          <a:p>
            <a:pPr algn="r"/>
            <a:endParaRPr lang="en-IE" sz="1000" b="1" dirty="0"/>
          </a:p>
          <a:p>
            <a:pPr algn="r"/>
            <a:r>
              <a:rPr lang="en-IE" sz="1000" b="1" dirty="0"/>
              <a:t>25-34</a:t>
            </a:r>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r>
              <a:rPr lang="en-IE" sz="1000" b="1" dirty="0"/>
              <a:t>35-49</a:t>
            </a:r>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r>
              <a:rPr lang="en-IE" sz="1000" b="1" dirty="0"/>
              <a:t>50-64</a:t>
            </a:r>
          </a:p>
          <a:p>
            <a:pPr algn="r"/>
            <a:endParaRPr lang="en-IE" sz="1000" b="1" dirty="0"/>
          </a:p>
          <a:p>
            <a:pPr algn="r"/>
            <a:endParaRPr lang="en-IE" sz="1000" b="1" dirty="0"/>
          </a:p>
          <a:p>
            <a:pPr algn="r"/>
            <a:endParaRPr lang="en-IE" sz="1000" b="1" dirty="0"/>
          </a:p>
          <a:p>
            <a:pPr algn="r"/>
            <a:endParaRPr lang="en-IE" sz="1000" b="1" dirty="0"/>
          </a:p>
          <a:p>
            <a:pPr algn="r"/>
            <a:r>
              <a:rPr lang="en-IE" sz="1000" b="1" dirty="0"/>
              <a:t>65+</a:t>
            </a:r>
          </a:p>
        </p:txBody>
      </p:sp>
      <p:sp>
        <p:nvSpPr>
          <p:cNvPr id="13" name="TextBox 12"/>
          <p:cNvSpPr txBox="1"/>
          <p:nvPr/>
        </p:nvSpPr>
        <p:spPr>
          <a:xfrm>
            <a:off x="3524766" y="2186670"/>
            <a:ext cx="800826" cy="3614242"/>
          </a:xfrm>
          <a:prstGeom prst="rect">
            <a:avLst/>
          </a:prstGeom>
          <a:noFill/>
        </p:spPr>
        <p:txBody>
          <a:bodyPr wrap="square" lIns="80165" tIns="40083" rIns="80165" bIns="40083" rtlCol="0">
            <a:spAutoFit/>
          </a:bodyPr>
          <a:lstStyle/>
          <a:p>
            <a:pPr algn="r"/>
            <a:r>
              <a:rPr lang="en-IE" sz="1000" b="1" dirty="0"/>
              <a:t>Dublin</a:t>
            </a:r>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r>
              <a:rPr lang="en-IE" sz="1000" b="1" dirty="0"/>
              <a:t>Rest of Leinster</a:t>
            </a:r>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r>
              <a:rPr lang="en-IE" sz="1000" b="1" dirty="0"/>
              <a:t>Munster</a:t>
            </a:r>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r>
              <a:rPr lang="en-IE" sz="1000" b="1" dirty="0"/>
              <a:t>Conn/ Ulster</a:t>
            </a:r>
          </a:p>
        </p:txBody>
      </p:sp>
      <p:sp>
        <p:nvSpPr>
          <p:cNvPr id="14" name="TextBox 13"/>
          <p:cNvSpPr txBox="1"/>
          <p:nvPr/>
        </p:nvSpPr>
        <p:spPr>
          <a:xfrm>
            <a:off x="5064816" y="2470766"/>
            <a:ext cx="800826" cy="3460742"/>
          </a:xfrm>
          <a:prstGeom prst="rect">
            <a:avLst/>
          </a:prstGeom>
          <a:noFill/>
        </p:spPr>
        <p:txBody>
          <a:bodyPr wrap="square" lIns="80165" tIns="40083" rIns="80165" bIns="40083" rtlCol="0">
            <a:spAutoFit/>
          </a:bodyPr>
          <a:lstStyle/>
          <a:p>
            <a:pPr algn="r"/>
            <a:r>
              <a:rPr lang="en-IE" sz="1000" b="1" dirty="0"/>
              <a:t>ABC1</a:t>
            </a:r>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r>
              <a:rPr lang="en-IE" sz="1000" b="1" dirty="0"/>
              <a:t>C2DE</a:t>
            </a:r>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r>
              <a:rPr lang="en-IE" sz="1000" b="1" dirty="0"/>
              <a:t>F</a:t>
            </a:r>
          </a:p>
        </p:txBody>
      </p:sp>
      <p:sp>
        <p:nvSpPr>
          <p:cNvPr id="15" name="TextBox 14"/>
          <p:cNvSpPr txBox="1"/>
          <p:nvPr/>
        </p:nvSpPr>
        <p:spPr>
          <a:xfrm>
            <a:off x="6588224" y="2314003"/>
            <a:ext cx="924030" cy="3774268"/>
          </a:xfrm>
          <a:prstGeom prst="rect">
            <a:avLst/>
          </a:prstGeom>
          <a:noFill/>
        </p:spPr>
        <p:txBody>
          <a:bodyPr wrap="square" lIns="80165" tIns="40083" rIns="80165" bIns="40083" rtlCol="0">
            <a:spAutoFit/>
          </a:bodyPr>
          <a:lstStyle/>
          <a:p>
            <a:pPr algn="r"/>
            <a:r>
              <a:rPr lang="en-IE" sz="1000" b="1" dirty="0"/>
              <a:t>Working full time</a:t>
            </a:r>
          </a:p>
          <a:p>
            <a:pPr algn="r"/>
            <a:endParaRPr lang="en-IE" sz="1000" b="1" dirty="0"/>
          </a:p>
          <a:p>
            <a:pPr algn="r"/>
            <a:endParaRPr lang="en-IE" sz="1000" b="1" dirty="0"/>
          </a:p>
          <a:p>
            <a:pPr algn="r"/>
            <a:endParaRPr lang="en-IE" sz="1000" b="1" dirty="0"/>
          </a:p>
          <a:p>
            <a:pPr algn="r"/>
            <a:r>
              <a:rPr lang="en-IE" sz="1000" b="1" dirty="0"/>
              <a:t>Working part time</a:t>
            </a:r>
          </a:p>
          <a:p>
            <a:pPr algn="r"/>
            <a:endParaRPr lang="en-IE" sz="1000" b="1" dirty="0"/>
          </a:p>
          <a:p>
            <a:pPr algn="r"/>
            <a:r>
              <a:rPr lang="en-IE" sz="1000" b="1" dirty="0"/>
              <a:t>Self-employed</a:t>
            </a:r>
          </a:p>
          <a:p>
            <a:pPr algn="r"/>
            <a:endParaRPr lang="en-IE" sz="1000" b="1" dirty="0" smtClean="0"/>
          </a:p>
          <a:p>
            <a:pPr algn="r"/>
            <a:endParaRPr lang="en-IE" sz="1000" b="1" dirty="0"/>
          </a:p>
          <a:p>
            <a:pPr algn="r"/>
            <a:r>
              <a:rPr lang="en-IE" sz="1000" b="1" dirty="0" smtClean="0"/>
              <a:t>Unemployed</a:t>
            </a:r>
            <a:endParaRPr lang="en-IE" sz="1000" b="1" dirty="0"/>
          </a:p>
          <a:p>
            <a:pPr algn="r"/>
            <a:endParaRPr lang="en-IE" sz="1000" b="1" dirty="0"/>
          </a:p>
          <a:p>
            <a:pPr algn="r"/>
            <a:endParaRPr lang="en-IE" sz="1000" b="1" dirty="0" smtClean="0"/>
          </a:p>
          <a:p>
            <a:pPr algn="r"/>
            <a:endParaRPr lang="en-IE" sz="1000" b="1" dirty="0"/>
          </a:p>
          <a:p>
            <a:pPr algn="r"/>
            <a:r>
              <a:rPr lang="en-IE" sz="1000" b="1" dirty="0" smtClean="0"/>
              <a:t>Home </a:t>
            </a:r>
            <a:r>
              <a:rPr lang="en-IE" sz="1000" b="1" dirty="0"/>
              <a:t>duties</a:t>
            </a:r>
          </a:p>
          <a:p>
            <a:pPr algn="r"/>
            <a:endParaRPr lang="en-IE" sz="1000" b="1" dirty="0"/>
          </a:p>
          <a:p>
            <a:pPr algn="r"/>
            <a:endParaRPr lang="en-IE" sz="1000" b="1" dirty="0"/>
          </a:p>
          <a:p>
            <a:pPr algn="r"/>
            <a:endParaRPr lang="en-IE" sz="1000" b="1" dirty="0" smtClean="0"/>
          </a:p>
          <a:p>
            <a:pPr algn="r"/>
            <a:r>
              <a:rPr lang="en-IE" sz="1000" b="1" dirty="0" smtClean="0"/>
              <a:t>Retired</a:t>
            </a:r>
            <a:endParaRPr lang="en-IE" sz="1000" b="1" dirty="0"/>
          </a:p>
          <a:p>
            <a:pPr algn="r"/>
            <a:endParaRPr lang="en-IE" sz="1000" b="1" dirty="0"/>
          </a:p>
          <a:p>
            <a:pPr algn="r"/>
            <a:endParaRPr lang="en-IE" sz="1000" b="1" dirty="0"/>
          </a:p>
          <a:p>
            <a:pPr algn="r"/>
            <a:endParaRPr lang="en-IE" sz="1000" b="1" dirty="0" smtClean="0"/>
          </a:p>
          <a:p>
            <a:pPr algn="r"/>
            <a:r>
              <a:rPr lang="en-IE" sz="1000" b="1" dirty="0" smtClean="0"/>
              <a:t>Student</a:t>
            </a:r>
            <a:endParaRPr lang="en-IE" sz="1000" b="1" dirty="0"/>
          </a:p>
        </p:txBody>
      </p:sp>
      <p:sp>
        <p:nvSpPr>
          <p:cNvPr id="7" name="TextBox 6"/>
          <p:cNvSpPr txBox="1"/>
          <p:nvPr/>
        </p:nvSpPr>
        <p:spPr>
          <a:xfrm>
            <a:off x="1254059" y="1476973"/>
            <a:ext cx="739224" cy="390729"/>
          </a:xfrm>
          <a:prstGeom prst="rect">
            <a:avLst/>
          </a:prstGeom>
          <a:noFill/>
        </p:spPr>
        <p:txBody>
          <a:bodyPr wrap="square" lIns="80165" tIns="40083" rIns="80165" bIns="40083" rtlCol="0" anchor="b">
            <a:spAutoFit/>
          </a:bodyPr>
          <a:lstStyle/>
          <a:p>
            <a:pPr algn="ctr"/>
            <a:r>
              <a:rPr lang="en-IE" sz="1000" b="1" dirty="0"/>
              <a:t>Gender*</a:t>
            </a:r>
          </a:p>
          <a:p>
            <a:pPr algn="ctr"/>
            <a:r>
              <a:rPr lang="en-IE" sz="1000" b="1" dirty="0"/>
              <a:t>%</a:t>
            </a:r>
          </a:p>
        </p:txBody>
      </p:sp>
      <p:sp>
        <p:nvSpPr>
          <p:cNvPr id="17" name="TextBox 16"/>
          <p:cNvSpPr txBox="1"/>
          <p:nvPr/>
        </p:nvSpPr>
        <p:spPr>
          <a:xfrm>
            <a:off x="2843808" y="1489177"/>
            <a:ext cx="739224" cy="390729"/>
          </a:xfrm>
          <a:prstGeom prst="rect">
            <a:avLst/>
          </a:prstGeom>
          <a:noFill/>
        </p:spPr>
        <p:txBody>
          <a:bodyPr wrap="square" lIns="80165" tIns="40083" rIns="80165" bIns="40083" rtlCol="0" anchor="b">
            <a:spAutoFit/>
          </a:bodyPr>
          <a:lstStyle/>
          <a:p>
            <a:pPr algn="ctr"/>
            <a:r>
              <a:rPr lang="en-IE" sz="1000" b="1" dirty="0"/>
              <a:t>Age*</a:t>
            </a:r>
          </a:p>
          <a:p>
            <a:pPr algn="ctr"/>
            <a:r>
              <a:rPr lang="en-IE" sz="1000" b="1" dirty="0"/>
              <a:t>%</a:t>
            </a:r>
          </a:p>
        </p:txBody>
      </p:sp>
      <p:sp>
        <p:nvSpPr>
          <p:cNvPr id="18" name="TextBox 17"/>
          <p:cNvSpPr txBox="1"/>
          <p:nvPr/>
        </p:nvSpPr>
        <p:spPr>
          <a:xfrm>
            <a:off x="4427984" y="1505097"/>
            <a:ext cx="739224" cy="390729"/>
          </a:xfrm>
          <a:prstGeom prst="rect">
            <a:avLst/>
          </a:prstGeom>
          <a:noFill/>
        </p:spPr>
        <p:txBody>
          <a:bodyPr wrap="square" lIns="80165" tIns="40083" rIns="80165" bIns="40083" rtlCol="0" anchor="b">
            <a:spAutoFit/>
          </a:bodyPr>
          <a:lstStyle/>
          <a:p>
            <a:pPr algn="ctr"/>
            <a:r>
              <a:rPr lang="en-IE" sz="1000" b="1" dirty="0"/>
              <a:t>Region*</a:t>
            </a:r>
          </a:p>
          <a:p>
            <a:pPr algn="ctr"/>
            <a:r>
              <a:rPr lang="en-IE" sz="1000" b="1" dirty="0"/>
              <a:t>%</a:t>
            </a:r>
          </a:p>
        </p:txBody>
      </p:sp>
      <p:sp>
        <p:nvSpPr>
          <p:cNvPr id="19" name="TextBox 18"/>
          <p:cNvSpPr txBox="1"/>
          <p:nvPr/>
        </p:nvSpPr>
        <p:spPr>
          <a:xfrm>
            <a:off x="5926406" y="1496127"/>
            <a:ext cx="739224" cy="390729"/>
          </a:xfrm>
          <a:prstGeom prst="rect">
            <a:avLst/>
          </a:prstGeom>
          <a:noFill/>
        </p:spPr>
        <p:txBody>
          <a:bodyPr wrap="square" lIns="80165" tIns="40083" rIns="80165" bIns="40083" rtlCol="0" anchor="b">
            <a:spAutoFit/>
          </a:bodyPr>
          <a:lstStyle/>
          <a:p>
            <a:pPr algn="ctr"/>
            <a:r>
              <a:rPr lang="en-IE" sz="1000" b="1" dirty="0"/>
              <a:t>Class*</a:t>
            </a:r>
          </a:p>
          <a:p>
            <a:pPr algn="ctr"/>
            <a:r>
              <a:rPr lang="en-IE" sz="1000" b="1" dirty="0"/>
              <a:t>%</a:t>
            </a:r>
          </a:p>
        </p:txBody>
      </p:sp>
      <p:sp>
        <p:nvSpPr>
          <p:cNvPr id="20" name="TextBox 19"/>
          <p:cNvSpPr txBox="1"/>
          <p:nvPr/>
        </p:nvSpPr>
        <p:spPr>
          <a:xfrm>
            <a:off x="7302334" y="1369674"/>
            <a:ext cx="1052834" cy="544229"/>
          </a:xfrm>
          <a:prstGeom prst="rect">
            <a:avLst/>
          </a:prstGeom>
          <a:noFill/>
        </p:spPr>
        <p:txBody>
          <a:bodyPr wrap="square" lIns="80165" tIns="40083" rIns="80165" bIns="40083" rtlCol="0" anchor="b">
            <a:spAutoFit/>
          </a:bodyPr>
          <a:lstStyle/>
          <a:p>
            <a:pPr algn="ctr"/>
            <a:r>
              <a:rPr lang="en-IE" sz="1000" b="1" dirty="0"/>
              <a:t>Employment Status</a:t>
            </a:r>
          </a:p>
          <a:p>
            <a:pPr algn="ctr"/>
            <a:r>
              <a:rPr lang="en-IE" sz="1000" b="1" dirty="0"/>
              <a:t>%</a:t>
            </a:r>
          </a:p>
        </p:txBody>
      </p:sp>
    </p:spTree>
    <p:extLst>
      <p:ext uri="{BB962C8B-B14F-4D97-AF65-F5344CB8AC3E}">
        <p14:creationId xmlns:p14="http://schemas.microsoft.com/office/powerpoint/2010/main" val="885800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E" sz="2400" dirty="0" smtClean="0"/>
              <a:t>Profile of Sample</a:t>
            </a:r>
            <a:r>
              <a:rPr lang="en-IE" dirty="0" smtClean="0">
                <a:solidFill>
                  <a:schemeClr val="accent4"/>
                </a:solidFill>
              </a:rPr>
              <a:t/>
            </a:r>
            <a:br>
              <a:rPr lang="en-IE" dirty="0" smtClean="0">
                <a:solidFill>
                  <a:schemeClr val="accent4"/>
                </a:solidFill>
              </a:rPr>
            </a:br>
            <a:r>
              <a:rPr lang="en-IE" sz="1600" dirty="0">
                <a:solidFill>
                  <a:srgbClr val="58595B"/>
                </a:solidFill>
              </a:rPr>
              <a:t>Base: All Adults 16+ 1,008</a:t>
            </a:r>
            <a:endParaRPr lang="en-IE" dirty="0">
              <a:solidFill>
                <a:srgbClr val="58595B"/>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691115317"/>
              </p:ext>
            </p:extLst>
          </p:nvPr>
        </p:nvGraphicFramePr>
        <p:xfrm>
          <a:off x="431525" y="166140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94555" y="3165442"/>
            <a:ext cx="1540049" cy="2539738"/>
          </a:xfrm>
          <a:prstGeom prst="rect">
            <a:avLst/>
          </a:prstGeom>
          <a:noFill/>
        </p:spPr>
        <p:txBody>
          <a:bodyPr wrap="square" lIns="80165" tIns="40083" rIns="80165" bIns="40083" rtlCol="0">
            <a:spAutoFit/>
          </a:bodyPr>
          <a:lstStyle/>
          <a:p>
            <a:pPr algn="r"/>
            <a:r>
              <a:rPr lang="en-IE" sz="1000" b="1" dirty="0"/>
              <a:t>Yes – at home</a:t>
            </a:r>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r>
              <a:rPr lang="en-IE" sz="1000" b="1" dirty="0"/>
              <a:t>Yes – at work</a:t>
            </a:r>
          </a:p>
          <a:p>
            <a:pPr algn="r"/>
            <a:endParaRPr lang="en-IE" sz="1000" b="1" dirty="0"/>
          </a:p>
          <a:p>
            <a:pPr algn="r"/>
            <a:endParaRPr lang="en-IE" sz="1000" b="1" dirty="0"/>
          </a:p>
          <a:p>
            <a:pPr algn="r"/>
            <a:endParaRPr lang="en-IE" sz="1000" b="1" dirty="0"/>
          </a:p>
          <a:p>
            <a:pPr algn="r"/>
            <a:r>
              <a:rPr lang="en-IE" sz="1000" b="1" dirty="0"/>
              <a:t>No access</a:t>
            </a:r>
          </a:p>
        </p:txBody>
      </p:sp>
      <p:sp>
        <p:nvSpPr>
          <p:cNvPr id="12" name="TextBox 11"/>
          <p:cNvSpPr txBox="1"/>
          <p:nvPr/>
        </p:nvSpPr>
        <p:spPr>
          <a:xfrm>
            <a:off x="1984717" y="2731270"/>
            <a:ext cx="800826" cy="2386238"/>
          </a:xfrm>
          <a:prstGeom prst="rect">
            <a:avLst/>
          </a:prstGeom>
          <a:noFill/>
        </p:spPr>
        <p:txBody>
          <a:bodyPr wrap="square" lIns="80165" tIns="40083" rIns="80165" bIns="40083" rtlCol="0">
            <a:spAutoFit/>
          </a:bodyPr>
          <a:lstStyle/>
          <a:p>
            <a:pPr algn="r"/>
            <a:r>
              <a:rPr lang="en-IE" sz="1000" b="1" dirty="0"/>
              <a:t>Yes</a:t>
            </a:r>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r>
              <a:rPr lang="en-IE" sz="1000" b="1" dirty="0"/>
              <a:t>No</a:t>
            </a:r>
          </a:p>
        </p:txBody>
      </p:sp>
      <p:sp>
        <p:nvSpPr>
          <p:cNvPr id="13" name="TextBox 12"/>
          <p:cNvSpPr txBox="1"/>
          <p:nvPr/>
        </p:nvSpPr>
        <p:spPr>
          <a:xfrm>
            <a:off x="3524766" y="2514843"/>
            <a:ext cx="800826" cy="2386238"/>
          </a:xfrm>
          <a:prstGeom prst="rect">
            <a:avLst/>
          </a:prstGeom>
          <a:noFill/>
        </p:spPr>
        <p:txBody>
          <a:bodyPr wrap="square" lIns="80165" tIns="40083" rIns="80165" bIns="40083" rtlCol="0">
            <a:spAutoFit/>
          </a:bodyPr>
          <a:lstStyle/>
          <a:p>
            <a:pPr algn="r"/>
            <a:r>
              <a:rPr lang="en-IE" sz="1000" b="1" dirty="0"/>
              <a:t>Yes</a:t>
            </a:r>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r>
              <a:rPr lang="en-IE" sz="1000" b="1" dirty="0"/>
              <a:t>No</a:t>
            </a:r>
          </a:p>
        </p:txBody>
      </p:sp>
      <p:sp>
        <p:nvSpPr>
          <p:cNvPr id="7" name="TextBox 6"/>
          <p:cNvSpPr txBox="1"/>
          <p:nvPr/>
        </p:nvSpPr>
        <p:spPr>
          <a:xfrm>
            <a:off x="937484" y="1171623"/>
            <a:ext cx="1355243" cy="588780"/>
          </a:xfrm>
          <a:prstGeom prst="rect">
            <a:avLst/>
          </a:prstGeom>
          <a:noFill/>
        </p:spPr>
        <p:txBody>
          <a:bodyPr wrap="square" lIns="80165" tIns="40083" rIns="80165" bIns="40083" rtlCol="0" anchor="b">
            <a:spAutoFit/>
          </a:bodyPr>
          <a:lstStyle/>
          <a:p>
            <a:pPr algn="ctr"/>
            <a:r>
              <a:rPr lang="en-IE" sz="1100" b="1" dirty="0"/>
              <a:t>Access the Internet</a:t>
            </a:r>
          </a:p>
          <a:p>
            <a:pPr algn="ctr"/>
            <a:r>
              <a:rPr lang="en-IE" sz="1100" b="1" dirty="0"/>
              <a:t>(All Adults)</a:t>
            </a:r>
          </a:p>
          <a:p>
            <a:pPr algn="ctr"/>
            <a:r>
              <a:rPr lang="en-IE" sz="1100" b="1" dirty="0"/>
              <a:t>%</a:t>
            </a:r>
          </a:p>
        </p:txBody>
      </p:sp>
      <p:sp>
        <p:nvSpPr>
          <p:cNvPr id="17" name="TextBox 16"/>
          <p:cNvSpPr txBox="1"/>
          <p:nvPr/>
        </p:nvSpPr>
        <p:spPr>
          <a:xfrm>
            <a:off x="2477533" y="1174309"/>
            <a:ext cx="1355243" cy="586094"/>
          </a:xfrm>
          <a:prstGeom prst="rect">
            <a:avLst/>
          </a:prstGeom>
          <a:noFill/>
        </p:spPr>
        <p:txBody>
          <a:bodyPr wrap="square" lIns="80165" tIns="40083" rIns="80165" bIns="40083" rtlCol="0" anchor="b">
            <a:spAutoFit/>
          </a:bodyPr>
          <a:lstStyle/>
          <a:p>
            <a:pPr algn="ctr"/>
            <a:r>
              <a:rPr lang="en-IE" sz="1100" b="1" dirty="0"/>
              <a:t>Purchase Online</a:t>
            </a:r>
          </a:p>
          <a:p>
            <a:pPr algn="ctr"/>
            <a:r>
              <a:rPr lang="en-IE" sz="1100" b="1" dirty="0"/>
              <a:t>(All Adults)</a:t>
            </a:r>
          </a:p>
          <a:p>
            <a:pPr algn="ctr"/>
            <a:r>
              <a:rPr lang="en-IE" sz="1100" b="1" dirty="0"/>
              <a:t>%</a:t>
            </a:r>
          </a:p>
        </p:txBody>
      </p:sp>
      <p:sp>
        <p:nvSpPr>
          <p:cNvPr id="18" name="TextBox 17"/>
          <p:cNvSpPr txBox="1"/>
          <p:nvPr/>
        </p:nvSpPr>
        <p:spPr>
          <a:xfrm>
            <a:off x="4017582" y="1174309"/>
            <a:ext cx="1355243" cy="586094"/>
          </a:xfrm>
          <a:prstGeom prst="rect">
            <a:avLst/>
          </a:prstGeom>
          <a:noFill/>
        </p:spPr>
        <p:txBody>
          <a:bodyPr wrap="square" lIns="80165" tIns="40083" rIns="80165" bIns="40083" rtlCol="0" anchor="b">
            <a:spAutoFit/>
          </a:bodyPr>
          <a:lstStyle/>
          <a:p>
            <a:pPr algn="ctr"/>
            <a:r>
              <a:rPr lang="en-IE" sz="1100" b="1" dirty="0"/>
              <a:t>Bank Online</a:t>
            </a:r>
          </a:p>
          <a:p>
            <a:pPr algn="ctr"/>
            <a:r>
              <a:rPr lang="en-IE" sz="1100" b="1" dirty="0"/>
              <a:t>(All Adults)</a:t>
            </a:r>
          </a:p>
          <a:p>
            <a:pPr algn="ctr"/>
            <a:r>
              <a:rPr lang="en-IE" sz="1100" b="1" dirty="0"/>
              <a:t>%</a:t>
            </a:r>
          </a:p>
        </p:txBody>
      </p:sp>
      <p:sp>
        <p:nvSpPr>
          <p:cNvPr id="19" name="TextBox 18"/>
          <p:cNvSpPr txBox="1"/>
          <p:nvPr/>
        </p:nvSpPr>
        <p:spPr>
          <a:xfrm>
            <a:off x="5895568" y="1461780"/>
            <a:ext cx="2820683" cy="586094"/>
          </a:xfrm>
          <a:prstGeom prst="rect">
            <a:avLst/>
          </a:prstGeom>
          <a:noFill/>
        </p:spPr>
        <p:txBody>
          <a:bodyPr wrap="square" lIns="80165" tIns="40083" rIns="80165" bIns="40083" rtlCol="0" anchor="b">
            <a:spAutoFit/>
          </a:bodyPr>
          <a:lstStyle/>
          <a:p>
            <a:pPr algn="ctr"/>
            <a:r>
              <a:rPr lang="en-IE" sz="1100" b="1" dirty="0"/>
              <a:t>Social Media Sites Used</a:t>
            </a:r>
          </a:p>
          <a:p>
            <a:pPr algn="ctr"/>
            <a:r>
              <a:rPr lang="en-IE" sz="1100" b="1" dirty="0"/>
              <a:t>(All who access the internet – 820)</a:t>
            </a:r>
          </a:p>
          <a:p>
            <a:pPr algn="ctr"/>
            <a:r>
              <a:rPr lang="en-IE" sz="1100" b="1" dirty="0"/>
              <a:t>%</a:t>
            </a:r>
          </a:p>
        </p:txBody>
      </p:sp>
      <p:graphicFrame>
        <p:nvGraphicFramePr>
          <p:cNvPr id="16" name="Chart 15"/>
          <p:cNvGraphicFramePr/>
          <p:nvPr>
            <p:extLst>
              <p:ext uri="{D42A27DB-BD31-4B8C-83A1-F6EECF244321}">
                <p14:modId xmlns:p14="http://schemas.microsoft.com/office/powerpoint/2010/main" val="2711078603"/>
              </p:ext>
            </p:extLst>
          </p:nvPr>
        </p:nvGraphicFramePr>
        <p:xfrm>
          <a:off x="5262944" y="1763390"/>
          <a:ext cx="3696118" cy="39178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5991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Placeholder 4"/>
          <p:cNvSpPr>
            <a:spLocks noGrp="1"/>
          </p:cNvSpPr>
          <p:nvPr>
            <p:ph type="body" idx="1"/>
          </p:nvPr>
        </p:nvSpPr>
        <p:spPr bwMode="auto">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A71930"/>
              </a:buClr>
              <a:buFont typeface="Wingdings" pitchFamily="2" charset="2"/>
              <a:buBlip>
                <a:blip r:embed="rId3"/>
              </a:buBlip>
              <a:defRPr/>
            </a:pPr>
            <a:endParaRPr lang="en-GB" sz="2400" dirty="0">
              <a:latin typeface="Calibri" pitchFamily="34" charset="0"/>
              <a:cs typeface="Calibri" pitchFamily="34" charset="0"/>
            </a:endParaRPr>
          </a:p>
          <a:p>
            <a:pPr marL="143982">
              <a:lnSpc>
                <a:spcPct val="150000"/>
              </a:lnSpc>
              <a:spcBef>
                <a:spcPts val="0"/>
              </a:spcBef>
              <a:buClr>
                <a:schemeClr val="tx1"/>
              </a:buClr>
              <a:buFont typeface="Wingdings" pitchFamily="2" charset="2"/>
              <a:buChar char="§"/>
              <a:defRPr/>
            </a:pPr>
            <a:r>
              <a:rPr lang="en-GB" sz="2400" dirty="0">
                <a:latin typeface="Calibri" pitchFamily="34" charset="0"/>
                <a:cs typeface="Calibri" pitchFamily="34" charset="0"/>
              </a:rPr>
              <a:t>Key Findings</a:t>
            </a:r>
          </a:p>
          <a:p>
            <a:pPr marL="143982">
              <a:lnSpc>
                <a:spcPct val="150000"/>
              </a:lnSpc>
              <a:spcBef>
                <a:spcPts val="0"/>
              </a:spcBef>
              <a:buClr>
                <a:schemeClr val="tx1"/>
              </a:buClr>
              <a:buFont typeface="Wingdings" pitchFamily="2" charset="2"/>
              <a:buChar char="§"/>
              <a:defRPr/>
            </a:pPr>
            <a:r>
              <a:rPr lang="en-IE" sz="2400" dirty="0">
                <a:latin typeface="Calibri" pitchFamily="34" charset="0"/>
                <a:cs typeface="Calibri" pitchFamily="34" charset="0"/>
              </a:rPr>
              <a:t>Banking &amp; Consumer</a:t>
            </a:r>
            <a:r>
              <a:rPr lang="en-GB" sz="2400" dirty="0">
                <a:latin typeface="Calibri" pitchFamily="34" charset="0"/>
                <a:cs typeface="Calibri" pitchFamily="34" charset="0"/>
              </a:rPr>
              <a:t> Behaviour</a:t>
            </a:r>
          </a:p>
          <a:p>
            <a:pPr marL="143982">
              <a:lnSpc>
                <a:spcPct val="150000"/>
              </a:lnSpc>
              <a:spcBef>
                <a:spcPts val="0"/>
              </a:spcBef>
              <a:buClr>
                <a:schemeClr val="tx1"/>
              </a:buClr>
              <a:buFont typeface="Wingdings" pitchFamily="2" charset="2"/>
              <a:buChar char="§"/>
              <a:defRPr/>
            </a:pPr>
            <a:r>
              <a:rPr lang="en-GB" sz="2400" dirty="0">
                <a:latin typeface="Calibri" pitchFamily="34" charset="0"/>
                <a:cs typeface="Calibri" pitchFamily="34" charset="0"/>
              </a:rPr>
              <a:t>Research Background and Methodology</a:t>
            </a:r>
          </a:p>
          <a:p>
            <a:pPr marL="143982">
              <a:lnSpc>
                <a:spcPct val="150000"/>
              </a:lnSpc>
              <a:spcBef>
                <a:spcPts val="0"/>
              </a:spcBef>
              <a:buClr>
                <a:schemeClr val="tx1"/>
              </a:buClr>
              <a:buFont typeface="Wingdings" pitchFamily="2" charset="2"/>
              <a:buChar char="§"/>
              <a:defRPr/>
            </a:pPr>
            <a:r>
              <a:rPr lang="en-GB" sz="2400" dirty="0">
                <a:latin typeface="Calibri" pitchFamily="34" charset="0"/>
                <a:cs typeface="Calibri" pitchFamily="34" charset="0"/>
              </a:rPr>
              <a:t>Profile of Sample</a:t>
            </a:r>
          </a:p>
          <a:p>
            <a:pPr eaLnBrk="1" hangingPunct="1">
              <a:buClr>
                <a:schemeClr val="tx1"/>
              </a:buClr>
              <a:buFont typeface="Wingdings" pitchFamily="2" charset="2"/>
              <a:buChar char="§"/>
              <a:defRPr/>
            </a:pPr>
            <a:endParaRPr lang="en-GB" sz="2000" dirty="0">
              <a:cs typeface="Arial" charset="0"/>
            </a:endParaRPr>
          </a:p>
          <a:p>
            <a:pPr eaLnBrk="1" hangingPunct="1">
              <a:buClr>
                <a:srgbClr val="A71930"/>
              </a:buClr>
              <a:buFont typeface="Wingdings" pitchFamily="2" charset="2"/>
              <a:buNone/>
              <a:defRPr/>
            </a:pPr>
            <a:endParaRPr lang="en-GB" sz="2000" dirty="0">
              <a:cs typeface="Arial" charset="0"/>
            </a:endParaRPr>
          </a:p>
          <a:p>
            <a:pPr eaLnBrk="1" hangingPunct="1">
              <a:buClr>
                <a:srgbClr val="A71930"/>
              </a:buClr>
              <a:buFont typeface="Wingdings" pitchFamily="2" charset="2"/>
              <a:buNone/>
              <a:defRPr/>
            </a:pPr>
            <a:endParaRPr lang="en-GB" sz="2000" dirty="0">
              <a:cs typeface="Arial" charset="0"/>
            </a:endParaRPr>
          </a:p>
        </p:txBody>
      </p:sp>
      <p:sp>
        <p:nvSpPr>
          <p:cNvPr id="4099" name="Rectangle 13"/>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GB" sz="2800" dirty="0">
                <a:latin typeface="Calibri" pitchFamily="34" charset="0"/>
                <a:ea typeface="Calibri" pitchFamily="34" charset="0"/>
                <a:cs typeface="Calibri" pitchFamily="34" charset="0"/>
              </a:rPr>
              <a:t>Table of Contents </a:t>
            </a:r>
          </a:p>
        </p:txBody>
      </p:sp>
    </p:spTree>
    <p:extLst>
      <p:ext uri="{BB962C8B-B14F-4D97-AF65-F5344CB8AC3E}">
        <p14:creationId xmlns:p14="http://schemas.microsoft.com/office/powerpoint/2010/main" val="2434677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115616" y="2780928"/>
            <a:ext cx="7000924" cy="526113"/>
          </a:xfrm>
          <a:prstGeom prst="rect">
            <a:avLst/>
          </a:prstGeom>
          <a:solidFill>
            <a:srgbClr val="99CC00"/>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algn="ctr"/>
            <a:r>
              <a:rPr lang="en-GB" sz="3200" dirty="0">
                <a:latin typeface="Calibri" pitchFamily="34" charset="0"/>
                <a:ea typeface="Calibri" pitchFamily="34" charset="0"/>
                <a:cs typeface="Calibri" pitchFamily="34" charset="0"/>
              </a:rPr>
              <a:t>Key Findings</a:t>
            </a:r>
          </a:p>
        </p:txBody>
      </p:sp>
    </p:spTree>
    <p:extLst>
      <p:ext uri="{BB962C8B-B14F-4D97-AF65-F5344CB8AC3E}">
        <p14:creationId xmlns:p14="http://schemas.microsoft.com/office/powerpoint/2010/main" val="2642586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7401" y="404665"/>
            <a:ext cx="9144000" cy="52611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IE" sz="2800" dirty="0">
                <a:latin typeface="Calibri" pitchFamily="34" charset="0"/>
              </a:rPr>
              <a:t>Key Findings </a:t>
            </a:r>
            <a:endParaRPr lang="en-GB" sz="2800" dirty="0">
              <a:latin typeface="Calibri" pitchFamily="34" charset="0"/>
            </a:endParaRPr>
          </a:p>
        </p:txBody>
      </p:sp>
      <p:sp>
        <p:nvSpPr>
          <p:cNvPr id="2" name="Rectangle 1"/>
          <p:cNvSpPr/>
          <p:nvPr/>
        </p:nvSpPr>
        <p:spPr>
          <a:xfrm>
            <a:off x="251521" y="1268760"/>
            <a:ext cx="8496944" cy="5016748"/>
          </a:xfrm>
          <a:prstGeom prst="rect">
            <a:avLst/>
          </a:prstGeom>
        </p:spPr>
        <p:txBody>
          <a:bodyPr wrap="square" lIns="91428" tIns="45715" rIns="91428" bIns="45715">
            <a:spAutoFit/>
          </a:bodyPr>
          <a:lstStyle/>
          <a:p>
            <a:pPr marL="285715" indent="-285715">
              <a:spcAft>
                <a:spcPts val="1200"/>
              </a:spcAft>
              <a:buFont typeface="Arial" pitchFamily="34" charset="0"/>
              <a:buChar char="•"/>
            </a:pPr>
            <a:r>
              <a:rPr lang="en-IE" sz="2000" dirty="0" smtClean="0"/>
              <a:t>8 </a:t>
            </a:r>
            <a:r>
              <a:rPr lang="en-IE" sz="2000" dirty="0"/>
              <a:t>in 10 </a:t>
            </a:r>
            <a:r>
              <a:rPr lang="en-IE" sz="2000" dirty="0" smtClean="0"/>
              <a:t>adults </a:t>
            </a:r>
            <a:r>
              <a:rPr lang="en-IE" sz="2000" dirty="0"/>
              <a:t>have a current </a:t>
            </a:r>
            <a:r>
              <a:rPr lang="en-IE" sz="2000" dirty="0" smtClean="0"/>
              <a:t>account. </a:t>
            </a:r>
          </a:p>
          <a:p>
            <a:pPr marL="285715" indent="-285715">
              <a:spcAft>
                <a:spcPts val="1200"/>
              </a:spcAft>
              <a:buFont typeface="Arial" pitchFamily="34" charset="0"/>
              <a:buChar char="•"/>
            </a:pPr>
            <a:r>
              <a:rPr lang="en-IE" sz="2000" dirty="0" smtClean="0"/>
              <a:t>34% </a:t>
            </a:r>
            <a:r>
              <a:rPr lang="en-IE" sz="2000" dirty="0"/>
              <a:t>of current account holders have had their </a:t>
            </a:r>
            <a:r>
              <a:rPr lang="en-IE" sz="2000" dirty="0" smtClean="0"/>
              <a:t>“free” </a:t>
            </a:r>
            <a:r>
              <a:rPr lang="en-IE" sz="2000" dirty="0"/>
              <a:t>banking withdrawn in the past 12 months.</a:t>
            </a:r>
          </a:p>
          <a:p>
            <a:pPr marL="285715" indent="-285715">
              <a:spcAft>
                <a:spcPts val="1200"/>
              </a:spcAft>
              <a:buFont typeface="Arial" pitchFamily="34" charset="0"/>
              <a:buChar char="•"/>
            </a:pPr>
            <a:r>
              <a:rPr lang="en-IE" sz="2000" dirty="0" smtClean="0"/>
              <a:t>The key behavioural changes from losing free banking are; taking out more cash on each withdrawal (28%), using debit cards less often (25%) and </a:t>
            </a:r>
            <a:r>
              <a:rPr lang="en-US" sz="2000" dirty="0" smtClean="0"/>
              <a:t>using credit </a:t>
            </a:r>
            <a:r>
              <a:rPr lang="en-US" sz="2000" dirty="0"/>
              <a:t>card more for routine </a:t>
            </a:r>
            <a:r>
              <a:rPr lang="en-US" sz="2000" dirty="0" smtClean="0"/>
              <a:t>transactions (13%)</a:t>
            </a:r>
            <a:r>
              <a:rPr lang="en-IE" sz="2000" dirty="0" smtClean="0"/>
              <a:t>. </a:t>
            </a:r>
          </a:p>
          <a:p>
            <a:pPr marL="285715" indent="-285715">
              <a:spcAft>
                <a:spcPts val="1200"/>
              </a:spcAft>
              <a:buFont typeface="Arial" pitchFamily="34" charset="0"/>
              <a:buChar char="•"/>
            </a:pPr>
            <a:r>
              <a:rPr lang="en-IE" sz="2000" dirty="0" smtClean="0"/>
              <a:t>At </a:t>
            </a:r>
            <a:r>
              <a:rPr lang="en-IE" sz="2000" dirty="0"/>
              <a:t>this point, </a:t>
            </a:r>
            <a:r>
              <a:rPr lang="en-IE" sz="2000" dirty="0" smtClean="0"/>
              <a:t>32% </a:t>
            </a:r>
            <a:r>
              <a:rPr lang="en-IE" sz="2000" dirty="0"/>
              <a:t>of current account holders </a:t>
            </a:r>
            <a:r>
              <a:rPr lang="en-IE" sz="2000" dirty="0" smtClean="0"/>
              <a:t>state </a:t>
            </a:r>
            <a:r>
              <a:rPr lang="en-IE" sz="2000" dirty="0"/>
              <a:t>that they have </a:t>
            </a:r>
            <a:r>
              <a:rPr lang="en-IE" sz="2000" dirty="0" smtClean="0"/>
              <a:t>free </a:t>
            </a:r>
            <a:r>
              <a:rPr lang="en-IE" sz="2000" dirty="0"/>
              <a:t>banking.  </a:t>
            </a:r>
            <a:r>
              <a:rPr lang="en-IE" sz="2000" dirty="0" smtClean="0"/>
              <a:t>Switching to a bank with lower fees are the main consequences should free banking be withdrawn.</a:t>
            </a:r>
          </a:p>
          <a:p>
            <a:pPr marL="285715" indent="-285715">
              <a:spcAft>
                <a:spcPts val="1200"/>
              </a:spcAft>
              <a:buFont typeface="Arial" pitchFamily="34" charset="0"/>
              <a:buChar char="•"/>
            </a:pPr>
            <a:r>
              <a:rPr lang="en-US" sz="2000" dirty="0"/>
              <a:t>6% have switched their main current account in the past 12 months. </a:t>
            </a:r>
            <a:endParaRPr lang="en-US" sz="2000" dirty="0" smtClean="0"/>
          </a:p>
          <a:p>
            <a:pPr marL="285715" indent="-285715">
              <a:spcAft>
                <a:spcPts val="1200"/>
              </a:spcAft>
              <a:buFont typeface="Arial" pitchFamily="34" charset="0"/>
              <a:buChar char="•"/>
            </a:pPr>
            <a:r>
              <a:rPr lang="en-US" sz="2000" dirty="0" smtClean="0"/>
              <a:t>8</a:t>
            </a:r>
            <a:r>
              <a:rPr lang="en-US" sz="2000" dirty="0"/>
              <a:t>% intend switching their current account in the next six months. </a:t>
            </a:r>
            <a:endParaRPr lang="en-US" sz="2000" dirty="0" smtClean="0"/>
          </a:p>
          <a:p>
            <a:pPr marL="285715" indent="-285715">
              <a:spcAft>
                <a:spcPts val="1200"/>
              </a:spcAft>
              <a:buFont typeface="Arial" pitchFamily="34" charset="0"/>
              <a:buChar char="•"/>
            </a:pPr>
            <a:r>
              <a:rPr lang="en-US" sz="2000" dirty="0" smtClean="0"/>
              <a:t>Nearly </a:t>
            </a:r>
            <a:r>
              <a:rPr lang="en-US" sz="2000" dirty="0"/>
              <a:t>3 in 5 (57%) have never checked to see if there was a better deal/package available</a:t>
            </a:r>
            <a:r>
              <a:rPr lang="en-US" sz="2000" dirty="0" smtClean="0"/>
              <a:t>.</a:t>
            </a:r>
            <a:endParaRPr lang="en-IE" dirty="0"/>
          </a:p>
        </p:txBody>
      </p:sp>
    </p:spTree>
    <p:extLst>
      <p:ext uri="{BB962C8B-B14F-4D97-AF65-F5344CB8AC3E}">
        <p14:creationId xmlns:p14="http://schemas.microsoft.com/office/powerpoint/2010/main" val="1851229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115616" y="2924945"/>
            <a:ext cx="7000924" cy="526113"/>
          </a:xfrm>
          <a:prstGeom prst="rect">
            <a:avLst/>
          </a:prstGeom>
          <a:solidFill>
            <a:srgbClr val="99CC00"/>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algn="ctr"/>
            <a:r>
              <a:rPr lang="en-GB" sz="3200" dirty="0">
                <a:latin typeface="Calibri" pitchFamily="34" charset="0"/>
                <a:ea typeface="Calibri" pitchFamily="34" charset="0"/>
                <a:cs typeface="Calibri" pitchFamily="34" charset="0"/>
              </a:rPr>
              <a:t>Banking – Consumer Behaviour</a:t>
            </a:r>
          </a:p>
        </p:txBody>
      </p:sp>
    </p:spTree>
    <p:extLst>
      <p:ext uri="{BB962C8B-B14F-4D97-AF65-F5344CB8AC3E}">
        <p14:creationId xmlns:p14="http://schemas.microsoft.com/office/powerpoint/2010/main" val="3359778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11" y="188640"/>
            <a:ext cx="8666570" cy="526113"/>
          </a:xfrm>
        </p:spPr>
        <p:txBody>
          <a:bodyPr>
            <a:normAutofit fontScale="90000"/>
          </a:bodyPr>
          <a:lstStyle/>
          <a:p>
            <a:pPr algn="l"/>
            <a:r>
              <a:rPr lang="en-IE" sz="2600" dirty="0" smtClean="0">
                <a:solidFill>
                  <a:schemeClr val="accent3"/>
                </a:solidFill>
              </a:rPr>
              <a:t>Use of Financial Institutions</a:t>
            </a:r>
            <a:r>
              <a:rPr lang="en-IE" dirty="0" smtClean="0">
                <a:solidFill>
                  <a:schemeClr val="accent3"/>
                </a:solidFill>
              </a:rPr>
              <a:t/>
            </a:r>
            <a:br>
              <a:rPr lang="en-IE" dirty="0" smtClean="0">
                <a:solidFill>
                  <a:schemeClr val="accent3"/>
                </a:solidFill>
              </a:rPr>
            </a:br>
            <a:r>
              <a:rPr lang="en-IE" sz="1600" dirty="0">
                <a:solidFill>
                  <a:schemeClr val="bg1">
                    <a:lumMod val="50000"/>
                  </a:schemeClr>
                </a:solidFill>
              </a:rPr>
              <a:t>Base: All Adults 16+, </a:t>
            </a:r>
            <a:r>
              <a:rPr lang="en-IE" sz="1600" dirty="0" smtClean="0">
                <a:solidFill>
                  <a:schemeClr val="bg1">
                    <a:lumMod val="50000"/>
                  </a:schemeClr>
                </a:solidFill>
              </a:rPr>
              <a:t>1,008</a:t>
            </a:r>
            <a:endParaRPr lang="en-IE" sz="1800" dirty="0">
              <a:solidFill>
                <a:schemeClr val="bg1">
                  <a:lumMod val="50000"/>
                </a:schemeClr>
              </a:solidFill>
            </a:endParaRPr>
          </a:p>
        </p:txBody>
      </p:sp>
      <p:graphicFrame>
        <p:nvGraphicFramePr>
          <p:cNvPr id="5" name="Chart 4"/>
          <p:cNvGraphicFramePr/>
          <p:nvPr>
            <p:extLst>
              <p:ext uri="{D42A27DB-BD31-4B8C-83A1-F6EECF244321}">
                <p14:modId xmlns:p14="http://schemas.microsoft.com/office/powerpoint/2010/main" val="650840852"/>
              </p:ext>
            </p:extLst>
          </p:nvPr>
        </p:nvGraphicFramePr>
        <p:xfrm>
          <a:off x="755576" y="1279102"/>
          <a:ext cx="6096000" cy="4765759"/>
        </p:xfrm>
        <a:graphic>
          <a:graphicData uri="http://schemas.openxmlformats.org/drawingml/2006/chart">
            <c:chart xmlns:c="http://schemas.openxmlformats.org/drawingml/2006/chart" xmlns:r="http://schemas.openxmlformats.org/officeDocument/2006/relationships" r:id="rId2"/>
          </a:graphicData>
        </a:graphic>
      </p:graphicFrame>
      <p:sp>
        <p:nvSpPr>
          <p:cNvPr id="22" name="Rectangle 21"/>
          <p:cNvSpPr/>
          <p:nvPr/>
        </p:nvSpPr>
        <p:spPr>
          <a:xfrm>
            <a:off x="8199364" y="4972151"/>
            <a:ext cx="492816" cy="195891"/>
          </a:xfrm>
          <a:prstGeom prst="rect">
            <a:avLst/>
          </a:prstGeom>
          <a:solidFill>
            <a:schemeClr val="accent4"/>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IE" dirty="0"/>
          </a:p>
        </p:txBody>
      </p:sp>
      <p:sp>
        <p:nvSpPr>
          <p:cNvPr id="23" name="Rectangle 22"/>
          <p:cNvSpPr/>
          <p:nvPr/>
        </p:nvSpPr>
        <p:spPr>
          <a:xfrm>
            <a:off x="8199364" y="5190266"/>
            <a:ext cx="492816" cy="195891"/>
          </a:xfrm>
          <a:prstGeom prst="rect">
            <a:avLst/>
          </a:prstGeom>
          <a:solidFill>
            <a:schemeClr val="accent3"/>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IE" dirty="0"/>
          </a:p>
        </p:txBody>
      </p:sp>
      <p:sp>
        <p:nvSpPr>
          <p:cNvPr id="25" name="TextBox 24"/>
          <p:cNvSpPr txBox="1"/>
          <p:nvPr/>
        </p:nvSpPr>
        <p:spPr>
          <a:xfrm>
            <a:off x="8692181" y="4972153"/>
            <a:ext cx="451819" cy="250226"/>
          </a:xfrm>
          <a:prstGeom prst="rect">
            <a:avLst/>
          </a:prstGeom>
          <a:noFill/>
        </p:spPr>
        <p:txBody>
          <a:bodyPr wrap="square" lIns="80165" tIns="40083" rIns="80165" bIns="40083" rtlCol="0">
            <a:spAutoFit/>
          </a:bodyPr>
          <a:lstStyle/>
          <a:p>
            <a:r>
              <a:rPr lang="en-IE" sz="1100" b="1" dirty="0"/>
              <a:t>W10</a:t>
            </a:r>
          </a:p>
        </p:txBody>
      </p:sp>
      <p:sp>
        <p:nvSpPr>
          <p:cNvPr id="26" name="TextBox 25"/>
          <p:cNvSpPr txBox="1"/>
          <p:nvPr/>
        </p:nvSpPr>
        <p:spPr>
          <a:xfrm>
            <a:off x="8692181" y="5178048"/>
            <a:ext cx="451820" cy="250226"/>
          </a:xfrm>
          <a:prstGeom prst="rect">
            <a:avLst/>
          </a:prstGeom>
          <a:noFill/>
        </p:spPr>
        <p:txBody>
          <a:bodyPr wrap="square" lIns="80165" tIns="40083" rIns="80165" bIns="40083" rtlCol="0">
            <a:spAutoFit/>
          </a:bodyPr>
          <a:lstStyle/>
          <a:p>
            <a:r>
              <a:rPr lang="en-IE" sz="1100" b="1" dirty="0"/>
              <a:t>W11</a:t>
            </a:r>
          </a:p>
        </p:txBody>
      </p:sp>
      <p:sp>
        <p:nvSpPr>
          <p:cNvPr id="10" name="TextBox 9"/>
          <p:cNvSpPr txBox="1"/>
          <p:nvPr/>
        </p:nvSpPr>
        <p:spPr>
          <a:xfrm>
            <a:off x="4957139" y="1199273"/>
            <a:ext cx="337513" cy="265615"/>
          </a:xfrm>
          <a:prstGeom prst="rect">
            <a:avLst/>
          </a:prstGeom>
          <a:noFill/>
        </p:spPr>
        <p:txBody>
          <a:bodyPr wrap="square" lIns="80165" tIns="40083" rIns="80165" bIns="40083" rtlCol="0">
            <a:spAutoFit/>
          </a:bodyPr>
          <a:lstStyle/>
          <a:p>
            <a:r>
              <a:rPr lang="en-IE" sz="1200" b="1" dirty="0"/>
              <a:t>%</a:t>
            </a:r>
            <a:endParaRPr lang="en-IE" sz="1100" b="1" dirty="0"/>
          </a:p>
        </p:txBody>
      </p:sp>
      <p:cxnSp>
        <p:nvCxnSpPr>
          <p:cNvPr id="30" name="Straight Arrow Connector 29"/>
          <p:cNvCxnSpPr/>
          <p:nvPr/>
        </p:nvCxnSpPr>
        <p:spPr>
          <a:xfrm>
            <a:off x="3557168" y="4954627"/>
            <a:ext cx="117043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4741646" y="4712066"/>
            <a:ext cx="1033193" cy="586094"/>
          </a:xfrm>
          <a:prstGeom prst="rect">
            <a:avLst/>
          </a:prstGeom>
          <a:noFill/>
          <a:ln>
            <a:solidFill>
              <a:srgbClr val="FF0000"/>
            </a:solidFill>
          </a:ln>
        </p:spPr>
        <p:txBody>
          <a:bodyPr wrap="square" lIns="80165" tIns="40083" rIns="80165" bIns="40083" rtlCol="0">
            <a:spAutoFit/>
          </a:bodyPr>
          <a:lstStyle/>
          <a:p>
            <a:r>
              <a:rPr lang="en-IE" sz="1100" b="1" dirty="0"/>
              <a:t>35-64</a:t>
            </a:r>
          </a:p>
          <a:p>
            <a:r>
              <a:rPr lang="en-IE" sz="1100" b="1" dirty="0"/>
              <a:t>ABC1</a:t>
            </a:r>
          </a:p>
          <a:p>
            <a:r>
              <a:rPr lang="en-IE" sz="1100" b="1" dirty="0"/>
              <a:t>Dublin/ROL</a:t>
            </a:r>
          </a:p>
        </p:txBody>
      </p:sp>
      <p:cxnSp>
        <p:nvCxnSpPr>
          <p:cNvPr id="32" name="Straight Arrow Connector 31"/>
          <p:cNvCxnSpPr/>
          <p:nvPr/>
        </p:nvCxnSpPr>
        <p:spPr>
          <a:xfrm>
            <a:off x="3290443" y="5673013"/>
            <a:ext cx="117043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474920" y="5599684"/>
            <a:ext cx="663581" cy="251183"/>
          </a:xfrm>
          <a:prstGeom prst="rect">
            <a:avLst/>
          </a:prstGeom>
          <a:noFill/>
          <a:ln>
            <a:solidFill>
              <a:srgbClr val="FF0000"/>
            </a:solidFill>
          </a:ln>
        </p:spPr>
        <p:txBody>
          <a:bodyPr wrap="square" lIns="80165" tIns="40083" rIns="80165" bIns="40083" rtlCol="0">
            <a:spAutoFit/>
          </a:bodyPr>
          <a:lstStyle/>
          <a:p>
            <a:r>
              <a:rPr lang="en-IE" sz="1100" b="1" dirty="0"/>
              <a:t>U 24s</a:t>
            </a:r>
          </a:p>
        </p:txBody>
      </p:sp>
      <p:sp>
        <p:nvSpPr>
          <p:cNvPr id="34" name="Rounded Rectangle 33"/>
          <p:cNvSpPr/>
          <p:nvPr/>
        </p:nvSpPr>
        <p:spPr>
          <a:xfrm>
            <a:off x="4480180" y="6505466"/>
            <a:ext cx="4663821" cy="275775"/>
          </a:xfrm>
          <a:prstGeom prst="roundRect">
            <a:avLst/>
          </a:prstGeom>
          <a:solidFill>
            <a:schemeClr val="bg1">
              <a:lumMod val="6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r>
              <a:rPr lang="en-IE" sz="900" dirty="0">
                <a:solidFill>
                  <a:schemeClr val="tx1"/>
                </a:solidFill>
              </a:rPr>
              <a:t>Q. </a:t>
            </a:r>
            <a:r>
              <a:rPr lang="en-GB" sz="900" dirty="0" smtClean="0">
                <a:solidFill>
                  <a:schemeClr val="tx1"/>
                </a:solidFill>
              </a:rPr>
              <a:t>Do </a:t>
            </a:r>
            <a:r>
              <a:rPr lang="en-GB" sz="900" dirty="0">
                <a:solidFill>
                  <a:schemeClr val="tx1"/>
                </a:solidFill>
              </a:rPr>
              <a:t>you have any accounts with, or use, financial services provided by any of the following?</a:t>
            </a:r>
            <a:endParaRPr lang="en-IE" sz="900" dirty="0">
              <a:solidFill>
                <a:schemeClr val="tx1"/>
              </a:solidFill>
            </a:endParaRPr>
          </a:p>
        </p:txBody>
      </p:sp>
      <p:sp>
        <p:nvSpPr>
          <p:cNvPr id="21" name="TextBox 20"/>
          <p:cNvSpPr txBox="1"/>
          <p:nvPr/>
        </p:nvSpPr>
        <p:spPr>
          <a:xfrm>
            <a:off x="6552496" y="4994902"/>
            <a:ext cx="1324073" cy="634947"/>
          </a:xfrm>
          <a:prstGeom prst="rect">
            <a:avLst/>
          </a:prstGeom>
          <a:solidFill>
            <a:schemeClr val="bg1">
              <a:lumMod val="75000"/>
            </a:schemeClr>
          </a:solidFill>
        </p:spPr>
        <p:txBody>
          <a:bodyPr wrap="none" lIns="80165" tIns="40083" rIns="80165" bIns="40083" rtlCol="0">
            <a:spAutoFit/>
          </a:bodyPr>
          <a:lstStyle/>
          <a:p>
            <a:pPr>
              <a:lnSpc>
                <a:spcPct val="120000"/>
              </a:lnSpc>
            </a:pPr>
            <a:r>
              <a:rPr lang="en-GB" sz="1000" dirty="0"/>
              <a:t>W10 November 2012</a:t>
            </a:r>
          </a:p>
          <a:p>
            <a:pPr>
              <a:lnSpc>
                <a:spcPct val="120000"/>
              </a:lnSpc>
            </a:pPr>
            <a:r>
              <a:rPr lang="en-GB" sz="1000" dirty="0"/>
              <a:t>W11 June 2013</a:t>
            </a:r>
          </a:p>
          <a:p>
            <a:pPr>
              <a:lnSpc>
                <a:spcPct val="120000"/>
              </a:lnSpc>
            </a:pPr>
            <a:r>
              <a:rPr lang="en-GB" sz="1000" dirty="0"/>
              <a:t>W12 </a:t>
            </a:r>
            <a:r>
              <a:rPr lang="en-GB" sz="1000" dirty="0" smtClean="0"/>
              <a:t>November </a:t>
            </a:r>
            <a:r>
              <a:rPr lang="en-GB" sz="1000" dirty="0"/>
              <a:t>2013</a:t>
            </a:r>
            <a:endParaRPr lang="en-IE" sz="1000" dirty="0"/>
          </a:p>
        </p:txBody>
      </p:sp>
      <p:sp>
        <p:nvSpPr>
          <p:cNvPr id="27" name="Rectangle 26"/>
          <p:cNvSpPr/>
          <p:nvPr/>
        </p:nvSpPr>
        <p:spPr>
          <a:xfrm>
            <a:off x="8199364" y="5429230"/>
            <a:ext cx="492816" cy="195891"/>
          </a:xfrm>
          <a:prstGeom prst="rect">
            <a:avLst/>
          </a:prstGeom>
          <a:solidFill>
            <a:schemeClr val="accent6"/>
          </a:solidFill>
          <a:ln>
            <a:solidFill>
              <a:schemeClr val="bg1"/>
            </a:solidFill>
          </a:ln>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IE" dirty="0"/>
          </a:p>
        </p:txBody>
      </p:sp>
      <p:sp>
        <p:nvSpPr>
          <p:cNvPr id="35" name="TextBox 34"/>
          <p:cNvSpPr txBox="1"/>
          <p:nvPr/>
        </p:nvSpPr>
        <p:spPr>
          <a:xfrm>
            <a:off x="8692180" y="5429230"/>
            <a:ext cx="451821" cy="250226"/>
          </a:xfrm>
          <a:prstGeom prst="rect">
            <a:avLst/>
          </a:prstGeom>
          <a:noFill/>
        </p:spPr>
        <p:txBody>
          <a:bodyPr wrap="square" lIns="80165" tIns="40083" rIns="80165" bIns="40083" rtlCol="0">
            <a:spAutoFit/>
          </a:bodyPr>
          <a:lstStyle/>
          <a:p>
            <a:r>
              <a:rPr lang="en-IE" sz="1100" b="1" dirty="0"/>
              <a:t>W12</a:t>
            </a:r>
          </a:p>
        </p:txBody>
      </p:sp>
      <p:sp>
        <p:nvSpPr>
          <p:cNvPr id="28" name="TextBox 27"/>
          <p:cNvSpPr txBox="1"/>
          <p:nvPr/>
        </p:nvSpPr>
        <p:spPr>
          <a:xfrm>
            <a:off x="4954928" y="3623688"/>
            <a:ext cx="1033193" cy="753549"/>
          </a:xfrm>
          <a:prstGeom prst="rect">
            <a:avLst/>
          </a:prstGeom>
          <a:noFill/>
          <a:ln>
            <a:solidFill>
              <a:srgbClr val="FF0000"/>
            </a:solidFill>
          </a:ln>
        </p:spPr>
        <p:txBody>
          <a:bodyPr wrap="square" lIns="80165" tIns="40083" rIns="80165" bIns="40083" rtlCol="0">
            <a:spAutoFit/>
          </a:bodyPr>
          <a:lstStyle/>
          <a:p>
            <a:r>
              <a:rPr lang="en-IE" sz="1100" b="1" dirty="0"/>
              <a:t>Female</a:t>
            </a:r>
          </a:p>
          <a:p>
            <a:r>
              <a:rPr lang="en-IE" sz="1100" b="1" dirty="0"/>
              <a:t>65+</a:t>
            </a:r>
          </a:p>
          <a:p>
            <a:r>
              <a:rPr lang="en-IE" sz="1100" b="1" dirty="0"/>
              <a:t>ABC1</a:t>
            </a:r>
          </a:p>
          <a:p>
            <a:r>
              <a:rPr lang="en-IE" sz="1100" b="1" dirty="0"/>
              <a:t>Dublin</a:t>
            </a:r>
          </a:p>
        </p:txBody>
      </p:sp>
      <p:cxnSp>
        <p:nvCxnSpPr>
          <p:cNvPr id="29" name="Straight Arrow Connector 28"/>
          <p:cNvCxnSpPr/>
          <p:nvPr/>
        </p:nvCxnSpPr>
        <p:spPr>
          <a:xfrm>
            <a:off x="3720482" y="4193819"/>
            <a:ext cx="117043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4480179" y="3373067"/>
            <a:ext cx="362309" cy="200749"/>
          </a:xfrm>
          <a:prstGeom prst="ellipse">
            <a:avLst/>
          </a:prstGeom>
          <a:no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IE" dirty="0"/>
          </a:p>
        </p:txBody>
      </p:sp>
    </p:spTree>
    <p:extLst>
      <p:ext uri="{BB962C8B-B14F-4D97-AF65-F5344CB8AC3E}">
        <p14:creationId xmlns:p14="http://schemas.microsoft.com/office/powerpoint/2010/main" val="2952517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61" y="186992"/>
            <a:ext cx="8221553" cy="526113"/>
          </a:xfrm>
        </p:spPr>
        <p:txBody>
          <a:bodyPr>
            <a:normAutofit fontScale="90000"/>
          </a:bodyPr>
          <a:lstStyle/>
          <a:p>
            <a:r>
              <a:rPr lang="en-IE" sz="2600" dirty="0">
                <a:solidFill>
                  <a:schemeClr val="accent3"/>
                </a:solidFill>
              </a:rPr>
              <a:t>Majority have a Current Account </a:t>
            </a:r>
            <a:r>
              <a:rPr lang="en-IE" dirty="0" smtClean="0">
                <a:solidFill>
                  <a:schemeClr val="accent3"/>
                </a:solidFill>
              </a:rPr>
              <a:t/>
            </a:r>
            <a:br>
              <a:rPr lang="en-IE" dirty="0" smtClean="0">
                <a:solidFill>
                  <a:schemeClr val="accent3"/>
                </a:solidFill>
              </a:rPr>
            </a:br>
            <a:r>
              <a:rPr lang="en-IE" sz="1600" dirty="0">
                <a:solidFill>
                  <a:schemeClr val="bg1">
                    <a:lumMod val="50000"/>
                  </a:schemeClr>
                </a:solidFill>
              </a:rPr>
              <a:t>Base: Any financial account holders - 963</a:t>
            </a:r>
            <a:endParaRPr lang="en-IE" sz="1600" dirty="0"/>
          </a:p>
        </p:txBody>
      </p:sp>
      <p:graphicFrame>
        <p:nvGraphicFramePr>
          <p:cNvPr id="6" name="Chart 5"/>
          <p:cNvGraphicFramePr/>
          <p:nvPr>
            <p:extLst>
              <p:ext uri="{D42A27DB-BD31-4B8C-83A1-F6EECF244321}">
                <p14:modId xmlns:p14="http://schemas.microsoft.com/office/powerpoint/2010/main" val="88907525"/>
              </p:ext>
            </p:extLst>
          </p:nvPr>
        </p:nvGraphicFramePr>
        <p:xfrm>
          <a:off x="2662338" y="1759073"/>
          <a:ext cx="3880924" cy="375942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093553" y="1461141"/>
            <a:ext cx="677622" cy="450281"/>
          </a:xfrm>
          <a:prstGeom prst="rect">
            <a:avLst/>
          </a:prstGeom>
          <a:noFill/>
        </p:spPr>
        <p:txBody>
          <a:bodyPr wrap="square" lIns="80165" tIns="40083" rIns="80165" bIns="40083" rtlCol="0">
            <a:spAutoFit/>
          </a:bodyPr>
          <a:lstStyle/>
          <a:p>
            <a:pPr algn="ctr"/>
            <a:r>
              <a:rPr lang="en-IE" sz="1200" b="1" dirty="0"/>
              <a:t>W10</a:t>
            </a:r>
          </a:p>
          <a:p>
            <a:pPr algn="ctr"/>
            <a:r>
              <a:rPr lang="en-IE" sz="1200" b="1" dirty="0"/>
              <a:t>%</a:t>
            </a:r>
          </a:p>
        </p:txBody>
      </p:sp>
      <p:sp>
        <p:nvSpPr>
          <p:cNvPr id="5" name="TextBox 4"/>
          <p:cNvSpPr txBox="1"/>
          <p:nvPr/>
        </p:nvSpPr>
        <p:spPr>
          <a:xfrm>
            <a:off x="136661" y="3224158"/>
            <a:ext cx="2956895" cy="296392"/>
          </a:xfrm>
          <a:prstGeom prst="rect">
            <a:avLst/>
          </a:prstGeom>
          <a:noFill/>
        </p:spPr>
        <p:txBody>
          <a:bodyPr wrap="square" lIns="80165" tIns="40083" rIns="80165" bIns="40083" rtlCol="0">
            <a:spAutoFit/>
          </a:bodyPr>
          <a:lstStyle/>
          <a:p>
            <a:pPr algn="r"/>
            <a:r>
              <a:rPr lang="en-IE" sz="1400" b="1" dirty="0"/>
              <a:t>Yes – have a current account </a:t>
            </a:r>
          </a:p>
        </p:txBody>
      </p:sp>
      <p:sp>
        <p:nvSpPr>
          <p:cNvPr id="22" name="TextBox 21"/>
          <p:cNvSpPr txBox="1"/>
          <p:nvPr/>
        </p:nvSpPr>
        <p:spPr>
          <a:xfrm>
            <a:off x="865673" y="4791284"/>
            <a:ext cx="2227883" cy="307001"/>
          </a:xfrm>
          <a:prstGeom prst="rect">
            <a:avLst/>
          </a:prstGeom>
          <a:noFill/>
        </p:spPr>
        <p:txBody>
          <a:bodyPr wrap="square" lIns="80165" tIns="40083" rIns="80165" bIns="40083" rtlCol="0">
            <a:spAutoFit/>
          </a:bodyPr>
          <a:lstStyle/>
          <a:p>
            <a:pPr algn="r"/>
            <a:r>
              <a:rPr lang="en-IE" sz="1400" b="1" dirty="0"/>
              <a:t>No </a:t>
            </a:r>
          </a:p>
        </p:txBody>
      </p:sp>
      <p:sp>
        <p:nvSpPr>
          <p:cNvPr id="3" name="TextBox 2"/>
          <p:cNvSpPr txBox="1"/>
          <p:nvPr/>
        </p:nvSpPr>
        <p:spPr>
          <a:xfrm>
            <a:off x="1977885" y="2318953"/>
            <a:ext cx="684454" cy="251183"/>
          </a:xfrm>
          <a:prstGeom prst="rect">
            <a:avLst/>
          </a:prstGeom>
          <a:noFill/>
        </p:spPr>
        <p:txBody>
          <a:bodyPr wrap="square" lIns="80165" tIns="40083" rIns="80165" bIns="40083" rtlCol="0">
            <a:spAutoFit/>
          </a:bodyPr>
          <a:lstStyle/>
          <a:p>
            <a:r>
              <a:rPr lang="en-IE" sz="1100" dirty="0">
                <a:solidFill>
                  <a:schemeClr val="bg1"/>
                </a:solidFill>
              </a:rPr>
              <a:t>(17%)</a:t>
            </a:r>
          </a:p>
        </p:txBody>
      </p:sp>
      <p:sp>
        <p:nvSpPr>
          <p:cNvPr id="26" name="Rounded Rectangle 25"/>
          <p:cNvSpPr/>
          <p:nvPr/>
        </p:nvSpPr>
        <p:spPr>
          <a:xfrm>
            <a:off x="5940152" y="6528540"/>
            <a:ext cx="3127560" cy="284836"/>
          </a:xfrm>
          <a:prstGeom prst="roundRect">
            <a:avLst/>
          </a:prstGeom>
          <a:solidFill>
            <a:schemeClr val="bg1">
              <a:lumMod val="6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marL="200414" indent="-200414">
              <a:buAutoNum type="alphaUcPeriod" startAt="17"/>
            </a:pPr>
            <a:r>
              <a:rPr lang="en-GB" sz="900" dirty="0">
                <a:solidFill>
                  <a:schemeClr val="tx1"/>
                </a:solidFill>
              </a:rPr>
              <a:t> </a:t>
            </a:r>
            <a:r>
              <a:rPr lang="en-GB" sz="900" dirty="0" smtClean="0">
                <a:solidFill>
                  <a:schemeClr val="tx1"/>
                </a:solidFill>
              </a:rPr>
              <a:t>And </a:t>
            </a:r>
            <a:r>
              <a:rPr lang="en-GB" sz="900" dirty="0">
                <a:solidFill>
                  <a:schemeClr val="tx1"/>
                </a:solidFill>
              </a:rPr>
              <a:t>do you have a current account?</a:t>
            </a:r>
          </a:p>
        </p:txBody>
      </p:sp>
      <p:sp>
        <p:nvSpPr>
          <p:cNvPr id="20" name="TextBox 19"/>
          <p:cNvSpPr txBox="1"/>
          <p:nvPr/>
        </p:nvSpPr>
        <p:spPr>
          <a:xfrm>
            <a:off x="4325592" y="1461141"/>
            <a:ext cx="677622" cy="450281"/>
          </a:xfrm>
          <a:prstGeom prst="rect">
            <a:avLst/>
          </a:prstGeom>
          <a:noFill/>
        </p:spPr>
        <p:txBody>
          <a:bodyPr wrap="square" lIns="80165" tIns="40083" rIns="80165" bIns="40083" rtlCol="0">
            <a:spAutoFit/>
          </a:bodyPr>
          <a:lstStyle/>
          <a:p>
            <a:pPr algn="ctr"/>
            <a:r>
              <a:rPr lang="en-IE" sz="1200" b="1" dirty="0"/>
              <a:t>W11</a:t>
            </a:r>
          </a:p>
          <a:p>
            <a:pPr algn="ctr"/>
            <a:r>
              <a:rPr lang="en-IE" sz="1200" b="1" dirty="0"/>
              <a:t>%</a:t>
            </a:r>
          </a:p>
        </p:txBody>
      </p:sp>
      <p:sp>
        <p:nvSpPr>
          <p:cNvPr id="21" name="TextBox 20"/>
          <p:cNvSpPr txBox="1"/>
          <p:nvPr/>
        </p:nvSpPr>
        <p:spPr>
          <a:xfrm>
            <a:off x="5557631" y="1461141"/>
            <a:ext cx="677622" cy="450281"/>
          </a:xfrm>
          <a:prstGeom prst="rect">
            <a:avLst/>
          </a:prstGeom>
          <a:noFill/>
        </p:spPr>
        <p:txBody>
          <a:bodyPr wrap="square" lIns="80165" tIns="40083" rIns="80165" bIns="40083" rtlCol="0">
            <a:spAutoFit/>
          </a:bodyPr>
          <a:lstStyle/>
          <a:p>
            <a:pPr algn="ctr"/>
            <a:r>
              <a:rPr lang="en-IE" sz="1200" b="1" dirty="0"/>
              <a:t>W12</a:t>
            </a:r>
          </a:p>
          <a:p>
            <a:pPr algn="ctr"/>
            <a:r>
              <a:rPr lang="en-IE" sz="1200" b="1" dirty="0"/>
              <a:t>%</a:t>
            </a:r>
          </a:p>
        </p:txBody>
      </p:sp>
      <p:sp>
        <p:nvSpPr>
          <p:cNvPr id="11" name="Rounded Rectangle 10"/>
          <p:cNvSpPr/>
          <p:nvPr/>
        </p:nvSpPr>
        <p:spPr>
          <a:xfrm>
            <a:off x="575834" y="5615032"/>
            <a:ext cx="8177138" cy="420943"/>
          </a:xfrm>
          <a:prstGeom prst="roundRect">
            <a:avLst/>
          </a:prstGeom>
          <a:solidFill>
            <a:schemeClr val="accent2">
              <a:lumMod val="60000"/>
              <a:lumOff val="40000"/>
            </a:schemeClr>
          </a:solidFill>
          <a:ln>
            <a:solidFill>
              <a:schemeClr val="accent2">
                <a:lumMod val="60000"/>
                <a:lumOff val="40000"/>
              </a:schemeClr>
            </a:solidFill>
          </a:ln>
          <a:effectLst/>
        </p:spPr>
        <p:style>
          <a:lnRef idx="0">
            <a:schemeClr val="accent3"/>
          </a:lnRef>
          <a:fillRef idx="3">
            <a:schemeClr val="accent3"/>
          </a:fillRef>
          <a:effectRef idx="3">
            <a:schemeClr val="accent3"/>
          </a:effectRef>
          <a:fontRef idx="minor">
            <a:schemeClr val="lt1"/>
          </a:fontRef>
        </p:style>
        <p:txBody>
          <a:bodyPr lIns="80165" tIns="40083" rIns="80165" bIns="40083" anchor="ctr"/>
          <a:lstStyle/>
          <a:p>
            <a:pPr algn="ctr">
              <a:defRPr/>
            </a:pPr>
            <a:r>
              <a:rPr lang="en-US" sz="1400" dirty="0" smtClean="0">
                <a:solidFill>
                  <a:schemeClr val="tx1"/>
                </a:solidFill>
              </a:rPr>
              <a:t>85%  of those with financial accounts hold a current account – this equates to 80% of the total sample.</a:t>
            </a:r>
            <a:endParaRPr lang="en-US" sz="1400" dirty="0">
              <a:solidFill>
                <a:schemeClr val="tx1"/>
              </a:solidFill>
            </a:endParaRPr>
          </a:p>
        </p:txBody>
      </p:sp>
      <p:sp>
        <p:nvSpPr>
          <p:cNvPr id="12" name="TextBox 11"/>
          <p:cNvSpPr txBox="1"/>
          <p:nvPr/>
        </p:nvSpPr>
        <p:spPr>
          <a:xfrm>
            <a:off x="395536" y="1880490"/>
            <a:ext cx="1324073" cy="634947"/>
          </a:xfrm>
          <a:prstGeom prst="rect">
            <a:avLst/>
          </a:prstGeom>
          <a:solidFill>
            <a:schemeClr val="bg1">
              <a:lumMod val="75000"/>
            </a:schemeClr>
          </a:solidFill>
        </p:spPr>
        <p:txBody>
          <a:bodyPr wrap="none" lIns="80165" tIns="40083" rIns="80165" bIns="40083" rtlCol="0">
            <a:spAutoFit/>
          </a:bodyPr>
          <a:lstStyle/>
          <a:p>
            <a:pPr>
              <a:lnSpc>
                <a:spcPct val="120000"/>
              </a:lnSpc>
            </a:pPr>
            <a:r>
              <a:rPr lang="en-GB" sz="1000" dirty="0"/>
              <a:t>W10 November 2012</a:t>
            </a:r>
          </a:p>
          <a:p>
            <a:pPr>
              <a:lnSpc>
                <a:spcPct val="120000"/>
              </a:lnSpc>
            </a:pPr>
            <a:r>
              <a:rPr lang="en-GB" sz="1000" dirty="0"/>
              <a:t>W11 June 2013</a:t>
            </a:r>
          </a:p>
          <a:p>
            <a:pPr>
              <a:lnSpc>
                <a:spcPct val="120000"/>
              </a:lnSpc>
            </a:pPr>
            <a:r>
              <a:rPr lang="en-GB" sz="1000" dirty="0"/>
              <a:t>W12 </a:t>
            </a:r>
            <a:r>
              <a:rPr lang="en-GB" sz="1000" dirty="0" smtClean="0"/>
              <a:t>November </a:t>
            </a:r>
            <a:r>
              <a:rPr lang="en-GB" sz="1000" dirty="0"/>
              <a:t>2013</a:t>
            </a:r>
            <a:endParaRPr lang="en-IE" sz="1000" dirty="0"/>
          </a:p>
        </p:txBody>
      </p:sp>
    </p:spTree>
    <p:extLst>
      <p:ext uri="{BB962C8B-B14F-4D97-AF65-F5344CB8AC3E}">
        <p14:creationId xmlns:p14="http://schemas.microsoft.com/office/powerpoint/2010/main" val="346713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45" y="260648"/>
            <a:ext cx="8106694" cy="526113"/>
          </a:xfrm>
        </p:spPr>
        <p:txBody>
          <a:bodyPr>
            <a:normAutofit fontScale="90000"/>
          </a:bodyPr>
          <a:lstStyle/>
          <a:p>
            <a:r>
              <a:rPr lang="en-US" sz="2600" dirty="0">
                <a:solidFill>
                  <a:schemeClr val="accent3"/>
                </a:solidFill>
              </a:rPr>
              <a:t>A third of current account holders have had their “free” banking withdrawn in the past 12 months</a:t>
            </a:r>
            <a:r>
              <a:rPr lang="en-IE" dirty="0" smtClean="0">
                <a:solidFill>
                  <a:schemeClr val="accent3"/>
                </a:solidFill>
              </a:rPr>
              <a:t/>
            </a:r>
            <a:br>
              <a:rPr lang="en-IE" dirty="0" smtClean="0">
                <a:solidFill>
                  <a:schemeClr val="accent3"/>
                </a:solidFill>
              </a:rPr>
            </a:br>
            <a:r>
              <a:rPr lang="en-IE" sz="1600" dirty="0">
                <a:solidFill>
                  <a:schemeClr val="bg1">
                    <a:lumMod val="50000"/>
                  </a:schemeClr>
                </a:solidFill>
              </a:rPr>
              <a:t>Base: All who have a current account</a:t>
            </a:r>
            <a:endParaRPr lang="en-IE" sz="1600" dirty="0"/>
          </a:p>
        </p:txBody>
      </p:sp>
      <p:graphicFrame>
        <p:nvGraphicFramePr>
          <p:cNvPr id="6" name="Chart 5"/>
          <p:cNvGraphicFramePr/>
          <p:nvPr>
            <p:extLst>
              <p:ext uri="{D42A27DB-BD31-4B8C-83A1-F6EECF244321}">
                <p14:modId xmlns:p14="http://schemas.microsoft.com/office/powerpoint/2010/main" val="2827252119"/>
              </p:ext>
            </p:extLst>
          </p:nvPr>
        </p:nvGraphicFramePr>
        <p:xfrm>
          <a:off x="2723941" y="1771330"/>
          <a:ext cx="3880924" cy="401907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278359" y="1707435"/>
            <a:ext cx="492816" cy="265615"/>
          </a:xfrm>
          <a:prstGeom prst="rect">
            <a:avLst/>
          </a:prstGeom>
          <a:noFill/>
        </p:spPr>
        <p:txBody>
          <a:bodyPr wrap="square" lIns="80165" tIns="40083" rIns="80165" bIns="40083" rtlCol="0">
            <a:spAutoFit/>
          </a:bodyPr>
          <a:lstStyle/>
          <a:p>
            <a:pPr algn="ctr"/>
            <a:r>
              <a:rPr lang="en-IE" sz="1200" b="1" dirty="0"/>
              <a:t>%</a:t>
            </a:r>
          </a:p>
        </p:txBody>
      </p:sp>
      <p:sp>
        <p:nvSpPr>
          <p:cNvPr id="8" name="TextBox 7"/>
          <p:cNvSpPr txBox="1"/>
          <p:nvPr/>
        </p:nvSpPr>
        <p:spPr>
          <a:xfrm>
            <a:off x="2723941" y="1399228"/>
            <a:ext cx="1601651" cy="418638"/>
          </a:xfrm>
          <a:prstGeom prst="rect">
            <a:avLst/>
          </a:prstGeom>
          <a:noFill/>
        </p:spPr>
        <p:txBody>
          <a:bodyPr wrap="square" lIns="80165" tIns="40083" rIns="80165" bIns="40083" rtlCol="0">
            <a:spAutoFit/>
          </a:bodyPr>
          <a:lstStyle/>
          <a:p>
            <a:pPr algn="ctr"/>
            <a:r>
              <a:rPr lang="en-IE" sz="1100" b="1" dirty="0"/>
              <a:t>W10</a:t>
            </a:r>
          </a:p>
          <a:p>
            <a:pPr algn="ctr"/>
            <a:r>
              <a:rPr lang="en-IE" sz="1100" b="1" dirty="0"/>
              <a:t>(740)</a:t>
            </a:r>
          </a:p>
        </p:txBody>
      </p:sp>
      <p:sp>
        <p:nvSpPr>
          <p:cNvPr id="16" name="TextBox 15"/>
          <p:cNvSpPr txBox="1"/>
          <p:nvPr/>
        </p:nvSpPr>
        <p:spPr>
          <a:xfrm>
            <a:off x="4572000" y="1707435"/>
            <a:ext cx="492816" cy="265615"/>
          </a:xfrm>
          <a:prstGeom prst="rect">
            <a:avLst/>
          </a:prstGeom>
          <a:noFill/>
        </p:spPr>
        <p:txBody>
          <a:bodyPr wrap="square" lIns="80165" tIns="40083" rIns="80165" bIns="40083" rtlCol="0">
            <a:spAutoFit/>
          </a:bodyPr>
          <a:lstStyle/>
          <a:p>
            <a:pPr algn="ctr"/>
            <a:r>
              <a:rPr lang="en-IE" sz="1200" b="1" dirty="0"/>
              <a:t>%</a:t>
            </a:r>
          </a:p>
        </p:txBody>
      </p:sp>
      <p:sp>
        <p:nvSpPr>
          <p:cNvPr id="17" name="TextBox 16"/>
          <p:cNvSpPr txBox="1"/>
          <p:nvPr/>
        </p:nvSpPr>
        <p:spPr>
          <a:xfrm>
            <a:off x="4017582" y="1399228"/>
            <a:ext cx="1601651" cy="418638"/>
          </a:xfrm>
          <a:prstGeom prst="rect">
            <a:avLst/>
          </a:prstGeom>
          <a:noFill/>
        </p:spPr>
        <p:txBody>
          <a:bodyPr wrap="square" lIns="80165" tIns="40083" rIns="80165" bIns="40083" rtlCol="0">
            <a:spAutoFit/>
          </a:bodyPr>
          <a:lstStyle/>
          <a:p>
            <a:pPr algn="ctr"/>
            <a:r>
              <a:rPr lang="en-IE" sz="1100" b="1" dirty="0"/>
              <a:t>W11</a:t>
            </a:r>
          </a:p>
          <a:p>
            <a:pPr algn="ctr"/>
            <a:r>
              <a:rPr lang="en-IE" sz="1100" b="1" dirty="0"/>
              <a:t>(815)</a:t>
            </a:r>
          </a:p>
        </p:txBody>
      </p:sp>
      <p:sp>
        <p:nvSpPr>
          <p:cNvPr id="18" name="TextBox 17"/>
          <p:cNvSpPr txBox="1"/>
          <p:nvPr/>
        </p:nvSpPr>
        <p:spPr>
          <a:xfrm>
            <a:off x="1368698" y="2429254"/>
            <a:ext cx="1663253" cy="2846739"/>
          </a:xfrm>
          <a:prstGeom prst="rect">
            <a:avLst/>
          </a:prstGeom>
          <a:noFill/>
        </p:spPr>
        <p:txBody>
          <a:bodyPr wrap="square" lIns="80165" tIns="40083" rIns="80165" bIns="40083" rtlCol="0">
            <a:spAutoFit/>
          </a:bodyPr>
          <a:lstStyle/>
          <a:p>
            <a:pPr algn="r"/>
            <a:r>
              <a:rPr lang="en-IE" sz="1000" b="1" dirty="0"/>
              <a:t>Yes</a:t>
            </a:r>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r>
              <a:rPr lang="en-IE" sz="1000" b="1" dirty="0"/>
              <a:t>No</a:t>
            </a:r>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endParaRPr lang="en-IE" sz="1000" b="1" dirty="0"/>
          </a:p>
          <a:p>
            <a:pPr algn="r"/>
            <a:r>
              <a:rPr lang="en-IE" sz="1000" b="1" dirty="0"/>
              <a:t>Don’t know</a:t>
            </a:r>
          </a:p>
        </p:txBody>
      </p:sp>
      <p:sp>
        <p:nvSpPr>
          <p:cNvPr id="19" name="TextBox 18"/>
          <p:cNvSpPr txBox="1"/>
          <p:nvPr/>
        </p:nvSpPr>
        <p:spPr>
          <a:xfrm>
            <a:off x="3044283" y="1164391"/>
            <a:ext cx="3548249" cy="234837"/>
          </a:xfrm>
          <a:prstGeom prst="rect">
            <a:avLst/>
          </a:prstGeom>
          <a:noFill/>
          <a:ln>
            <a:solidFill>
              <a:schemeClr val="tx1"/>
            </a:solidFill>
          </a:ln>
        </p:spPr>
        <p:txBody>
          <a:bodyPr wrap="square" lIns="80165" tIns="40083" rIns="80165" bIns="40083" rtlCol="0">
            <a:spAutoFit/>
          </a:bodyPr>
          <a:lstStyle/>
          <a:p>
            <a:pPr algn="ctr"/>
            <a:r>
              <a:rPr lang="en-IE" sz="1000" b="1" dirty="0"/>
              <a:t>Has Your Bank Changed Fee Structure for Fee Free Banking?</a:t>
            </a:r>
          </a:p>
        </p:txBody>
      </p:sp>
      <p:sp>
        <p:nvSpPr>
          <p:cNvPr id="5" name="Right Arrow 4"/>
          <p:cNvSpPr/>
          <p:nvPr/>
        </p:nvSpPr>
        <p:spPr>
          <a:xfrm>
            <a:off x="6296855" y="2295561"/>
            <a:ext cx="862428" cy="533831"/>
          </a:xfrm>
          <a:prstGeom prst="rightArrow">
            <a:avLst/>
          </a:prstGeom>
          <a:solidFill>
            <a:srgbClr val="9BBB59"/>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IE" dirty="0"/>
          </a:p>
        </p:txBody>
      </p:sp>
      <p:sp>
        <p:nvSpPr>
          <p:cNvPr id="10" name="TextBox 9"/>
          <p:cNvSpPr txBox="1"/>
          <p:nvPr/>
        </p:nvSpPr>
        <p:spPr>
          <a:xfrm>
            <a:off x="7282487" y="2367397"/>
            <a:ext cx="1540049" cy="634947"/>
          </a:xfrm>
          <a:prstGeom prst="rect">
            <a:avLst/>
          </a:prstGeom>
          <a:noFill/>
          <a:ln>
            <a:solidFill>
              <a:schemeClr val="accent3"/>
            </a:solidFill>
          </a:ln>
        </p:spPr>
        <p:txBody>
          <a:bodyPr wrap="square" lIns="80165" tIns="40083" rIns="80165" bIns="40083" rtlCol="0">
            <a:spAutoFit/>
          </a:bodyPr>
          <a:lstStyle/>
          <a:p>
            <a:pPr algn="ctr"/>
            <a:r>
              <a:rPr lang="en-IE" sz="1200" b="1" dirty="0"/>
              <a:t>Highest amount among 35-49 (42%)/Dublin</a:t>
            </a:r>
          </a:p>
        </p:txBody>
      </p:sp>
      <p:sp>
        <p:nvSpPr>
          <p:cNvPr id="20" name="Rounded Rectangle 19"/>
          <p:cNvSpPr/>
          <p:nvPr/>
        </p:nvSpPr>
        <p:spPr>
          <a:xfrm>
            <a:off x="2843809" y="6484838"/>
            <a:ext cx="6120680" cy="333687"/>
          </a:xfrm>
          <a:prstGeom prst="roundRect">
            <a:avLst/>
          </a:prstGeom>
          <a:solidFill>
            <a:schemeClr val="bg1">
              <a:lumMod val="6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marL="200414" indent="-200414">
              <a:buAutoNum type="alphaUcPeriod" startAt="17"/>
            </a:pPr>
            <a:r>
              <a:rPr lang="en-GB" sz="900" dirty="0" smtClean="0">
                <a:solidFill>
                  <a:schemeClr val="tx1"/>
                </a:solidFill>
              </a:rPr>
              <a:t>Within </a:t>
            </a:r>
            <a:r>
              <a:rPr lang="en-GB" sz="900" dirty="0">
                <a:solidFill>
                  <a:schemeClr val="tx1"/>
                </a:solidFill>
              </a:rPr>
              <a:t>the past 12 months has your bank changed its fee structures so that you no longer qualify for fee free </a:t>
            </a:r>
            <a:r>
              <a:rPr lang="en-GB" sz="900" dirty="0" smtClean="0">
                <a:solidFill>
                  <a:schemeClr val="tx1"/>
                </a:solidFill>
              </a:rPr>
              <a:t> banking</a:t>
            </a:r>
            <a:r>
              <a:rPr lang="en-GB" sz="900" dirty="0">
                <a:solidFill>
                  <a:schemeClr val="tx1"/>
                </a:solidFill>
              </a:rPr>
              <a:t>?</a:t>
            </a:r>
            <a:endParaRPr lang="en-IE" sz="900" dirty="0">
              <a:solidFill>
                <a:schemeClr val="tx1"/>
              </a:solidFill>
            </a:endParaRPr>
          </a:p>
        </p:txBody>
      </p:sp>
      <p:sp>
        <p:nvSpPr>
          <p:cNvPr id="21" name="TextBox 20"/>
          <p:cNvSpPr txBox="1"/>
          <p:nvPr/>
        </p:nvSpPr>
        <p:spPr>
          <a:xfrm>
            <a:off x="89509" y="2006792"/>
            <a:ext cx="1279189" cy="542614"/>
          </a:xfrm>
          <a:prstGeom prst="rect">
            <a:avLst/>
          </a:prstGeom>
          <a:solidFill>
            <a:schemeClr val="bg1">
              <a:lumMod val="75000"/>
            </a:schemeClr>
          </a:solidFill>
        </p:spPr>
        <p:txBody>
          <a:bodyPr wrap="none" lIns="80165" tIns="40083" rIns="80165" bIns="40083" rtlCol="0">
            <a:spAutoFit/>
          </a:bodyPr>
          <a:lstStyle/>
          <a:p>
            <a:r>
              <a:rPr lang="en-GB" sz="1000" dirty="0"/>
              <a:t>W10 November 2012</a:t>
            </a:r>
          </a:p>
          <a:p>
            <a:r>
              <a:rPr lang="en-GB" sz="1000" dirty="0"/>
              <a:t>W11 June 2013</a:t>
            </a:r>
          </a:p>
          <a:p>
            <a:r>
              <a:rPr lang="en-GB" sz="1000" dirty="0"/>
              <a:t>W12 </a:t>
            </a:r>
            <a:r>
              <a:rPr lang="en-GB" sz="1000" dirty="0" smtClean="0"/>
              <a:t>November </a:t>
            </a:r>
            <a:r>
              <a:rPr lang="en-GB" sz="1000" dirty="0"/>
              <a:t>2013</a:t>
            </a:r>
            <a:endParaRPr lang="en-IE" sz="1000" dirty="0"/>
          </a:p>
        </p:txBody>
      </p:sp>
      <p:sp>
        <p:nvSpPr>
          <p:cNvPr id="22" name="TextBox 21"/>
          <p:cNvSpPr txBox="1"/>
          <p:nvPr/>
        </p:nvSpPr>
        <p:spPr>
          <a:xfrm>
            <a:off x="5680835" y="1707435"/>
            <a:ext cx="492816" cy="265615"/>
          </a:xfrm>
          <a:prstGeom prst="rect">
            <a:avLst/>
          </a:prstGeom>
          <a:noFill/>
        </p:spPr>
        <p:txBody>
          <a:bodyPr wrap="square" lIns="80165" tIns="40083" rIns="80165" bIns="40083" rtlCol="0">
            <a:spAutoFit/>
          </a:bodyPr>
          <a:lstStyle/>
          <a:p>
            <a:pPr algn="ctr"/>
            <a:r>
              <a:rPr lang="en-IE" sz="1200" b="1" dirty="0"/>
              <a:t>%</a:t>
            </a:r>
          </a:p>
        </p:txBody>
      </p:sp>
      <p:sp>
        <p:nvSpPr>
          <p:cNvPr id="23" name="TextBox 22"/>
          <p:cNvSpPr txBox="1"/>
          <p:nvPr/>
        </p:nvSpPr>
        <p:spPr>
          <a:xfrm>
            <a:off x="5126418" y="1399228"/>
            <a:ext cx="1601651" cy="418638"/>
          </a:xfrm>
          <a:prstGeom prst="rect">
            <a:avLst/>
          </a:prstGeom>
          <a:noFill/>
        </p:spPr>
        <p:txBody>
          <a:bodyPr wrap="square" lIns="80165" tIns="40083" rIns="80165" bIns="40083" rtlCol="0">
            <a:spAutoFit/>
          </a:bodyPr>
          <a:lstStyle/>
          <a:p>
            <a:pPr algn="ctr"/>
            <a:r>
              <a:rPr lang="en-IE" sz="1100" b="1" dirty="0"/>
              <a:t>W12</a:t>
            </a:r>
          </a:p>
          <a:p>
            <a:pPr algn="ctr"/>
            <a:r>
              <a:rPr lang="en-IE" sz="1100" b="1" dirty="0"/>
              <a:t>(820)</a:t>
            </a:r>
          </a:p>
        </p:txBody>
      </p:sp>
      <p:sp>
        <p:nvSpPr>
          <p:cNvPr id="25" name="Rounded Rectangle 24"/>
          <p:cNvSpPr/>
          <p:nvPr/>
        </p:nvSpPr>
        <p:spPr>
          <a:xfrm>
            <a:off x="719500" y="5865053"/>
            <a:ext cx="8126021" cy="276927"/>
          </a:xfrm>
          <a:prstGeom prst="roundRect">
            <a:avLst/>
          </a:prstGeom>
          <a:solidFill>
            <a:schemeClr val="accent2">
              <a:lumMod val="60000"/>
              <a:lumOff val="40000"/>
            </a:schemeClr>
          </a:solidFill>
          <a:ln>
            <a:solidFill>
              <a:schemeClr val="accent2">
                <a:lumMod val="60000"/>
                <a:lumOff val="40000"/>
              </a:schemeClr>
            </a:solidFill>
          </a:ln>
          <a:effectLst/>
        </p:spPr>
        <p:style>
          <a:lnRef idx="0">
            <a:schemeClr val="accent3"/>
          </a:lnRef>
          <a:fillRef idx="3">
            <a:schemeClr val="accent3"/>
          </a:fillRef>
          <a:effectRef idx="3">
            <a:schemeClr val="accent3"/>
          </a:effectRef>
          <a:fontRef idx="minor">
            <a:schemeClr val="lt1"/>
          </a:fontRef>
        </p:style>
        <p:txBody>
          <a:bodyPr lIns="80165" tIns="40083" rIns="80165" bIns="40083" anchor="ctr"/>
          <a:lstStyle/>
          <a:p>
            <a:pPr algn="ctr">
              <a:defRPr/>
            </a:pPr>
            <a:r>
              <a:rPr lang="en-US" sz="1400" dirty="0">
                <a:solidFill>
                  <a:schemeClr val="tx1"/>
                </a:solidFill>
              </a:rPr>
              <a:t>34% of current account holders have had their “free” banking withdrawn in the past 12 months</a:t>
            </a:r>
            <a:r>
              <a:rPr lang="en-US" sz="1400" dirty="0" smtClean="0">
                <a:solidFill>
                  <a:schemeClr val="tx1"/>
                </a:solidFill>
              </a:rPr>
              <a:t>.</a:t>
            </a:r>
            <a:endParaRPr lang="en-US" sz="1400" dirty="0">
              <a:solidFill>
                <a:schemeClr val="tx1"/>
              </a:solidFill>
            </a:endParaRPr>
          </a:p>
        </p:txBody>
      </p:sp>
    </p:spTree>
    <p:extLst>
      <p:ext uri="{BB962C8B-B14F-4D97-AF65-F5344CB8AC3E}">
        <p14:creationId xmlns:p14="http://schemas.microsoft.com/office/powerpoint/2010/main" val="443064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934" y="332656"/>
            <a:ext cx="8178702" cy="526113"/>
          </a:xfrm>
        </p:spPr>
        <p:txBody>
          <a:bodyPr>
            <a:normAutofit fontScale="90000"/>
          </a:bodyPr>
          <a:lstStyle/>
          <a:p>
            <a:r>
              <a:rPr lang="en-GB" sz="2600" dirty="0">
                <a:solidFill>
                  <a:schemeClr val="accent3"/>
                </a:solidFill>
              </a:rPr>
              <a:t>Behaviour changes resulting from losing </a:t>
            </a:r>
            <a:r>
              <a:rPr lang="en-GB" sz="2600" dirty="0" smtClean="0">
                <a:solidFill>
                  <a:schemeClr val="accent3"/>
                </a:solidFill>
              </a:rPr>
              <a:t>“free</a:t>
            </a:r>
            <a:r>
              <a:rPr lang="en-GB" sz="2600" dirty="0">
                <a:solidFill>
                  <a:schemeClr val="accent3"/>
                </a:solidFill>
              </a:rPr>
              <a:t>” banking</a:t>
            </a:r>
            <a:r>
              <a:rPr lang="en-GB" sz="2100" dirty="0">
                <a:solidFill>
                  <a:schemeClr val="accent3"/>
                </a:solidFill>
              </a:rPr>
              <a:t/>
            </a:r>
            <a:br>
              <a:rPr lang="en-GB" sz="2100" dirty="0">
                <a:solidFill>
                  <a:schemeClr val="accent3"/>
                </a:solidFill>
              </a:rPr>
            </a:br>
            <a:r>
              <a:rPr lang="en-IE" sz="1600" dirty="0">
                <a:solidFill>
                  <a:schemeClr val="bg1">
                    <a:lumMod val="50000"/>
                  </a:schemeClr>
                </a:solidFill>
              </a:rPr>
              <a:t>Base: </a:t>
            </a:r>
            <a:r>
              <a:rPr lang="en-IE" sz="1600" dirty="0" smtClean="0">
                <a:solidFill>
                  <a:schemeClr val="bg1">
                    <a:lumMod val="50000"/>
                  </a:schemeClr>
                </a:solidFill>
              </a:rPr>
              <a:t>Those with a current account who no </a:t>
            </a:r>
            <a:r>
              <a:rPr lang="en-IE" sz="1600" dirty="0">
                <a:solidFill>
                  <a:schemeClr val="bg1">
                    <a:lumMod val="50000"/>
                  </a:schemeClr>
                </a:solidFill>
              </a:rPr>
              <a:t>longer </a:t>
            </a:r>
            <a:r>
              <a:rPr lang="en-IE" sz="1600" dirty="0" smtClean="0">
                <a:solidFill>
                  <a:schemeClr val="bg1">
                    <a:lumMod val="50000"/>
                  </a:schemeClr>
                </a:solidFill>
              </a:rPr>
              <a:t>qualify for free </a:t>
            </a:r>
            <a:r>
              <a:rPr lang="en-IE" sz="1600" dirty="0">
                <a:solidFill>
                  <a:schemeClr val="bg1">
                    <a:lumMod val="50000"/>
                  </a:schemeClr>
                </a:solidFill>
              </a:rPr>
              <a:t>banking </a:t>
            </a:r>
            <a:r>
              <a:rPr lang="en-IE" sz="1600" dirty="0" smtClean="0">
                <a:solidFill>
                  <a:schemeClr val="bg1">
                    <a:lumMod val="50000"/>
                  </a:schemeClr>
                </a:solidFill>
              </a:rPr>
              <a:t>- </a:t>
            </a:r>
            <a:r>
              <a:rPr lang="en-IE" sz="1600" dirty="0">
                <a:solidFill>
                  <a:schemeClr val="bg1">
                    <a:lumMod val="50000"/>
                  </a:schemeClr>
                </a:solidFill>
              </a:rPr>
              <a:t>278</a:t>
            </a:r>
            <a:endParaRPr lang="en-IE" sz="1600" dirty="0">
              <a:solidFill>
                <a:schemeClr val="accent3"/>
              </a:solidFill>
            </a:endParaRPr>
          </a:p>
        </p:txBody>
      </p:sp>
      <p:graphicFrame>
        <p:nvGraphicFramePr>
          <p:cNvPr id="5" name="Chart 4"/>
          <p:cNvGraphicFramePr/>
          <p:nvPr>
            <p:extLst>
              <p:ext uri="{D42A27DB-BD31-4B8C-83A1-F6EECF244321}">
                <p14:modId xmlns:p14="http://schemas.microsoft.com/office/powerpoint/2010/main" val="1648075501"/>
              </p:ext>
            </p:extLst>
          </p:nvPr>
        </p:nvGraphicFramePr>
        <p:xfrm>
          <a:off x="1648318" y="2314742"/>
          <a:ext cx="6899421" cy="378538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31473" y="2752082"/>
            <a:ext cx="1601651" cy="265615"/>
          </a:xfrm>
          <a:prstGeom prst="rect">
            <a:avLst/>
          </a:prstGeom>
          <a:noFill/>
        </p:spPr>
        <p:txBody>
          <a:bodyPr wrap="square" lIns="80165" tIns="40083" rIns="80165" bIns="40083" rtlCol="0">
            <a:spAutoFit/>
          </a:bodyPr>
          <a:lstStyle/>
          <a:p>
            <a:pPr algn="r"/>
            <a:r>
              <a:rPr lang="en-IE" sz="1200" b="1" dirty="0"/>
              <a:t>I have done this</a:t>
            </a:r>
          </a:p>
        </p:txBody>
      </p:sp>
      <p:sp>
        <p:nvSpPr>
          <p:cNvPr id="9" name="TextBox 8"/>
          <p:cNvSpPr txBox="1"/>
          <p:nvPr/>
        </p:nvSpPr>
        <p:spPr>
          <a:xfrm>
            <a:off x="-28388" y="3553550"/>
            <a:ext cx="1861513" cy="265615"/>
          </a:xfrm>
          <a:prstGeom prst="rect">
            <a:avLst/>
          </a:prstGeom>
          <a:noFill/>
        </p:spPr>
        <p:txBody>
          <a:bodyPr wrap="square" lIns="80165" tIns="40083" rIns="80165" bIns="40083" rtlCol="0">
            <a:spAutoFit/>
          </a:bodyPr>
          <a:lstStyle/>
          <a:p>
            <a:pPr algn="r"/>
            <a:r>
              <a:rPr lang="en-IE" sz="1200" b="1" dirty="0"/>
              <a:t>I intend to do this</a:t>
            </a:r>
          </a:p>
        </p:txBody>
      </p:sp>
      <p:sp>
        <p:nvSpPr>
          <p:cNvPr id="10" name="TextBox 9"/>
          <p:cNvSpPr txBox="1"/>
          <p:nvPr/>
        </p:nvSpPr>
        <p:spPr>
          <a:xfrm>
            <a:off x="231473" y="4924786"/>
            <a:ext cx="1601651" cy="265615"/>
          </a:xfrm>
          <a:prstGeom prst="rect">
            <a:avLst/>
          </a:prstGeom>
          <a:noFill/>
        </p:spPr>
        <p:txBody>
          <a:bodyPr wrap="square" lIns="80165" tIns="40083" rIns="80165" bIns="40083" rtlCol="0">
            <a:spAutoFit/>
          </a:bodyPr>
          <a:lstStyle/>
          <a:p>
            <a:pPr algn="r"/>
            <a:r>
              <a:rPr lang="en-IE" sz="1200" b="1" dirty="0"/>
              <a:t>Will not do this</a:t>
            </a:r>
          </a:p>
        </p:txBody>
      </p:sp>
      <p:sp>
        <p:nvSpPr>
          <p:cNvPr id="12" name="Rounded Rectangle 11"/>
          <p:cNvSpPr/>
          <p:nvPr/>
        </p:nvSpPr>
        <p:spPr>
          <a:xfrm>
            <a:off x="2371074" y="6512994"/>
            <a:ext cx="6620565" cy="303352"/>
          </a:xfrm>
          <a:prstGeom prst="roundRect">
            <a:avLst/>
          </a:prstGeom>
          <a:solidFill>
            <a:schemeClr val="bg1">
              <a:lumMod val="6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marL="311755" indent="-311755"/>
            <a:r>
              <a:rPr lang="en-IE" sz="900" dirty="0">
                <a:solidFill>
                  <a:schemeClr val="tx1"/>
                </a:solidFill>
              </a:rPr>
              <a:t>Q. </a:t>
            </a:r>
            <a:r>
              <a:rPr lang="en-IE" sz="900" dirty="0" smtClean="0">
                <a:solidFill>
                  <a:schemeClr val="tx1"/>
                </a:solidFill>
              </a:rPr>
              <a:t>Has </a:t>
            </a:r>
            <a:r>
              <a:rPr lang="en-IE" sz="900" dirty="0">
                <a:solidFill>
                  <a:schemeClr val="tx1"/>
                </a:solidFill>
              </a:rPr>
              <a:t>this change in fee structure prompted you to change or do you intend to change the following ways you use your current account?</a:t>
            </a:r>
          </a:p>
        </p:txBody>
      </p:sp>
      <p:graphicFrame>
        <p:nvGraphicFramePr>
          <p:cNvPr id="13" name="Table 12"/>
          <p:cNvGraphicFramePr>
            <a:graphicFrameLocks noGrp="1"/>
          </p:cNvGraphicFramePr>
          <p:nvPr>
            <p:extLst>
              <p:ext uri="{D42A27DB-BD31-4B8C-83A1-F6EECF244321}">
                <p14:modId xmlns:p14="http://schemas.microsoft.com/office/powerpoint/2010/main" val="2525166770"/>
              </p:ext>
            </p:extLst>
          </p:nvPr>
        </p:nvGraphicFramePr>
        <p:xfrm>
          <a:off x="1648320" y="1276138"/>
          <a:ext cx="6899419" cy="1088758"/>
        </p:xfrm>
        <a:graphic>
          <a:graphicData uri="http://schemas.openxmlformats.org/drawingml/2006/table">
            <a:tbl>
              <a:tblPr firstRow="1" bandRow="1">
                <a:tableStyleId>{2D5ABB26-0587-4C30-8999-92F81FD0307C}</a:tableStyleId>
              </a:tblPr>
              <a:tblGrid>
                <a:gridCol w="1149903"/>
                <a:gridCol w="1149903"/>
                <a:gridCol w="1171549"/>
                <a:gridCol w="1128257"/>
                <a:gridCol w="1248465"/>
                <a:gridCol w="1051342"/>
              </a:tblGrid>
              <a:tr h="1023925">
                <a:tc>
                  <a:txBody>
                    <a:bodyPr/>
                    <a:lstStyle/>
                    <a:p>
                      <a:pPr algn="ctr">
                        <a:spcBef>
                          <a:spcPts val="0"/>
                        </a:spcBef>
                        <a:spcAft>
                          <a:spcPts val="0"/>
                        </a:spcAft>
                      </a:pPr>
                      <a:r>
                        <a:rPr lang="en-IE" sz="1100" b="1" dirty="0" smtClean="0">
                          <a:solidFill>
                            <a:schemeClr val="tx1"/>
                          </a:solidFill>
                        </a:rPr>
                        <a:t>Use Debit/laser cards less often</a:t>
                      </a:r>
                    </a:p>
                    <a:p>
                      <a:pPr algn="ctr">
                        <a:spcBef>
                          <a:spcPts val="0"/>
                        </a:spcBef>
                        <a:spcAft>
                          <a:spcPts val="0"/>
                        </a:spcAft>
                      </a:pPr>
                      <a:endParaRPr lang="en-GB" sz="1100" b="1" baseline="0" dirty="0" smtClean="0">
                        <a:solidFill>
                          <a:schemeClr val="tx1"/>
                        </a:solidFill>
                      </a:endParaRPr>
                    </a:p>
                    <a:p>
                      <a:pPr algn="ctr">
                        <a:spcBef>
                          <a:spcPts val="0"/>
                        </a:spcBef>
                        <a:spcAft>
                          <a:spcPts val="0"/>
                        </a:spcAft>
                      </a:pPr>
                      <a:r>
                        <a:rPr lang="en-GB" sz="1100" b="1" baseline="0" dirty="0" smtClean="0">
                          <a:solidFill>
                            <a:schemeClr val="tx1"/>
                          </a:solidFill>
                        </a:rPr>
                        <a:t>%</a:t>
                      </a:r>
                      <a:endParaRPr lang="en-IE" sz="1100" b="1" baseline="0" dirty="0" smtClean="0">
                        <a:solidFill>
                          <a:schemeClr val="tx1"/>
                        </a:solidFill>
                      </a:endParaRPr>
                    </a:p>
                  </a:txBody>
                  <a:tcPr marL="78226" marR="78226" marT="41459" marB="41459" anchor="ctr"/>
                </a:tc>
                <a:tc>
                  <a:txBody>
                    <a:bodyPr/>
                    <a:lstStyle/>
                    <a:p>
                      <a:pPr marL="0" marR="0" indent="0" algn="ctr" defTabSz="521437" rtl="0" eaLnBrk="1" fontAlgn="auto" latinLnBrk="0" hangingPunct="1">
                        <a:lnSpc>
                          <a:spcPct val="100000"/>
                        </a:lnSpc>
                        <a:spcBef>
                          <a:spcPts val="0"/>
                        </a:spcBef>
                        <a:spcAft>
                          <a:spcPts val="0"/>
                        </a:spcAft>
                        <a:buClrTx/>
                        <a:buSzTx/>
                        <a:buFontTx/>
                        <a:buNone/>
                        <a:tabLst/>
                        <a:defRPr/>
                      </a:pPr>
                      <a:r>
                        <a:rPr lang="en-IE" sz="1100" b="1" dirty="0" smtClean="0">
                          <a:solidFill>
                            <a:srgbClr val="FF0000"/>
                          </a:solidFill>
                        </a:rPr>
                        <a:t>Take out larger amounts </a:t>
                      </a:r>
                      <a:r>
                        <a:rPr lang="en-IE" sz="1100" b="1" dirty="0" smtClean="0"/>
                        <a:t>of cash</a:t>
                      </a:r>
                      <a:r>
                        <a:rPr lang="en-IE" sz="1100" b="1" baseline="0" dirty="0" smtClean="0"/>
                        <a:t> when making withdrawals</a:t>
                      </a:r>
                    </a:p>
                    <a:p>
                      <a:pPr algn="ctr">
                        <a:spcBef>
                          <a:spcPts val="0"/>
                        </a:spcBef>
                        <a:spcAft>
                          <a:spcPts val="0"/>
                        </a:spcAft>
                      </a:pPr>
                      <a:r>
                        <a:rPr lang="en-IE" sz="1100" b="1" dirty="0" smtClean="0"/>
                        <a:t>%</a:t>
                      </a:r>
                      <a:endParaRPr lang="en-IE" sz="1100" b="1" dirty="0"/>
                    </a:p>
                  </a:txBody>
                  <a:tcPr marL="78226" marR="78226" marT="41459" marB="41459" anchor="ctr"/>
                </a:tc>
                <a:tc>
                  <a:txBody>
                    <a:bodyPr/>
                    <a:lstStyle/>
                    <a:p>
                      <a:pPr algn="ctr">
                        <a:spcBef>
                          <a:spcPts val="0"/>
                        </a:spcBef>
                        <a:spcAft>
                          <a:spcPts val="0"/>
                        </a:spcAft>
                      </a:pPr>
                      <a:endParaRPr lang="en-IE" sz="1100" b="1" dirty="0" smtClean="0"/>
                    </a:p>
                    <a:p>
                      <a:pPr marL="0" marR="0" indent="0" algn="ctr" defTabSz="521437" rtl="0" eaLnBrk="1" fontAlgn="auto" latinLnBrk="0" hangingPunct="1">
                        <a:lnSpc>
                          <a:spcPct val="100000"/>
                        </a:lnSpc>
                        <a:spcBef>
                          <a:spcPts val="0"/>
                        </a:spcBef>
                        <a:spcAft>
                          <a:spcPts val="0"/>
                        </a:spcAft>
                        <a:buClrTx/>
                        <a:buSzTx/>
                        <a:buFontTx/>
                        <a:buNone/>
                        <a:tabLst/>
                        <a:defRPr/>
                      </a:pPr>
                      <a:r>
                        <a:rPr lang="en-IE" sz="1100" b="1" dirty="0" smtClean="0"/>
                        <a:t>Use my credit</a:t>
                      </a:r>
                      <a:r>
                        <a:rPr lang="en-IE" sz="1100" b="1" baseline="0" dirty="0" smtClean="0"/>
                        <a:t> card more for routine transactions</a:t>
                      </a:r>
                    </a:p>
                    <a:p>
                      <a:pPr algn="ctr">
                        <a:spcBef>
                          <a:spcPts val="0"/>
                        </a:spcBef>
                        <a:spcAft>
                          <a:spcPts val="0"/>
                        </a:spcAft>
                      </a:pPr>
                      <a:r>
                        <a:rPr lang="en-IE" sz="1100" b="1" baseline="0" dirty="0" smtClean="0"/>
                        <a:t>%</a:t>
                      </a:r>
                      <a:endParaRPr lang="en-IE" sz="1100" b="1" dirty="0"/>
                    </a:p>
                  </a:txBody>
                  <a:tcPr marL="78226" marR="78226" marT="41459" marB="41459" anchor="ctr"/>
                </a:tc>
                <a:tc>
                  <a:txBody>
                    <a:bodyPr/>
                    <a:lstStyle/>
                    <a:p>
                      <a:pPr marL="0" marR="0" indent="0" algn="ctr" defTabSz="521437" rtl="0" eaLnBrk="1" fontAlgn="auto" latinLnBrk="0" hangingPunct="1">
                        <a:lnSpc>
                          <a:spcPct val="100000"/>
                        </a:lnSpc>
                        <a:spcBef>
                          <a:spcPts val="0"/>
                        </a:spcBef>
                        <a:spcAft>
                          <a:spcPts val="0"/>
                        </a:spcAft>
                        <a:buClrTx/>
                        <a:buSzTx/>
                        <a:buFontTx/>
                        <a:buNone/>
                        <a:tabLst/>
                        <a:defRPr/>
                      </a:pPr>
                      <a:r>
                        <a:rPr lang="en-IE" sz="1100" b="1" dirty="0" smtClean="0">
                          <a:solidFill>
                            <a:srgbClr val="FF0000"/>
                          </a:solidFill>
                        </a:rPr>
                        <a:t>Switch</a:t>
                      </a:r>
                      <a:r>
                        <a:rPr lang="en-IE" sz="1100" b="1" dirty="0" smtClean="0"/>
                        <a:t> to a bank that offers free banking</a:t>
                      </a:r>
                      <a:r>
                        <a:rPr lang="en-IE" sz="1100" b="1" baseline="0" dirty="0" smtClean="0"/>
                        <a:t> that I will quality for</a:t>
                      </a:r>
                      <a:endParaRPr lang="en-IE" sz="1100" b="1" dirty="0" smtClean="0"/>
                    </a:p>
                    <a:p>
                      <a:pPr algn="ctr">
                        <a:spcBef>
                          <a:spcPts val="0"/>
                        </a:spcBef>
                        <a:spcAft>
                          <a:spcPts val="0"/>
                        </a:spcAft>
                      </a:pPr>
                      <a:r>
                        <a:rPr lang="en-IE" sz="1100" b="1" baseline="0" dirty="0" smtClean="0"/>
                        <a:t>%</a:t>
                      </a:r>
                      <a:endParaRPr lang="en-IE" sz="1100" b="1" dirty="0"/>
                    </a:p>
                  </a:txBody>
                  <a:tcPr marL="78226" marR="78226" marT="41459" marB="41459" anchor="ctr"/>
                </a:tc>
                <a:tc>
                  <a:txBody>
                    <a:bodyPr/>
                    <a:lstStyle/>
                    <a:p>
                      <a:pPr marL="0" marR="0" indent="0" algn="ctr" defTabSz="521437" rtl="0" eaLnBrk="1" fontAlgn="auto" latinLnBrk="0" hangingPunct="1">
                        <a:lnSpc>
                          <a:spcPct val="100000"/>
                        </a:lnSpc>
                        <a:spcBef>
                          <a:spcPts val="0"/>
                        </a:spcBef>
                        <a:spcAft>
                          <a:spcPts val="0"/>
                        </a:spcAft>
                        <a:buClrTx/>
                        <a:buSzTx/>
                        <a:buFontTx/>
                        <a:buNone/>
                        <a:tabLst/>
                        <a:defRPr/>
                      </a:pPr>
                      <a:r>
                        <a:rPr lang="en-IE" sz="1100" b="1" dirty="0" smtClean="0">
                          <a:solidFill>
                            <a:srgbClr val="FF0000"/>
                          </a:solidFill>
                        </a:rPr>
                        <a:t>Switch</a:t>
                      </a:r>
                      <a:r>
                        <a:rPr lang="en-IE" sz="1100" b="1" dirty="0" smtClean="0"/>
                        <a:t> to a bank that has lower fees/charges</a:t>
                      </a:r>
                      <a:endParaRPr lang="en-IE" sz="1100" b="1" baseline="0" dirty="0" smtClean="0"/>
                    </a:p>
                    <a:p>
                      <a:pPr algn="ctr">
                        <a:spcBef>
                          <a:spcPts val="0"/>
                        </a:spcBef>
                        <a:spcAft>
                          <a:spcPts val="0"/>
                        </a:spcAft>
                      </a:pPr>
                      <a:endParaRPr lang="en-IE" sz="1100" b="1" baseline="0" dirty="0" smtClean="0"/>
                    </a:p>
                    <a:p>
                      <a:pPr algn="ctr">
                        <a:spcBef>
                          <a:spcPts val="0"/>
                        </a:spcBef>
                        <a:spcAft>
                          <a:spcPts val="0"/>
                        </a:spcAft>
                      </a:pPr>
                      <a:r>
                        <a:rPr lang="en-IE" sz="1100" b="1" baseline="0" dirty="0" smtClean="0"/>
                        <a:t>%</a:t>
                      </a:r>
                      <a:endParaRPr lang="en-IE" sz="1100" b="1" dirty="0"/>
                    </a:p>
                  </a:txBody>
                  <a:tcPr marL="78226" marR="78226" marT="41459" marB="41459" anchor="ctr"/>
                </a:tc>
                <a:tc>
                  <a:txBody>
                    <a:bodyPr/>
                    <a:lstStyle/>
                    <a:p>
                      <a:pPr algn="ctr">
                        <a:spcBef>
                          <a:spcPts val="0"/>
                        </a:spcBef>
                        <a:spcAft>
                          <a:spcPts val="0"/>
                        </a:spcAft>
                      </a:pPr>
                      <a:endParaRPr lang="en-IE" sz="1100" b="1" dirty="0" smtClean="0"/>
                    </a:p>
                    <a:p>
                      <a:pPr algn="ctr">
                        <a:spcBef>
                          <a:spcPts val="0"/>
                        </a:spcBef>
                        <a:spcAft>
                          <a:spcPts val="0"/>
                        </a:spcAft>
                      </a:pPr>
                      <a:endParaRPr lang="en-IE" sz="1100" b="1" dirty="0" smtClean="0"/>
                    </a:p>
                    <a:p>
                      <a:pPr algn="ctr">
                        <a:spcBef>
                          <a:spcPts val="0"/>
                        </a:spcBef>
                        <a:spcAft>
                          <a:spcPts val="0"/>
                        </a:spcAft>
                      </a:pPr>
                      <a:r>
                        <a:rPr lang="en-IE" sz="1100" b="1" dirty="0" smtClean="0"/>
                        <a:t>I</a:t>
                      </a:r>
                      <a:r>
                        <a:rPr lang="en-IE" sz="1100" b="1" baseline="0" dirty="0" smtClean="0"/>
                        <a:t> would close my account</a:t>
                      </a:r>
                    </a:p>
                    <a:p>
                      <a:pPr algn="ctr">
                        <a:spcBef>
                          <a:spcPts val="0"/>
                        </a:spcBef>
                        <a:spcAft>
                          <a:spcPts val="0"/>
                        </a:spcAft>
                      </a:pPr>
                      <a:endParaRPr lang="en-IE" sz="1100" b="1" baseline="0" dirty="0" smtClean="0"/>
                    </a:p>
                    <a:p>
                      <a:pPr algn="ctr">
                        <a:spcBef>
                          <a:spcPts val="0"/>
                        </a:spcBef>
                        <a:spcAft>
                          <a:spcPts val="0"/>
                        </a:spcAft>
                      </a:pPr>
                      <a:r>
                        <a:rPr lang="en-IE" sz="1100" b="1" baseline="0" dirty="0" smtClean="0"/>
                        <a:t>%</a:t>
                      </a:r>
                      <a:endParaRPr lang="en-IE" sz="1100" b="1" dirty="0"/>
                    </a:p>
                  </a:txBody>
                  <a:tcPr marL="78226" marR="78226" marT="41459" marB="41459" anchor="ctr"/>
                </a:tc>
              </a:tr>
            </a:tbl>
          </a:graphicData>
        </a:graphic>
      </p:graphicFrame>
      <p:sp>
        <p:nvSpPr>
          <p:cNvPr id="3" name="TextBox 2"/>
          <p:cNvSpPr txBox="1"/>
          <p:nvPr/>
        </p:nvSpPr>
        <p:spPr>
          <a:xfrm>
            <a:off x="1648320" y="2293951"/>
            <a:ext cx="616019" cy="223273"/>
          </a:xfrm>
          <a:prstGeom prst="rect">
            <a:avLst/>
          </a:prstGeom>
          <a:noFill/>
        </p:spPr>
        <p:txBody>
          <a:bodyPr wrap="square" lIns="80165" tIns="40083" rIns="80165" bIns="40083" rtlCol="0" anchor="b">
            <a:spAutoFit/>
          </a:bodyPr>
          <a:lstStyle/>
          <a:p>
            <a:pPr algn="ctr"/>
            <a:r>
              <a:rPr lang="en-IE" sz="900" dirty="0"/>
              <a:t>Jun 13</a:t>
            </a:r>
          </a:p>
        </p:txBody>
      </p:sp>
      <p:sp>
        <p:nvSpPr>
          <p:cNvPr id="11" name="TextBox 10"/>
          <p:cNvSpPr txBox="1"/>
          <p:nvPr/>
        </p:nvSpPr>
        <p:spPr>
          <a:xfrm>
            <a:off x="2118079" y="2289965"/>
            <a:ext cx="616019" cy="219448"/>
          </a:xfrm>
          <a:prstGeom prst="rect">
            <a:avLst/>
          </a:prstGeom>
          <a:noFill/>
        </p:spPr>
        <p:txBody>
          <a:bodyPr wrap="square" lIns="80165" tIns="40083" rIns="80165" bIns="40083" rtlCol="0" anchor="b">
            <a:spAutoFit/>
          </a:bodyPr>
          <a:lstStyle/>
          <a:p>
            <a:pPr algn="ctr"/>
            <a:r>
              <a:rPr lang="en-IE" sz="900" dirty="0" smtClean="0"/>
              <a:t>Nov </a:t>
            </a:r>
            <a:r>
              <a:rPr lang="en-IE" sz="900" dirty="0"/>
              <a:t>13</a:t>
            </a:r>
          </a:p>
        </p:txBody>
      </p:sp>
      <p:sp>
        <p:nvSpPr>
          <p:cNvPr id="14" name="TextBox 13"/>
          <p:cNvSpPr txBox="1"/>
          <p:nvPr/>
        </p:nvSpPr>
        <p:spPr>
          <a:xfrm>
            <a:off x="2818757" y="2283094"/>
            <a:ext cx="616019" cy="223273"/>
          </a:xfrm>
          <a:prstGeom prst="rect">
            <a:avLst/>
          </a:prstGeom>
          <a:noFill/>
        </p:spPr>
        <p:txBody>
          <a:bodyPr wrap="square" lIns="80165" tIns="40083" rIns="80165" bIns="40083" rtlCol="0" anchor="b">
            <a:spAutoFit/>
          </a:bodyPr>
          <a:lstStyle/>
          <a:p>
            <a:pPr algn="ctr"/>
            <a:r>
              <a:rPr lang="en-IE" sz="900" dirty="0"/>
              <a:t>Jun 13</a:t>
            </a:r>
          </a:p>
        </p:txBody>
      </p:sp>
      <p:sp>
        <p:nvSpPr>
          <p:cNvPr id="15" name="TextBox 14"/>
          <p:cNvSpPr txBox="1"/>
          <p:nvPr/>
        </p:nvSpPr>
        <p:spPr>
          <a:xfrm>
            <a:off x="3257983" y="2283093"/>
            <a:ext cx="616019" cy="223273"/>
          </a:xfrm>
          <a:prstGeom prst="rect">
            <a:avLst/>
          </a:prstGeom>
          <a:noFill/>
        </p:spPr>
        <p:txBody>
          <a:bodyPr wrap="square" lIns="80165" tIns="40083" rIns="80165" bIns="40083" rtlCol="0" anchor="b">
            <a:spAutoFit/>
          </a:bodyPr>
          <a:lstStyle/>
          <a:p>
            <a:pPr algn="ctr"/>
            <a:r>
              <a:rPr lang="en-IE" sz="900" dirty="0" smtClean="0"/>
              <a:t>Nov </a:t>
            </a:r>
            <a:r>
              <a:rPr lang="en-IE" sz="900" dirty="0"/>
              <a:t>13</a:t>
            </a:r>
          </a:p>
        </p:txBody>
      </p:sp>
      <p:sp>
        <p:nvSpPr>
          <p:cNvPr id="16" name="TextBox 15"/>
          <p:cNvSpPr txBox="1"/>
          <p:nvPr/>
        </p:nvSpPr>
        <p:spPr>
          <a:xfrm>
            <a:off x="3989194" y="2286140"/>
            <a:ext cx="616019" cy="223273"/>
          </a:xfrm>
          <a:prstGeom prst="rect">
            <a:avLst/>
          </a:prstGeom>
          <a:noFill/>
        </p:spPr>
        <p:txBody>
          <a:bodyPr wrap="square" lIns="80165" tIns="40083" rIns="80165" bIns="40083" rtlCol="0" anchor="b">
            <a:spAutoFit/>
          </a:bodyPr>
          <a:lstStyle/>
          <a:p>
            <a:pPr algn="ctr"/>
            <a:r>
              <a:rPr lang="en-IE" sz="900" dirty="0"/>
              <a:t>Jun 13</a:t>
            </a:r>
          </a:p>
        </p:txBody>
      </p:sp>
      <p:sp>
        <p:nvSpPr>
          <p:cNvPr id="17" name="TextBox 16"/>
          <p:cNvSpPr txBox="1"/>
          <p:nvPr/>
        </p:nvSpPr>
        <p:spPr>
          <a:xfrm>
            <a:off x="4420407" y="2283092"/>
            <a:ext cx="616019" cy="223273"/>
          </a:xfrm>
          <a:prstGeom prst="rect">
            <a:avLst/>
          </a:prstGeom>
          <a:noFill/>
        </p:spPr>
        <p:txBody>
          <a:bodyPr wrap="square" lIns="80165" tIns="40083" rIns="80165" bIns="40083" rtlCol="0" anchor="b">
            <a:spAutoFit/>
          </a:bodyPr>
          <a:lstStyle/>
          <a:p>
            <a:pPr algn="ctr"/>
            <a:r>
              <a:rPr lang="en-IE" sz="900" dirty="0" smtClean="0"/>
              <a:t>Nov 13</a:t>
            </a:r>
            <a:endParaRPr lang="en-IE" sz="900" dirty="0"/>
          </a:p>
        </p:txBody>
      </p:sp>
      <p:sp>
        <p:nvSpPr>
          <p:cNvPr id="18" name="TextBox 17"/>
          <p:cNvSpPr txBox="1"/>
          <p:nvPr/>
        </p:nvSpPr>
        <p:spPr>
          <a:xfrm>
            <a:off x="5159631" y="2272620"/>
            <a:ext cx="616019" cy="223273"/>
          </a:xfrm>
          <a:prstGeom prst="rect">
            <a:avLst/>
          </a:prstGeom>
          <a:noFill/>
        </p:spPr>
        <p:txBody>
          <a:bodyPr wrap="square" lIns="80165" tIns="40083" rIns="80165" bIns="40083" rtlCol="0" anchor="b">
            <a:spAutoFit/>
          </a:bodyPr>
          <a:lstStyle/>
          <a:p>
            <a:pPr algn="ctr"/>
            <a:r>
              <a:rPr lang="en-IE" sz="900" dirty="0"/>
              <a:t>Jun 13</a:t>
            </a:r>
          </a:p>
        </p:txBody>
      </p:sp>
      <p:sp>
        <p:nvSpPr>
          <p:cNvPr id="19" name="TextBox 18"/>
          <p:cNvSpPr txBox="1"/>
          <p:nvPr/>
        </p:nvSpPr>
        <p:spPr>
          <a:xfrm>
            <a:off x="5590846" y="2268237"/>
            <a:ext cx="616019" cy="223273"/>
          </a:xfrm>
          <a:prstGeom prst="rect">
            <a:avLst/>
          </a:prstGeom>
          <a:noFill/>
        </p:spPr>
        <p:txBody>
          <a:bodyPr wrap="square" lIns="80165" tIns="40083" rIns="80165" bIns="40083" rtlCol="0" anchor="b">
            <a:spAutoFit/>
          </a:bodyPr>
          <a:lstStyle/>
          <a:p>
            <a:pPr algn="ctr"/>
            <a:r>
              <a:rPr lang="en-IE" sz="900" dirty="0" smtClean="0"/>
              <a:t>Nov </a:t>
            </a:r>
            <a:r>
              <a:rPr lang="en-IE" sz="900" dirty="0"/>
              <a:t>13</a:t>
            </a:r>
          </a:p>
        </p:txBody>
      </p:sp>
      <p:sp>
        <p:nvSpPr>
          <p:cNvPr id="20" name="TextBox 19"/>
          <p:cNvSpPr txBox="1"/>
          <p:nvPr/>
        </p:nvSpPr>
        <p:spPr>
          <a:xfrm>
            <a:off x="6330068" y="2272620"/>
            <a:ext cx="616019" cy="223273"/>
          </a:xfrm>
          <a:prstGeom prst="rect">
            <a:avLst/>
          </a:prstGeom>
          <a:noFill/>
        </p:spPr>
        <p:txBody>
          <a:bodyPr wrap="square" lIns="80165" tIns="40083" rIns="80165" bIns="40083" rtlCol="0" anchor="b">
            <a:spAutoFit/>
          </a:bodyPr>
          <a:lstStyle/>
          <a:p>
            <a:pPr algn="ctr"/>
            <a:r>
              <a:rPr lang="en-IE" sz="900" dirty="0"/>
              <a:t>Jun 13</a:t>
            </a:r>
          </a:p>
        </p:txBody>
      </p:sp>
      <p:sp>
        <p:nvSpPr>
          <p:cNvPr id="21" name="TextBox 20"/>
          <p:cNvSpPr txBox="1"/>
          <p:nvPr/>
        </p:nvSpPr>
        <p:spPr>
          <a:xfrm>
            <a:off x="6761283" y="2268236"/>
            <a:ext cx="616019" cy="223273"/>
          </a:xfrm>
          <a:prstGeom prst="rect">
            <a:avLst/>
          </a:prstGeom>
          <a:noFill/>
        </p:spPr>
        <p:txBody>
          <a:bodyPr wrap="square" lIns="80165" tIns="40083" rIns="80165" bIns="40083" rtlCol="0" anchor="b">
            <a:spAutoFit/>
          </a:bodyPr>
          <a:lstStyle/>
          <a:p>
            <a:pPr algn="ctr"/>
            <a:r>
              <a:rPr lang="en-IE" sz="900" dirty="0" smtClean="0"/>
              <a:t>Nov </a:t>
            </a:r>
            <a:r>
              <a:rPr lang="en-IE" sz="900" dirty="0"/>
              <a:t>13</a:t>
            </a:r>
          </a:p>
        </p:txBody>
      </p:sp>
      <p:sp>
        <p:nvSpPr>
          <p:cNvPr id="22" name="TextBox 21"/>
          <p:cNvSpPr txBox="1"/>
          <p:nvPr/>
        </p:nvSpPr>
        <p:spPr>
          <a:xfrm>
            <a:off x="7500507" y="2286140"/>
            <a:ext cx="616019" cy="223273"/>
          </a:xfrm>
          <a:prstGeom prst="rect">
            <a:avLst/>
          </a:prstGeom>
          <a:noFill/>
        </p:spPr>
        <p:txBody>
          <a:bodyPr wrap="square" lIns="80165" tIns="40083" rIns="80165" bIns="40083" rtlCol="0" anchor="b">
            <a:spAutoFit/>
          </a:bodyPr>
          <a:lstStyle/>
          <a:p>
            <a:pPr algn="ctr"/>
            <a:r>
              <a:rPr lang="en-IE" sz="900" dirty="0"/>
              <a:t>Jun 13</a:t>
            </a:r>
          </a:p>
        </p:txBody>
      </p:sp>
      <p:sp>
        <p:nvSpPr>
          <p:cNvPr id="23" name="TextBox 22"/>
          <p:cNvSpPr txBox="1"/>
          <p:nvPr/>
        </p:nvSpPr>
        <p:spPr>
          <a:xfrm>
            <a:off x="7931720" y="2281766"/>
            <a:ext cx="616019" cy="223273"/>
          </a:xfrm>
          <a:prstGeom prst="rect">
            <a:avLst/>
          </a:prstGeom>
          <a:noFill/>
        </p:spPr>
        <p:txBody>
          <a:bodyPr wrap="square" lIns="80165" tIns="40083" rIns="80165" bIns="40083" rtlCol="0" anchor="b">
            <a:spAutoFit/>
          </a:bodyPr>
          <a:lstStyle/>
          <a:p>
            <a:pPr algn="ctr"/>
            <a:r>
              <a:rPr lang="en-IE" sz="900" dirty="0" smtClean="0"/>
              <a:t>Nov </a:t>
            </a:r>
            <a:r>
              <a:rPr lang="en-IE" sz="900" dirty="0"/>
              <a:t>13</a:t>
            </a:r>
          </a:p>
        </p:txBody>
      </p:sp>
      <p:sp>
        <p:nvSpPr>
          <p:cNvPr id="4" name="Oval 3"/>
          <p:cNvSpPr/>
          <p:nvPr/>
        </p:nvSpPr>
        <p:spPr>
          <a:xfrm>
            <a:off x="2247870" y="3701720"/>
            <a:ext cx="246408" cy="373877"/>
          </a:xfrm>
          <a:prstGeom prst="ellips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IE" dirty="0"/>
          </a:p>
        </p:txBody>
      </p:sp>
      <p:sp>
        <p:nvSpPr>
          <p:cNvPr id="25" name="Oval 24"/>
          <p:cNvSpPr/>
          <p:nvPr/>
        </p:nvSpPr>
        <p:spPr>
          <a:xfrm>
            <a:off x="3407533" y="3682808"/>
            <a:ext cx="246408" cy="373877"/>
          </a:xfrm>
          <a:prstGeom prst="ellips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IE" dirty="0"/>
          </a:p>
        </p:txBody>
      </p:sp>
      <p:sp>
        <p:nvSpPr>
          <p:cNvPr id="26" name="Oval 25"/>
          <p:cNvSpPr/>
          <p:nvPr/>
        </p:nvSpPr>
        <p:spPr>
          <a:xfrm>
            <a:off x="3406161" y="2756165"/>
            <a:ext cx="246408" cy="373877"/>
          </a:xfrm>
          <a:prstGeom prst="ellipse">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IE" dirty="0"/>
          </a:p>
        </p:txBody>
      </p:sp>
      <p:sp>
        <p:nvSpPr>
          <p:cNvPr id="28" name="Rounded Rectangle 27"/>
          <p:cNvSpPr/>
          <p:nvPr/>
        </p:nvSpPr>
        <p:spPr>
          <a:xfrm>
            <a:off x="355302" y="6021288"/>
            <a:ext cx="8499822" cy="420943"/>
          </a:xfrm>
          <a:prstGeom prst="roundRect">
            <a:avLst/>
          </a:prstGeom>
          <a:solidFill>
            <a:schemeClr val="accent2">
              <a:lumMod val="60000"/>
              <a:lumOff val="40000"/>
            </a:schemeClr>
          </a:solidFill>
          <a:ln>
            <a:solidFill>
              <a:schemeClr val="accent2">
                <a:lumMod val="60000"/>
                <a:lumOff val="40000"/>
              </a:schemeClr>
            </a:solidFill>
          </a:ln>
          <a:effectLst/>
        </p:spPr>
        <p:style>
          <a:lnRef idx="0">
            <a:schemeClr val="accent3"/>
          </a:lnRef>
          <a:fillRef idx="3">
            <a:schemeClr val="accent3"/>
          </a:fillRef>
          <a:effectRef idx="3">
            <a:schemeClr val="accent3"/>
          </a:effectRef>
          <a:fontRef idx="minor">
            <a:schemeClr val="lt1"/>
          </a:fontRef>
        </p:style>
        <p:txBody>
          <a:bodyPr lIns="80165" tIns="40083" rIns="80165" bIns="40083" anchor="ctr"/>
          <a:lstStyle/>
          <a:p>
            <a:pPr algn="ctr">
              <a:defRPr/>
            </a:pPr>
            <a:r>
              <a:rPr lang="en-US" sz="1400" dirty="0">
                <a:solidFill>
                  <a:schemeClr val="tx1"/>
                </a:solidFill>
              </a:rPr>
              <a:t>28% of consumers </a:t>
            </a:r>
            <a:r>
              <a:rPr lang="en-US" sz="1400" dirty="0" smtClean="0">
                <a:solidFill>
                  <a:schemeClr val="tx1"/>
                </a:solidFill>
              </a:rPr>
              <a:t>now take </a:t>
            </a:r>
            <a:r>
              <a:rPr lang="en-US" sz="1400" dirty="0">
                <a:solidFill>
                  <a:schemeClr val="tx1"/>
                </a:solidFill>
              </a:rPr>
              <a:t>out larger amount of cash when making withdrawals and 25% state they use their debit/laser card less often</a:t>
            </a:r>
            <a:r>
              <a:rPr lang="en-US" sz="1400" dirty="0" smtClean="0">
                <a:solidFill>
                  <a:schemeClr val="tx1"/>
                </a:solidFill>
              </a:rPr>
              <a:t>.</a:t>
            </a:r>
            <a:endParaRPr lang="en-US" sz="1400" dirty="0">
              <a:solidFill>
                <a:schemeClr val="tx1"/>
              </a:solidFill>
            </a:endParaRPr>
          </a:p>
        </p:txBody>
      </p:sp>
    </p:spTree>
    <p:extLst>
      <p:ext uri="{BB962C8B-B14F-4D97-AF65-F5344CB8AC3E}">
        <p14:creationId xmlns:p14="http://schemas.microsoft.com/office/powerpoint/2010/main" val="1595363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2A2E33"/>
    </a:dk1>
    <a:lt1>
      <a:srgbClr val="FFFFFF"/>
    </a:lt1>
    <a:dk2>
      <a:srgbClr val="2A2E33"/>
    </a:dk2>
    <a:lt2>
      <a:srgbClr val="CDC6C0"/>
    </a:lt2>
    <a:accent1>
      <a:srgbClr val="64A0C8"/>
    </a:accent1>
    <a:accent2>
      <a:srgbClr val="80A18F"/>
    </a:accent2>
    <a:accent3>
      <a:srgbClr val="FFFFFF"/>
    </a:accent3>
    <a:accent4>
      <a:srgbClr val="22262A"/>
    </a:accent4>
    <a:accent5>
      <a:srgbClr val="B8CDE0"/>
    </a:accent5>
    <a:accent6>
      <a:srgbClr val="739181"/>
    </a:accent6>
    <a:hlink>
      <a:srgbClr val="AD8D9F"/>
    </a:hlink>
    <a:folHlink>
      <a:srgbClr val="E68188"/>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
    <a:dk1>
      <a:srgbClr val="2A2E33"/>
    </a:dk1>
    <a:lt1>
      <a:srgbClr val="FFFFFF"/>
    </a:lt1>
    <a:dk2>
      <a:srgbClr val="2A2E33"/>
    </a:dk2>
    <a:lt2>
      <a:srgbClr val="CDC6C0"/>
    </a:lt2>
    <a:accent1>
      <a:srgbClr val="64A0C8"/>
    </a:accent1>
    <a:accent2>
      <a:srgbClr val="80A18F"/>
    </a:accent2>
    <a:accent3>
      <a:srgbClr val="FFFFFF"/>
    </a:accent3>
    <a:accent4>
      <a:srgbClr val="22262A"/>
    </a:accent4>
    <a:accent5>
      <a:srgbClr val="B8CDE0"/>
    </a:accent5>
    <a:accent6>
      <a:srgbClr val="739181"/>
    </a:accent6>
    <a:hlink>
      <a:srgbClr val="AD8D9F"/>
    </a:hlink>
    <a:folHlink>
      <a:srgbClr val="E68188"/>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2A2E33"/>
    </a:dk1>
    <a:lt1>
      <a:srgbClr val="FFFFFF"/>
    </a:lt1>
    <a:dk2>
      <a:srgbClr val="2A2E33"/>
    </a:dk2>
    <a:lt2>
      <a:srgbClr val="CDC6C0"/>
    </a:lt2>
    <a:accent1>
      <a:srgbClr val="64A0C8"/>
    </a:accent1>
    <a:accent2>
      <a:srgbClr val="80A18F"/>
    </a:accent2>
    <a:accent3>
      <a:srgbClr val="FFFFFF"/>
    </a:accent3>
    <a:accent4>
      <a:srgbClr val="22262A"/>
    </a:accent4>
    <a:accent5>
      <a:srgbClr val="B8CDE0"/>
    </a:accent5>
    <a:accent6>
      <a:srgbClr val="739181"/>
    </a:accent6>
    <a:hlink>
      <a:srgbClr val="AD8D9F"/>
    </a:hlink>
    <a:folHlink>
      <a:srgbClr val="E68188"/>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2A2E33"/>
    </a:dk1>
    <a:lt1>
      <a:srgbClr val="FFFFFF"/>
    </a:lt1>
    <a:dk2>
      <a:srgbClr val="2A2E33"/>
    </a:dk2>
    <a:lt2>
      <a:srgbClr val="CDC6C0"/>
    </a:lt2>
    <a:accent1>
      <a:srgbClr val="64A0C8"/>
    </a:accent1>
    <a:accent2>
      <a:srgbClr val="80A18F"/>
    </a:accent2>
    <a:accent3>
      <a:srgbClr val="FFFFFF"/>
    </a:accent3>
    <a:accent4>
      <a:srgbClr val="22262A"/>
    </a:accent4>
    <a:accent5>
      <a:srgbClr val="B8CDE0"/>
    </a:accent5>
    <a:accent6>
      <a:srgbClr val="739181"/>
    </a:accent6>
    <a:hlink>
      <a:srgbClr val="AD8D9F"/>
    </a:hlink>
    <a:folHlink>
      <a:srgbClr val="E68188"/>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
    <a:dk1>
      <a:srgbClr val="2A2E33"/>
    </a:dk1>
    <a:lt1>
      <a:srgbClr val="FFFFFF"/>
    </a:lt1>
    <a:dk2>
      <a:srgbClr val="2A2E33"/>
    </a:dk2>
    <a:lt2>
      <a:srgbClr val="CDC6C0"/>
    </a:lt2>
    <a:accent1>
      <a:srgbClr val="64A0C8"/>
    </a:accent1>
    <a:accent2>
      <a:srgbClr val="80A18F"/>
    </a:accent2>
    <a:accent3>
      <a:srgbClr val="FFFFFF"/>
    </a:accent3>
    <a:accent4>
      <a:srgbClr val="22262A"/>
    </a:accent4>
    <a:accent5>
      <a:srgbClr val="B8CDE0"/>
    </a:accent5>
    <a:accent6>
      <a:srgbClr val="739181"/>
    </a:accent6>
    <a:hlink>
      <a:srgbClr val="AD8D9F"/>
    </a:hlink>
    <a:folHlink>
      <a:srgbClr val="E68188"/>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
    <a:dk1>
      <a:srgbClr val="2A2E33"/>
    </a:dk1>
    <a:lt1>
      <a:srgbClr val="FFFFFF"/>
    </a:lt1>
    <a:dk2>
      <a:srgbClr val="2A2E33"/>
    </a:dk2>
    <a:lt2>
      <a:srgbClr val="CDC6C0"/>
    </a:lt2>
    <a:accent1>
      <a:srgbClr val="64A0C8"/>
    </a:accent1>
    <a:accent2>
      <a:srgbClr val="80A18F"/>
    </a:accent2>
    <a:accent3>
      <a:srgbClr val="FFFFFF"/>
    </a:accent3>
    <a:accent4>
      <a:srgbClr val="22262A"/>
    </a:accent4>
    <a:accent5>
      <a:srgbClr val="B8CDE0"/>
    </a:accent5>
    <a:accent6>
      <a:srgbClr val="739181"/>
    </a:accent6>
    <a:hlink>
      <a:srgbClr val="AD8D9F"/>
    </a:hlink>
    <a:folHlink>
      <a:srgbClr val="E68188"/>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
    <a:dk1>
      <a:srgbClr val="2A2E33"/>
    </a:dk1>
    <a:lt1>
      <a:srgbClr val="FFFFFF"/>
    </a:lt1>
    <a:dk2>
      <a:srgbClr val="2A2E33"/>
    </a:dk2>
    <a:lt2>
      <a:srgbClr val="CDC6C0"/>
    </a:lt2>
    <a:accent1>
      <a:srgbClr val="64A0C8"/>
    </a:accent1>
    <a:accent2>
      <a:srgbClr val="80A18F"/>
    </a:accent2>
    <a:accent3>
      <a:srgbClr val="FFFFFF"/>
    </a:accent3>
    <a:accent4>
      <a:srgbClr val="22262A"/>
    </a:accent4>
    <a:accent5>
      <a:srgbClr val="B8CDE0"/>
    </a:accent5>
    <a:accent6>
      <a:srgbClr val="739181"/>
    </a:accent6>
    <a:hlink>
      <a:srgbClr val="AD8D9F"/>
    </a:hlink>
    <a:folHlink>
      <a:srgbClr val="E68188"/>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
    <a:dk1>
      <a:srgbClr val="2A2E33"/>
    </a:dk1>
    <a:lt1>
      <a:srgbClr val="FFFFFF"/>
    </a:lt1>
    <a:dk2>
      <a:srgbClr val="2A2E33"/>
    </a:dk2>
    <a:lt2>
      <a:srgbClr val="CDC6C0"/>
    </a:lt2>
    <a:accent1>
      <a:srgbClr val="64A0C8"/>
    </a:accent1>
    <a:accent2>
      <a:srgbClr val="80A18F"/>
    </a:accent2>
    <a:accent3>
      <a:srgbClr val="FFFFFF"/>
    </a:accent3>
    <a:accent4>
      <a:srgbClr val="22262A"/>
    </a:accent4>
    <a:accent5>
      <a:srgbClr val="B8CDE0"/>
    </a:accent5>
    <a:accent6>
      <a:srgbClr val="739181"/>
    </a:accent6>
    <a:hlink>
      <a:srgbClr val="AD8D9F"/>
    </a:hlink>
    <a:folHlink>
      <a:srgbClr val="E68188"/>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
    <a:dk1>
      <a:srgbClr val="2A2E33"/>
    </a:dk1>
    <a:lt1>
      <a:srgbClr val="FFFFFF"/>
    </a:lt1>
    <a:dk2>
      <a:srgbClr val="2A2E33"/>
    </a:dk2>
    <a:lt2>
      <a:srgbClr val="CDC6C0"/>
    </a:lt2>
    <a:accent1>
      <a:srgbClr val="64A0C8"/>
    </a:accent1>
    <a:accent2>
      <a:srgbClr val="80A18F"/>
    </a:accent2>
    <a:accent3>
      <a:srgbClr val="FFFFFF"/>
    </a:accent3>
    <a:accent4>
      <a:srgbClr val="22262A"/>
    </a:accent4>
    <a:accent5>
      <a:srgbClr val="B8CDE0"/>
    </a:accent5>
    <a:accent6>
      <a:srgbClr val="739181"/>
    </a:accent6>
    <a:hlink>
      <a:srgbClr val="AD8D9F"/>
    </a:hlink>
    <a:folHlink>
      <a:srgbClr val="E68188"/>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
    <a:dk1>
      <a:srgbClr val="2A2E33"/>
    </a:dk1>
    <a:lt1>
      <a:srgbClr val="FFFFFF"/>
    </a:lt1>
    <a:dk2>
      <a:srgbClr val="2A2E33"/>
    </a:dk2>
    <a:lt2>
      <a:srgbClr val="CDC6C0"/>
    </a:lt2>
    <a:accent1>
      <a:srgbClr val="64A0C8"/>
    </a:accent1>
    <a:accent2>
      <a:srgbClr val="80A18F"/>
    </a:accent2>
    <a:accent3>
      <a:srgbClr val="FFFFFF"/>
    </a:accent3>
    <a:accent4>
      <a:srgbClr val="22262A"/>
    </a:accent4>
    <a:accent5>
      <a:srgbClr val="B8CDE0"/>
    </a:accent5>
    <a:accent6>
      <a:srgbClr val="739181"/>
    </a:accent6>
    <a:hlink>
      <a:srgbClr val="AD8D9F"/>
    </a:hlink>
    <a:folHlink>
      <a:srgbClr val="E68188"/>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1054</TotalTime>
  <Words>1185</Words>
  <Application>Microsoft Office PowerPoint</Application>
  <PresentationFormat>On-screen Show (4:3)</PresentationFormat>
  <Paragraphs>403</Paragraphs>
  <Slides>16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Vectora LH Black</vt:lpstr>
      <vt:lpstr>Vectora LH Bold</vt:lpstr>
      <vt:lpstr>Verdana</vt:lpstr>
      <vt:lpstr>Wingdings</vt:lpstr>
      <vt:lpstr>Office Theme</vt:lpstr>
      <vt:lpstr>PowerPoint Presentation</vt:lpstr>
      <vt:lpstr>Table of Contents </vt:lpstr>
      <vt:lpstr>Key Findings</vt:lpstr>
      <vt:lpstr>Key Findings </vt:lpstr>
      <vt:lpstr>Banking – Consumer Behaviour</vt:lpstr>
      <vt:lpstr>Use of Financial Institutions Base: All Adults 16+, 1,008</vt:lpstr>
      <vt:lpstr>Majority have a Current Account  Base: Any financial account holders - 963</vt:lpstr>
      <vt:lpstr>A third of current account holders have had their “free” banking withdrawn in the past 12 months Base: All who have a current account</vt:lpstr>
      <vt:lpstr>Behaviour changes resulting from losing “free” banking Base: Those with a current account who no longer qualify for free banking - 278</vt:lpstr>
      <vt:lpstr>Reduced use of debit cards and making larger cash withdrawals evident Base: Those with a current account who no longer qualify for free banking </vt:lpstr>
      <vt:lpstr>Incidence of “free” banking and likely behaviour if “free” banking was removed Base: All current account holders - 820</vt:lpstr>
      <vt:lpstr>Current Account - Switching Behaviour</vt:lpstr>
      <vt:lpstr>Research Background  and Methodology</vt:lpstr>
      <vt:lpstr>A.  Research Background and Methodology</vt:lpstr>
      <vt:lpstr>Profile of Sample Base: All Adults 16+ 1,008</vt:lpstr>
      <vt:lpstr>Profile of Sample Base: All Adults 16+ 1,008</vt:lpstr>
    </vt:vector>
  </TitlesOfParts>
  <Company>Department of Jobs, Enterprise &amp; Innovation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Campbell</dc:creator>
  <cp:lastModifiedBy>Kate OSullivan</cp:lastModifiedBy>
  <cp:revision>139</cp:revision>
  <cp:lastPrinted>2014-02-07T09:18:32Z</cp:lastPrinted>
  <dcterms:created xsi:type="dcterms:W3CDTF">2013-08-02T12:36:23Z</dcterms:created>
  <dcterms:modified xsi:type="dcterms:W3CDTF">2016-11-07T14:52:19Z</dcterms:modified>
</cp:coreProperties>
</file>