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36" r:id="rId1"/>
  </p:sldMasterIdLst>
  <p:notesMasterIdLst>
    <p:notesMasterId r:id="rId22"/>
  </p:notesMasterIdLst>
  <p:handoutMasterIdLst>
    <p:handoutMasterId r:id="rId23"/>
  </p:handoutMasterIdLst>
  <p:sldIdLst>
    <p:sldId id="934" r:id="rId2"/>
    <p:sldId id="999" r:id="rId3"/>
    <p:sldId id="963" r:id="rId4"/>
    <p:sldId id="995" r:id="rId5"/>
    <p:sldId id="977" r:id="rId6"/>
    <p:sldId id="997" r:id="rId7"/>
    <p:sldId id="998" r:id="rId8"/>
    <p:sldId id="982" r:id="rId9"/>
    <p:sldId id="983" r:id="rId10"/>
    <p:sldId id="986" r:id="rId11"/>
    <p:sldId id="987" r:id="rId12"/>
    <p:sldId id="989" r:id="rId13"/>
    <p:sldId id="991" r:id="rId14"/>
    <p:sldId id="1001" r:id="rId15"/>
    <p:sldId id="1002" r:id="rId16"/>
    <p:sldId id="1003" r:id="rId17"/>
    <p:sldId id="1005" r:id="rId18"/>
    <p:sldId id="1006" r:id="rId19"/>
    <p:sldId id="1007" r:id="rId20"/>
    <p:sldId id="942" r:id="rId21"/>
  </p:sldIdLst>
  <p:sldSz cx="9144000" cy="6858000" type="screen4x3"/>
  <p:notesSz cx="6797675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0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0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0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0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-101" charset="0"/>
        <a:ea typeface="+mn-ea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pitchFamily="-101" charset="0"/>
        <a:ea typeface="+mn-ea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pitchFamily="-101" charset="0"/>
        <a:ea typeface="+mn-ea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pitchFamily="-101" charset="0"/>
        <a:ea typeface="+mn-ea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pitchFamily="-10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CC"/>
    <a:srgbClr val="33CCFF"/>
    <a:srgbClr val="14C483"/>
    <a:srgbClr val="E69CFF"/>
    <a:srgbClr val="A7840F"/>
    <a:srgbClr val="CC0000"/>
    <a:srgbClr val="99CC00"/>
    <a:srgbClr val="6EA92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87609" autoAdjust="0"/>
  </p:normalViewPr>
  <p:slideViewPr>
    <p:cSldViewPr snapToGrid="0">
      <p:cViewPr varScale="1">
        <p:scale>
          <a:sx n="70" d="100"/>
          <a:sy n="70" d="100"/>
        </p:scale>
        <p:origin x="118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320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58942065491177E-2"/>
          <c:y val="2.9850746268656716E-2"/>
          <c:w val="0.93450881612090675"/>
          <c:h val="0.923240938166311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 - Principle Private Residence</c:v>
                </c:pt>
              </c:strCache>
            </c:strRef>
          </c:tx>
          <c:spPr>
            <a:solidFill>
              <a:srgbClr val="008FC5"/>
            </a:solidFill>
            <a:ln w="2590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6774733672235"/>
                      <c:h val="0.1250616291803465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Yes - Holiday Home</c:v>
                </c:pt>
              </c:strCache>
            </c:strRef>
          </c:tx>
          <c:spPr>
            <a:solidFill>
              <a:srgbClr val="D9006F"/>
            </a:solidFill>
            <a:ln w="2590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327967866113164E-17"/>
                  <c:y val="-1.350922270379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Yes - Rental Property</c:v>
                </c:pt>
              </c:strCache>
            </c:strRef>
          </c:tx>
          <c:spPr>
            <a:solidFill>
              <a:srgbClr val="62297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5583806063536681E-3"/>
                  <c:y val="-3.6363476805887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 - Do not have a mortgage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7350822462423"/>
                      <c:h val="0.1250616291803465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62046720"/>
        <c:axId val="162047112"/>
      </c:barChart>
      <c:catAx>
        <c:axId val="16204672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62047112"/>
        <c:crosses val="autoZero"/>
        <c:auto val="1"/>
        <c:lblAlgn val="ctr"/>
        <c:lblOffset val="100"/>
        <c:noMultiLvlLbl val="0"/>
      </c:catAx>
      <c:valAx>
        <c:axId val="16204711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2046720"/>
        <c:crosses val="autoZero"/>
        <c:crossBetween val="between"/>
      </c:valAx>
      <c:spPr>
        <a:noFill/>
        <a:ln w="259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9619496367215"/>
          <c:y val="0"/>
          <c:w val="0.73845314497811709"/>
          <c:h val="0.981581148226496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008FC5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8FC5">
                  <a:lumMod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D8006F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62297B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8D8F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FF6E1E"/>
              </a:solidFill>
            </c:spPr>
          </c:dPt>
          <c:dPt>
            <c:idx val="6"/>
            <c:bubble3D val="0"/>
            <c:spPr>
              <a:solidFill>
                <a:srgbClr val="CD242B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EEB111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58595B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18930239712815594"/>
                  <c:y val="1.2101149077892441E-2"/>
                </c:manualLayout>
              </c:layout>
              <c:tx>
                <c:rich>
                  <a:bodyPr/>
                  <a:lstStyle/>
                  <a:p>
                    <a:fld id="{3974112F-CF61-4FAC-8E33-123CA006B251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8967247369366311"/>
                  <c:y val="5.3248007442501834E-3"/>
                </c:manualLayout>
              </c:layout>
              <c:tx>
                <c:rich>
                  <a:bodyPr/>
                  <a:lstStyle/>
                  <a:p>
                    <a:fld id="{83D0534A-B919-4620-A228-470E64D6E423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18175504355134"/>
                      <c:h val="0.1012633009337364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583194108159018"/>
          <c:y val="0"/>
          <c:w val="0.41488404317123073"/>
          <c:h val="0.9443685834218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FC5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Online search engines</c:v>
                </c:pt>
                <c:pt idx="1">
                  <c:v>Contacted a Financial Advisor/broker</c:v>
                </c:pt>
                <c:pt idx="2">
                  <c:v>Talked to Family/Friends</c:v>
                </c:pt>
                <c:pt idx="3">
                  <c:v>Telephoned/Contacted different mortgage providers / banks directly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62</c:v>
                </c:pt>
                <c:pt idx="1">
                  <c:v>26</c:v>
                </c:pt>
                <c:pt idx="2">
                  <c:v>26</c:v>
                </c:pt>
                <c:pt idx="3">
                  <c:v>22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63092472"/>
        <c:axId val="163092864"/>
      </c:barChart>
      <c:catAx>
        <c:axId val="1630924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63092864"/>
        <c:crosses val="autoZero"/>
        <c:auto val="1"/>
        <c:lblAlgn val="ctr"/>
        <c:lblOffset val="100"/>
        <c:noMultiLvlLbl val="0"/>
      </c:catAx>
      <c:valAx>
        <c:axId val="16309286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63092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78354577798867"/>
          <c:y val="2.7815708289081295E-2"/>
          <c:w val="0.50021645422201133"/>
          <c:h val="0.9443685834218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2297B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I didn’t think it would be worth my while</c:v>
                </c:pt>
                <c:pt idx="1">
                  <c:v>Never really considered comparing my mortgage</c:v>
                </c:pt>
                <c:pt idx="2">
                  <c:v>Currently on a Tracker Mortgage</c:v>
                </c:pt>
                <c:pt idx="3">
                  <c:v>Current provider offers the best value for money</c:v>
                </c:pt>
                <c:pt idx="4">
                  <c:v>Didn’t know I could switch</c:v>
                </c:pt>
                <c:pt idx="5">
                  <c:v>Due to being on a fixed rate mortgage</c:v>
                </c:pt>
                <c:pt idx="6">
                  <c:v>It is difficult to find out which provider is the cheapest</c:v>
                </c:pt>
                <c:pt idx="7">
                  <c:v>In Negative Equity</c:v>
                </c:pt>
                <c:pt idx="8">
                  <c:v>In Mortgage Arrears</c:v>
                </c:pt>
                <c:pt idx="9">
                  <c:v>Only took out my mortgage recently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20</c:v>
                </c:pt>
                <c:pt idx="1">
                  <c:v>20</c:v>
                </c:pt>
                <c:pt idx="2">
                  <c:v>19</c:v>
                </c:pt>
                <c:pt idx="3">
                  <c:v>13</c:v>
                </c:pt>
                <c:pt idx="4">
                  <c:v>11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63094040"/>
        <c:axId val="163094432"/>
      </c:barChart>
      <c:catAx>
        <c:axId val="1630940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63094432"/>
        <c:crosses val="autoZero"/>
        <c:auto val="1"/>
        <c:lblAlgn val="ctr"/>
        <c:lblOffset val="100"/>
        <c:noMultiLvlLbl val="0"/>
      </c:catAx>
      <c:valAx>
        <c:axId val="16309443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3094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978354577798867"/>
          <c:y val="2.7815708289081295E-2"/>
          <c:w val="0.50021645422201133"/>
          <c:h val="0.9443685834218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2297B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Currently on a Tracker Mortgage</c:v>
                </c:pt>
                <c:pt idx="1">
                  <c:v>Never really considered switching my mortgage</c:v>
                </c:pt>
                <c:pt idx="2">
                  <c:v>Current provider offers the best value for money</c:v>
                </c:pt>
                <c:pt idx="3">
                  <c:v>Don’t know how to do it</c:v>
                </c:pt>
                <c:pt idx="4">
                  <c:v>It is difficult to find out which provider is the cheapest</c:v>
                </c:pt>
                <c:pt idx="5">
                  <c:v>Can’t, in negative equity</c:v>
                </c:pt>
                <c:pt idx="6">
                  <c:v>Due to being on a fixed rate mortgage</c:v>
                </c:pt>
                <c:pt idx="7">
                  <c:v>Due to the cost required in switching</c:v>
                </c:pt>
                <c:pt idx="8">
                  <c:v>Due to the time and effort required in switching</c:v>
                </c:pt>
                <c:pt idx="9">
                  <c:v>Can’t, in mortgage arrears</c:v>
                </c:pt>
                <c:pt idx="10">
                  <c:v>Only took out my mortgage recently</c:v>
                </c:pt>
                <c:pt idx="11">
                  <c:v>Other</c:v>
                </c:pt>
              </c:strCache>
            </c:strRef>
          </c:cat>
          <c:val>
            <c:numRef>
              <c:f>Sheet1!$B$2:$B$13</c:f>
              <c:numCache>
                <c:formatCode>0</c:formatCode>
                <c:ptCount val="12"/>
                <c:pt idx="0">
                  <c:v>24</c:v>
                </c:pt>
                <c:pt idx="1">
                  <c:v>22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  <c:pt idx="10">
                  <c:v>1</c:v>
                </c:pt>
                <c:pt idx="1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61674944"/>
        <c:axId val="161675336"/>
      </c:barChart>
      <c:catAx>
        <c:axId val="1616749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61675336"/>
        <c:crosses val="autoZero"/>
        <c:auto val="1"/>
        <c:lblAlgn val="ctr"/>
        <c:lblOffset val="100"/>
        <c:noMultiLvlLbl val="0"/>
      </c:catAx>
      <c:valAx>
        <c:axId val="161675336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6167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58942065491177E-2"/>
          <c:y val="2.9850746268656716E-2"/>
          <c:w val="0.93450881612090675"/>
          <c:h val="0.923240938166311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rgbClr val="008D8F"/>
            </a:solidFill>
            <a:ln w="2590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A quicker more efficient switching process</c:v>
                </c:pt>
                <c:pt idx="1">
                  <c:v>Clear and transparent information on the upfront costs involved in switching</c:v>
                </c:pt>
                <c:pt idx="2">
                  <c:v>A website that provides information on potential savings from switching</c:v>
                </c:pt>
                <c:pt idx="3">
                  <c:v>Prompts/Information from your provider at different trigger points on mortgage options in the market, such as annually with certificate of interest/when a rate change is about to happen</c:v>
                </c:pt>
                <c:pt idx="4">
                  <c:v>Standardised comparable offers from providers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43</c:v>
                </c:pt>
                <c:pt idx="1">
                  <c:v>39</c:v>
                </c:pt>
                <c:pt idx="2">
                  <c:v>33</c:v>
                </c:pt>
                <c:pt idx="3">
                  <c:v>32</c:v>
                </c:pt>
                <c:pt idx="4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rgbClr val="CD242B"/>
            </a:solidFill>
            <a:ln w="2590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A quicker more efficient switching process</c:v>
                </c:pt>
                <c:pt idx="1">
                  <c:v>Clear and transparent information on the upfront costs involved in switching</c:v>
                </c:pt>
                <c:pt idx="2">
                  <c:v>A website that provides information on potential savings from switching</c:v>
                </c:pt>
                <c:pt idx="3">
                  <c:v>Prompts/Information from your provider at different trigger points on mortgage options in the market, such as annually with certificate of interest/when a rate change is about to happen</c:v>
                </c:pt>
                <c:pt idx="4">
                  <c:v>Standardised comparable offers from providers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57</c:v>
                </c:pt>
                <c:pt idx="1">
                  <c:v>61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62297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A quicker more efficient switching process</c:v>
                </c:pt>
                <c:pt idx="1">
                  <c:v>Clear and transparent information on the upfront costs involved in switching</c:v>
                </c:pt>
                <c:pt idx="2">
                  <c:v>A website that provides information on potential savings from switching</c:v>
                </c:pt>
                <c:pt idx="3">
                  <c:v>Prompts/Information from your provider at different trigger points on mortgage options in the market, such as annually with certificate of interest/when a rate change is about to happen</c:v>
                </c:pt>
                <c:pt idx="4">
                  <c:v>Standardised comparable offers from providers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A quicker more efficient switching process</c:v>
                </c:pt>
                <c:pt idx="1">
                  <c:v>Clear and transparent information on the upfront costs involved in switching</c:v>
                </c:pt>
                <c:pt idx="2">
                  <c:v>A website that provides information on potential savings from switching</c:v>
                </c:pt>
                <c:pt idx="3">
                  <c:v>Prompts/Information from your provider at different trigger points on mortgage options in the market, such as annually with certificate of interest/when a rate change is about to happen</c:v>
                </c:pt>
                <c:pt idx="4">
                  <c:v>Standardised comparable offers from providers</c:v>
                </c:pt>
              </c:strCache>
            </c:strRef>
          </c:cat>
          <c:val>
            <c:numRef>
              <c:f>Sheet1!$B$5:$F$5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61676120"/>
        <c:axId val="161678080"/>
      </c:barChart>
      <c:catAx>
        <c:axId val="16167612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61678080"/>
        <c:crosses val="autoZero"/>
        <c:auto val="1"/>
        <c:lblAlgn val="ctr"/>
        <c:lblOffset val="100"/>
        <c:noMultiLvlLbl val="0"/>
      </c:catAx>
      <c:valAx>
        <c:axId val="16167808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1676120"/>
        <c:crosses val="autoZero"/>
        <c:crossBetween val="between"/>
      </c:valAx>
      <c:spPr>
        <a:noFill/>
        <a:ln w="259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687920351692782E-3"/>
          <c:y val="3.0790013457222848E-2"/>
          <c:w val="0.97950349019437422"/>
          <c:h val="0.9443685834218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FC4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Clear and transparent information on the upfront costs involved in switching</c:v>
                </c:pt>
                <c:pt idx="1">
                  <c:v>A website that provides information on potential savings from switching</c:v>
                </c:pt>
                <c:pt idx="2">
                  <c:v>A quicker more efficient switching process</c:v>
                </c:pt>
                <c:pt idx="3">
                  <c:v>Standardised comparable offers from providers</c:v>
                </c:pt>
                <c:pt idx="4">
                  <c:v>Prompts/Information from your provider at different trigger points on mortgage options in the market, such as annually with certificate of interest/when a rate change is about to happen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56</c:v>
                </c:pt>
                <c:pt idx="1">
                  <c:v>47</c:v>
                </c:pt>
                <c:pt idx="2" formatCode="General">
                  <c:v>42</c:v>
                </c:pt>
                <c:pt idx="3">
                  <c:v>36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91497544"/>
        <c:axId val="191498328"/>
      </c:barChart>
      <c:catAx>
        <c:axId val="1914975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498328"/>
        <c:crosses val="autoZero"/>
        <c:auto val="1"/>
        <c:lblAlgn val="ctr"/>
        <c:lblOffset val="100"/>
        <c:noMultiLvlLbl val="0"/>
      </c:catAx>
      <c:valAx>
        <c:axId val="19149832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1497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496509805625809E-2"/>
          <c:y val="2.7815708289081295E-2"/>
          <c:w val="0.97950349019437422"/>
          <c:h val="0.9443685834218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2297B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Clear and transparent information on the upfront costs involved in switching</c:v>
                </c:pt>
                <c:pt idx="1">
                  <c:v>A website that provides information on potential savings from switching</c:v>
                </c:pt>
                <c:pt idx="2">
                  <c:v>A quicker more efficient switching process</c:v>
                </c:pt>
                <c:pt idx="3">
                  <c:v>Standardised comparable offers from providers</c:v>
                </c:pt>
                <c:pt idx="4">
                  <c:v>Prompts/Information from your provider at different trigger points on mortgage options in the market, such as annually with certificate of interest/when a rate change is about to happen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55</c:v>
                </c:pt>
                <c:pt idx="2">
                  <c:v>52</c:v>
                </c:pt>
                <c:pt idx="3">
                  <c:v>31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91499504"/>
        <c:axId val="191500288"/>
      </c:barChart>
      <c:catAx>
        <c:axId val="1914995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500288"/>
        <c:crosses val="autoZero"/>
        <c:auto val="1"/>
        <c:lblAlgn val="ctr"/>
        <c:lblOffset val="100"/>
        <c:noMultiLvlLbl val="0"/>
      </c:catAx>
      <c:valAx>
        <c:axId val="191500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149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496509805625809E-2"/>
          <c:y val="2.7815708289081295E-2"/>
          <c:w val="0.97950349019437422"/>
          <c:h val="0.9443685834218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9B43C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Clear and transparent information on the upfront costs involved in switching</c:v>
                </c:pt>
                <c:pt idx="1">
                  <c:v>A website that provides information on potential savings from switching</c:v>
                </c:pt>
                <c:pt idx="2">
                  <c:v>A quicker more efficient switching process</c:v>
                </c:pt>
                <c:pt idx="3">
                  <c:v>Standardised comparable offers from providers</c:v>
                </c:pt>
                <c:pt idx="4">
                  <c:v>Prompts/Information from your provider at different trigger points on mortgage options in the market, such as annually with certificate of interest/when a rate change is about to happen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</c:v>
                </c:pt>
                <c:pt idx="1">
                  <c:v>43</c:v>
                </c:pt>
                <c:pt idx="2">
                  <c:v>48</c:v>
                </c:pt>
                <c:pt idx="3">
                  <c:v>38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91728936"/>
        <c:axId val="191729720"/>
      </c:barChart>
      <c:catAx>
        <c:axId val="1917289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729720"/>
        <c:crosses val="autoZero"/>
        <c:auto val="1"/>
        <c:lblAlgn val="ctr"/>
        <c:lblOffset val="100"/>
        <c:noMultiLvlLbl val="0"/>
      </c:catAx>
      <c:valAx>
        <c:axId val="19172972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1728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496472825077893E-2"/>
          <c:y val="3.0790013457222848E-2"/>
          <c:w val="0.97950349019437422"/>
          <c:h val="0.9443685834218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9006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Any Activity</c:v>
                </c:pt>
                <c:pt idx="1">
                  <c:v>Considered switching mortgage provider</c:v>
                </c:pt>
                <c:pt idx="2">
                  <c:v>Changed the time frame of your mortgage (shortened/extended it)</c:v>
                </c:pt>
                <c:pt idx="3">
                  <c:v>Changed mortgage product (e.g. from variable to fixed or vice versa)</c:v>
                </c:pt>
                <c:pt idx="4">
                  <c:v>Moved house and got new mortgage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46</c:v>
                </c:pt>
                <c:pt idx="2">
                  <c:v>30</c:v>
                </c:pt>
                <c:pt idx="3">
                  <c:v>37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91730504"/>
        <c:axId val="191730896"/>
      </c:barChart>
      <c:catAx>
        <c:axId val="1917305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1730896"/>
        <c:crosses val="autoZero"/>
        <c:auto val="1"/>
        <c:lblAlgn val="ctr"/>
        <c:lblOffset val="100"/>
        <c:noMultiLvlLbl val="0"/>
      </c:catAx>
      <c:valAx>
        <c:axId val="19173089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91730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244564646977746"/>
          <c:y val="2.7815708289081295E-2"/>
          <c:w val="0.56755435353022254"/>
          <c:h val="0.9443685834218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dx</c:v>
                </c:pt>
              </c:strCache>
            </c:strRef>
          </c:tx>
          <c:spPr>
            <a:solidFill>
              <a:srgbClr val="62297B">
                <a:lumMod val="75000"/>
              </a:srgbClr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Lots of paperwork</c:v>
                </c:pt>
                <c:pt idx="1">
                  <c:v>Found the process very complicated</c:v>
                </c:pt>
                <c:pt idx="2">
                  <c:v>It took a long time</c:v>
                </c:pt>
                <c:pt idx="3">
                  <c:v>Higher upfront costs than expected</c:v>
                </c:pt>
                <c:pt idx="4">
                  <c:v>Experienced poor service with mortgage provider</c:v>
                </c:pt>
                <c:pt idx="5">
                  <c:v>Experienced poor service with legal provider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48</c:v>
                </c:pt>
                <c:pt idx="1">
                  <c:v>38</c:v>
                </c:pt>
                <c:pt idx="2">
                  <c:v>35</c:v>
                </c:pt>
                <c:pt idx="3">
                  <c:v>20</c:v>
                </c:pt>
                <c:pt idx="4">
                  <c:v>13</c:v>
                </c:pt>
                <c:pt idx="5">
                  <c:v>3</c:v>
                </c:pt>
                <c:pt idx="6" formatCode="General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91732072"/>
        <c:axId val="191732464"/>
      </c:barChart>
      <c:catAx>
        <c:axId val="1917320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91732464"/>
        <c:crosses val="autoZero"/>
        <c:auto val="1"/>
        <c:lblAlgn val="ctr"/>
        <c:lblOffset val="100"/>
        <c:noMultiLvlLbl val="0"/>
      </c:catAx>
      <c:valAx>
        <c:axId val="19173246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91732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244564646977746"/>
          <c:y val="2.7815708289081295E-2"/>
          <c:w val="0.56755435353022254"/>
          <c:h val="0.9443685834218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FC4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Sheet1!$A$2:$A$22</c:f>
              <c:strCache>
                <c:ptCount val="18"/>
                <c:pt idx="0">
                  <c:v>Gender</c:v>
                </c:pt>
                <c:pt idx="1">
                  <c:v>Male</c:v>
                </c:pt>
                <c:pt idx="2">
                  <c:v>Female</c:v>
                </c:pt>
                <c:pt idx="3">
                  <c:v>Age</c:v>
                </c:pt>
                <c:pt idx="4">
                  <c:v>U24</c:v>
                </c:pt>
                <c:pt idx="5">
                  <c:v>25-34</c:v>
                </c:pt>
                <c:pt idx="6">
                  <c:v>35-49</c:v>
                </c:pt>
                <c:pt idx="7">
                  <c:v>50-64</c:v>
                </c:pt>
                <c:pt idx="8">
                  <c:v>65+</c:v>
                </c:pt>
                <c:pt idx="9">
                  <c:v>Social Class</c:v>
                </c:pt>
                <c:pt idx="10">
                  <c:v>ABC1</c:v>
                </c:pt>
                <c:pt idx="11">
                  <c:v>C2DE</c:v>
                </c:pt>
                <c:pt idx="12">
                  <c:v>F</c:v>
                </c:pt>
                <c:pt idx="13">
                  <c:v>Region</c:v>
                </c:pt>
                <c:pt idx="14">
                  <c:v>Dublin</c:v>
                </c:pt>
                <c:pt idx="15">
                  <c:v>Leinster</c:v>
                </c:pt>
                <c:pt idx="16">
                  <c:v>Munster</c:v>
                </c:pt>
                <c:pt idx="17">
                  <c:v>Conn/Ulster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18"/>
                <c:pt idx="1">
                  <c:v>22</c:v>
                </c:pt>
                <c:pt idx="2">
                  <c:v>21</c:v>
                </c:pt>
                <c:pt idx="4">
                  <c:v>3</c:v>
                </c:pt>
                <c:pt idx="5">
                  <c:v>16</c:v>
                </c:pt>
                <c:pt idx="6">
                  <c:v>46</c:v>
                </c:pt>
                <c:pt idx="7">
                  <c:v>20</c:v>
                </c:pt>
                <c:pt idx="8">
                  <c:v>2</c:v>
                </c:pt>
                <c:pt idx="10">
                  <c:v>29</c:v>
                </c:pt>
                <c:pt idx="11">
                  <c:v>17</c:v>
                </c:pt>
                <c:pt idx="12">
                  <c:v>14</c:v>
                </c:pt>
                <c:pt idx="14">
                  <c:v>21</c:v>
                </c:pt>
                <c:pt idx="15">
                  <c:v>27</c:v>
                </c:pt>
                <c:pt idx="16">
                  <c:v>18</c:v>
                </c:pt>
                <c:pt idx="1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62047896"/>
        <c:axId val="162048288"/>
      </c:barChart>
      <c:catAx>
        <c:axId val="1620478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62048288"/>
        <c:crosses val="autoZero"/>
        <c:auto val="1"/>
        <c:lblAlgn val="ctr"/>
        <c:lblOffset val="100"/>
        <c:noMultiLvlLbl val="0"/>
      </c:catAx>
      <c:valAx>
        <c:axId val="162048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62047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58942065491177E-2"/>
          <c:y val="2.9850746268656716E-2"/>
          <c:w val="0.93450881612090675"/>
          <c:h val="0.923240938166311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1 - 2 weeks</c:v>
                </c:pt>
              </c:strCache>
            </c:strRef>
          </c:tx>
          <c:spPr>
            <a:solidFill>
              <a:srgbClr val="008FC5"/>
            </a:solidFill>
            <a:ln w="2590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2 - 4 weeks</c:v>
                </c:pt>
              </c:strCache>
            </c:strRef>
          </c:tx>
          <c:spPr>
            <a:solidFill>
              <a:srgbClr val="D9006F"/>
            </a:solidFill>
            <a:ln w="2590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1 to 2 months</c:v>
                </c:pt>
              </c:strCache>
            </c:strRef>
          </c:tx>
          <c:spPr>
            <a:solidFill>
              <a:srgbClr val="62297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2 to 3 months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3 to 4 months</c:v>
                </c:pt>
              </c:strCache>
            </c:strRef>
          </c:tx>
          <c:spPr>
            <a:solidFill>
              <a:srgbClr val="FF6E1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Greater than 4 months</c:v>
                </c:pt>
              </c:strCache>
            </c:strRef>
          </c:tx>
          <c:spPr>
            <a:solidFill>
              <a:srgbClr val="008D8F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Don’t Know/Can’t remember</c:v>
                </c:pt>
              </c:strCache>
            </c:strRef>
          </c:tx>
          <c:spPr>
            <a:solidFill>
              <a:srgbClr val="58595B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Sheet1!$B$8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1932640"/>
        <c:axId val="191933032"/>
      </c:barChart>
      <c:catAx>
        <c:axId val="1919326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91933032"/>
        <c:crosses val="autoZero"/>
        <c:auto val="1"/>
        <c:lblAlgn val="ctr"/>
        <c:lblOffset val="100"/>
        <c:noMultiLvlLbl val="0"/>
      </c:catAx>
      <c:valAx>
        <c:axId val="1919330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91932640"/>
        <c:crosses val="autoZero"/>
        <c:crossBetween val="between"/>
      </c:valAx>
      <c:spPr>
        <a:noFill/>
        <a:ln w="259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58942065491177E-2"/>
          <c:y val="2.9850746268656716E-2"/>
          <c:w val="0.93450881612090675"/>
          <c:h val="0.923240938166311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During 2015</c:v>
                </c:pt>
              </c:strCache>
            </c:strRef>
          </c:tx>
          <c:spPr>
            <a:solidFill>
              <a:srgbClr val="008FC5"/>
            </a:solidFill>
            <a:ln w="2590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Between 2012 and 2014 (inclusive)</c:v>
                </c:pt>
              </c:strCache>
            </c:strRef>
          </c:tx>
          <c:spPr>
            <a:solidFill>
              <a:srgbClr val="D9006F"/>
            </a:solidFill>
            <a:ln w="2590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Between 2008 and 2011</c:v>
                </c:pt>
              </c:strCache>
            </c:strRef>
          </c:tx>
          <c:spPr>
            <a:solidFill>
              <a:srgbClr val="62297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7350822462423"/>
                      <c:h val="0.121022040643226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Between 2002 and 2007 years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6774733672235"/>
                      <c:h val="0.121022040643226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47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Before 2002</c:v>
                </c:pt>
              </c:strCache>
            </c:strRef>
          </c:tx>
          <c:spPr>
            <a:solidFill>
              <a:srgbClr val="FF6E1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7350822462423"/>
                      <c:h val="0.121022040643226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29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Cant remember / don’t know</c:v>
                </c:pt>
              </c:strCache>
            </c:strRef>
          </c:tx>
          <c:spPr>
            <a:solidFill>
              <a:srgbClr val="008D8F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62049464"/>
        <c:axId val="162327488"/>
      </c:barChart>
      <c:catAx>
        <c:axId val="16204946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62327488"/>
        <c:crosses val="autoZero"/>
        <c:auto val="1"/>
        <c:lblAlgn val="ctr"/>
        <c:lblOffset val="100"/>
        <c:noMultiLvlLbl val="0"/>
      </c:catAx>
      <c:valAx>
        <c:axId val="16232748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2049464"/>
        <c:crosses val="autoZero"/>
        <c:crossBetween val="between"/>
      </c:valAx>
      <c:spPr>
        <a:noFill/>
        <a:ln w="259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858942065491177E-2"/>
          <c:y val="2.9850746268656716E-2"/>
          <c:w val="0.93450881612090675"/>
          <c:h val="0.923240938166311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Variable Rate Mortgage</c:v>
                </c:pt>
              </c:strCache>
            </c:strRef>
          </c:tx>
          <c:spPr>
            <a:solidFill>
              <a:srgbClr val="008FC5"/>
            </a:solidFill>
            <a:ln w="2590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45046467301669"/>
                      <c:h val="0.121022040643226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Tracker Rate Mortgage</c:v>
                </c:pt>
              </c:strCache>
            </c:strRef>
          </c:tx>
          <c:spPr>
            <a:solidFill>
              <a:srgbClr val="D9006F"/>
            </a:solidFill>
            <a:ln w="25905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7350822462423"/>
                      <c:h val="0.121022040643226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Fixed Rate Mortgage</c:v>
                </c:pt>
              </c:strCache>
            </c:strRef>
          </c:tx>
          <c:spPr>
            <a:solidFill>
              <a:srgbClr val="62297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46774733672235"/>
                      <c:h val="0.121022040643226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rgbClr val="FF6E1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008D8F"/>
            </a:solidFill>
            <a:ln w="1270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62328272"/>
        <c:axId val="162328664"/>
      </c:barChart>
      <c:catAx>
        <c:axId val="16232827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162328664"/>
        <c:crosses val="autoZero"/>
        <c:auto val="1"/>
        <c:lblAlgn val="ctr"/>
        <c:lblOffset val="100"/>
        <c:noMultiLvlLbl val="0"/>
      </c:catAx>
      <c:valAx>
        <c:axId val="16232866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2328272"/>
        <c:crosses val="autoZero"/>
        <c:crossBetween val="between"/>
      </c:valAx>
      <c:spPr>
        <a:noFill/>
        <a:ln w="259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9619496367215"/>
          <c:y val="0"/>
          <c:w val="0.73845314497811709"/>
          <c:h val="0.981581148226496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99B43C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8D8F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D8006F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62297B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8D8F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FF6E1E"/>
              </a:solidFill>
            </c:spPr>
          </c:dPt>
          <c:dPt>
            <c:idx val="6"/>
            <c:bubble3D val="0"/>
            <c:spPr>
              <a:solidFill>
                <a:srgbClr val="CD242B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EEB111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58595B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1.2683775876754435E-3"/>
                  <c:y val="-6.646174442733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52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8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583194108159018"/>
          <c:y val="0"/>
          <c:w val="0.41488404317123073"/>
          <c:h val="0.9443685834218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9B43C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1">
                  <c:v>Male</c:v>
                </c:pt>
                <c:pt idx="2">
                  <c:v>Female</c:v>
                </c:pt>
                <c:pt idx="4">
                  <c:v>U40</c:v>
                </c:pt>
                <c:pt idx="5">
                  <c:v>40+</c:v>
                </c:pt>
                <c:pt idx="7">
                  <c:v>ABC1F50+</c:v>
                </c:pt>
                <c:pt idx="8">
                  <c:v>C2DEF50-</c:v>
                </c:pt>
                <c:pt idx="10">
                  <c:v>Urban</c:v>
                </c:pt>
                <c:pt idx="11">
                  <c:v>Rural</c:v>
                </c:pt>
                <c:pt idx="13">
                  <c:v>Fixed</c:v>
                </c:pt>
                <c:pt idx="14">
                  <c:v>Variable</c:v>
                </c:pt>
                <c:pt idx="15">
                  <c:v>Tracker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1">
                  <c:v>67</c:v>
                </c:pt>
                <c:pt idx="2">
                  <c:v>38</c:v>
                </c:pt>
                <c:pt idx="4">
                  <c:v>45</c:v>
                </c:pt>
                <c:pt idx="5">
                  <c:v>57</c:v>
                </c:pt>
                <c:pt idx="7">
                  <c:v>58</c:v>
                </c:pt>
                <c:pt idx="8">
                  <c:v>46</c:v>
                </c:pt>
                <c:pt idx="10">
                  <c:v>49</c:v>
                </c:pt>
                <c:pt idx="11">
                  <c:v>57</c:v>
                </c:pt>
                <c:pt idx="13">
                  <c:v>35</c:v>
                </c:pt>
                <c:pt idx="14">
                  <c:v>59</c:v>
                </c:pt>
                <c:pt idx="15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62330232"/>
        <c:axId val="162330624"/>
      </c:barChart>
      <c:catAx>
        <c:axId val="1623302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62330624"/>
        <c:crosses val="autoZero"/>
        <c:auto val="1"/>
        <c:lblAlgn val="ctr"/>
        <c:lblOffset val="100"/>
        <c:noMultiLvlLbl val="0"/>
      </c:catAx>
      <c:valAx>
        <c:axId val="162330624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62330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9619496367215"/>
          <c:y val="0"/>
          <c:w val="0.73845314497811709"/>
          <c:h val="0.9815811482264966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008FC5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008FC5">
                  <a:lumMod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D8006F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62297B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8D8F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FF6E1E"/>
              </a:solidFill>
            </c:spPr>
          </c:dPt>
          <c:dPt>
            <c:idx val="6"/>
            <c:bubble3D val="0"/>
            <c:spPr>
              <a:solidFill>
                <a:srgbClr val="CD242B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EEB111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58595B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1"/>
                <c:pt idx="0">
                  <c:v>Yes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583194108159018"/>
          <c:y val="0"/>
          <c:w val="0.41488404317123073"/>
          <c:h val="0.94436858342183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FC5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Sheet1!$A$2:$A$17</c:f>
              <c:strCache>
                <c:ptCount val="16"/>
                <c:pt idx="1">
                  <c:v>Male</c:v>
                </c:pt>
                <c:pt idx="2">
                  <c:v>Female</c:v>
                </c:pt>
                <c:pt idx="4">
                  <c:v>U40</c:v>
                </c:pt>
                <c:pt idx="5">
                  <c:v>40+</c:v>
                </c:pt>
                <c:pt idx="7">
                  <c:v>ABC1F50+</c:v>
                </c:pt>
                <c:pt idx="8">
                  <c:v>C2DEF50-</c:v>
                </c:pt>
                <c:pt idx="10">
                  <c:v>Urban</c:v>
                </c:pt>
                <c:pt idx="11">
                  <c:v>Rural</c:v>
                </c:pt>
                <c:pt idx="13">
                  <c:v>Fixed</c:v>
                </c:pt>
                <c:pt idx="14">
                  <c:v>Variable</c:v>
                </c:pt>
                <c:pt idx="15">
                  <c:v>Tracker</c:v>
                </c:pt>
              </c:strCache>
            </c:strRef>
          </c:cat>
          <c:val>
            <c:numRef>
              <c:f>Sheet1!$B$2:$B$17</c:f>
              <c:numCache>
                <c:formatCode>0</c:formatCode>
                <c:ptCount val="16"/>
                <c:pt idx="1">
                  <c:v>88</c:v>
                </c:pt>
                <c:pt idx="2">
                  <c:v>84</c:v>
                </c:pt>
                <c:pt idx="4">
                  <c:v>84</c:v>
                </c:pt>
                <c:pt idx="5">
                  <c:v>87</c:v>
                </c:pt>
                <c:pt idx="7">
                  <c:v>83</c:v>
                </c:pt>
                <c:pt idx="8">
                  <c:v>89</c:v>
                </c:pt>
                <c:pt idx="10">
                  <c:v>89</c:v>
                </c:pt>
                <c:pt idx="11">
                  <c:v>82</c:v>
                </c:pt>
                <c:pt idx="13">
                  <c:v>80</c:v>
                </c:pt>
                <c:pt idx="14">
                  <c:v>96</c:v>
                </c:pt>
                <c:pt idx="15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162765160"/>
        <c:axId val="162765552"/>
      </c:barChart>
      <c:catAx>
        <c:axId val="1627651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62765552"/>
        <c:crosses val="autoZero"/>
        <c:auto val="1"/>
        <c:lblAlgn val="ctr"/>
        <c:lblOffset val="100"/>
        <c:noMultiLvlLbl val="0"/>
      </c:catAx>
      <c:valAx>
        <c:axId val="162765552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62765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024120610025646E-2"/>
          <c:y val="3.1966703829564611E-2"/>
          <c:w val="0.97087378640776667"/>
          <c:h val="0.956476794921251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18D8F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1">
                  <c:v>Considered switching mortgage provider</c:v>
                </c:pt>
                <c:pt idx="2">
                  <c:v>Changed the time frame of your mortgage (shortened/extended it)</c:v>
                </c:pt>
                <c:pt idx="3">
                  <c:v>Changed mortgage product ( e.g. from variable to fixed or vice versa)</c:v>
                </c:pt>
                <c:pt idx="4">
                  <c:v>Switched Mortgage Provider</c:v>
                </c:pt>
                <c:pt idx="5">
                  <c:v>Moved House and got new mortgage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8FC4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1">
                  <c:v>Considered switching mortgage provider</c:v>
                </c:pt>
                <c:pt idx="2">
                  <c:v>Changed the time frame of your mortgage (shortened/extended it)</c:v>
                </c:pt>
                <c:pt idx="3">
                  <c:v>Changed mortgage product ( e.g. from variable to fixed or vice versa)</c:v>
                </c:pt>
                <c:pt idx="4">
                  <c:v>Switched Mortgage Provider</c:v>
                </c:pt>
                <c:pt idx="5">
                  <c:v>Moved House and got new mortgage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i="1">
                      <a:latin typeface="Verdana" pitchFamily="34" charset="0"/>
                      <a:ea typeface="Verdana" pitchFamily="34" charset="0"/>
                      <a:cs typeface="Verdana" pitchFamily="34" charset="0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1">
                  <c:v>Considered switching mortgage provider</c:v>
                </c:pt>
                <c:pt idx="2">
                  <c:v>Changed the time frame of your mortgage (shortened/extended it)</c:v>
                </c:pt>
                <c:pt idx="3">
                  <c:v>Changed mortgage product ( e.g. from variable to fixed or vice versa)</c:v>
                </c:pt>
                <c:pt idx="4">
                  <c:v>Switched Mortgage Provider</c:v>
                </c:pt>
                <c:pt idx="5">
                  <c:v>Moved House and got new mortgage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15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62766336"/>
        <c:axId val="163091296"/>
      </c:barChart>
      <c:catAx>
        <c:axId val="1627663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lang="en-US" sz="1100" baseline="0"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63091296"/>
        <c:crosses val="autoZero"/>
        <c:auto val="1"/>
        <c:lblAlgn val="ctr"/>
        <c:lblOffset val="100"/>
        <c:noMultiLvlLbl val="0"/>
      </c:catAx>
      <c:valAx>
        <c:axId val="163091296"/>
        <c:scaling>
          <c:orientation val="minMax"/>
          <c:max val="50"/>
        </c:scaling>
        <c:delete val="1"/>
        <c:axPos val="t"/>
        <c:numFmt formatCode="0" sourceLinked="1"/>
        <c:majorTickMark val="out"/>
        <c:minorTickMark val="none"/>
        <c:tickLblPos val="none"/>
        <c:crossAx val="162766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78" b="1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35" cy="4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648" rIns="91298" bIns="45648" numCol="1" anchor="t" anchorCtr="0" compatLnSpc="1">
            <a:prstTxWarp prst="textNoShape">
              <a:avLst/>
            </a:prstTxWarp>
          </a:bodyPr>
          <a:lstStyle>
            <a:lvl1pPr algn="l" defTabSz="913777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6" y="0"/>
            <a:ext cx="2946135" cy="4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648" rIns="91298" bIns="4564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977E7C4E-4E5B-AC46-9C01-D294D5EC704E}" type="datetimeFigureOut">
              <a:rPr lang="en-GB"/>
              <a:pPr/>
              <a:t>06/04/2016</a:t>
            </a:fld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721"/>
            <a:ext cx="2946135" cy="4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648" rIns="91298" bIns="45648" numCol="1" anchor="b" anchorCtr="0" compatLnSpc="1">
            <a:prstTxWarp prst="textNoShape">
              <a:avLst/>
            </a:prstTxWarp>
          </a:bodyPr>
          <a:lstStyle>
            <a:lvl1pPr algn="l" defTabSz="913777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6" y="9428721"/>
            <a:ext cx="2946135" cy="4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648" rIns="91298" bIns="4564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9509557E-93D5-B94F-A4CC-3BC3487E44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6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6135" cy="4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648" rIns="91298" bIns="45648" numCol="1" anchor="t" anchorCtr="0" compatLnSpc="1">
            <a:prstTxWarp prst="textNoShape">
              <a:avLst/>
            </a:prstTxWarp>
          </a:bodyPr>
          <a:lstStyle>
            <a:lvl1pPr algn="l" defTabSz="913777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956" y="0"/>
            <a:ext cx="2946135" cy="4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648" rIns="91298" bIns="4564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-101" charset="0"/>
              </a:defRPr>
            </a:lvl1pPr>
          </a:lstStyle>
          <a:p>
            <a:fld id="{94306963-F824-4243-B280-A5FBDFE36FEF}" type="datetimeFigureOut">
              <a:rPr lang="en-US"/>
              <a:pPr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1" tIns="46496" rIns="92991" bIns="4649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8659" y="4714361"/>
            <a:ext cx="5440360" cy="447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648" rIns="91298" bIns="45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21"/>
            <a:ext cx="2946135" cy="4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648" rIns="91298" bIns="45648" numCol="1" anchor="b" anchorCtr="0" compatLnSpc="1">
            <a:prstTxWarp prst="textNoShape">
              <a:avLst/>
            </a:prstTxWarp>
          </a:bodyPr>
          <a:lstStyle>
            <a:lvl1pPr algn="l" defTabSz="913777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956" y="9428721"/>
            <a:ext cx="2946135" cy="4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8" tIns="45648" rIns="91298" bIns="4564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-101" charset="0"/>
              </a:defRPr>
            </a:lvl1pPr>
          </a:lstStyle>
          <a:p>
            <a:fld id="{D21F20B9-33D5-2948-99DD-F7FD07C79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75803"/>
            <a:ext cx="7772400" cy="136207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47133"/>
            <a:ext cx="7772400" cy="173009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r="-2452"/>
              <a:stretch>
                <a:fillRect/>
              </a:stretch>
            </p:blipFill>
          </mc:Choice>
          <mc:Fallback>
            <p:blipFill>
              <a:blip r:embed="rId3"/>
              <a:srcRect r="-2452"/>
              <a:stretch>
                <a:fillRect/>
              </a:stretch>
            </p:blipFill>
          </mc:Fallback>
        </mc:AlternateContent>
        <p:spPr>
          <a:xfrm>
            <a:off x="720457" y="595900"/>
            <a:ext cx="5872428" cy="113915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3CF4B-7669-BC45-A260-FEDC93092EA3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197B1-326F-D248-AA1A-6FC9109D56F0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76262-AADA-9A47-8E0F-BCDFC43D10FC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0CE29-2889-8248-A737-6D04E0B4F151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EBDFF-8B07-414C-99DB-BC8EAE92873C}" type="slidenum">
              <a:rPr lang="en-IE"/>
              <a:pPr/>
              <a:t>‹#›</a:t>
            </a:fld>
            <a:endParaRPr lang="en-IE"/>
          </a:p>
        </p:txBody>
      </p:sp>
    </p:spTree>
  </p:cSld>
  <p:clrMapOvr>
    <a:masterClrMapping/>
  </p:clrMapOvr>
  <p:transition spd="slow">
    <p:fade thruBlk="1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df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3579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7550" y="6356350"/>
            <a:ext cx="1619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924FBBAE-81AC-A64E-849C-A9802339B54F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36550" y="6412722"/>
            <a:ext cx="6223000" cy="273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82" r:id="rId2"/>
    <p:sldLayoutId id="2147485076" r:id="rId3"/>
    <p:sldLayoutId id="2147485077" r:id="rId4"/>
    <p:sldLayoutId id="2147485078" r:id="rId5"/>
    <p:sldLayoutId id="2147485079" r:id="rId6"/>
  </p:sldLayoutIdLst>
  <p:transition spd="slow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-101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itchFamily="-101" charset="0"/>
        <a:buChar char="–"/>
        <a:defRPr sz="28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itchFamily="-101" charset="0"/>
        <a:buChar char="•"/>
        <a:defRPr sz="24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itchFamily="-101" charset="0"/>
        <a:buChar char="–"/>
        <a:defRPr sz="20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itchFamily="-101" charset="0"/>
        <a:buChar char="»"/>
        <a:defRPr sz="20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515414" y="1963882"/>
            <a:ext cx="7772400" cy="2963011"/>
          </a:xfrm>
        </p:spPr>
        <p:txBody>
          <a:bodyPr/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Mortgage </a:t>
            </a:r>
            <a:r>
              <a:rPr lang="en-US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Holding &amp; </a:t>
            </a:r>
            <a:r>
              <a:rPr 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Switching</a:t>
            </a:r>
            <a:br>
              <a:rPr lang="en-US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Market Research </a:t>
            </a:r>
            <a:r>
              <a:rPr lang="en-GB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Findings </a:t>
            </a:r>
            <a:br>
              <a:rPr lang="en-GB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Section 1 - Face to Face Survey</a:t>
            </a:r>
            <a:br>
              <a:rPr lang="en-GB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Section 2 - Online Survey </a:t>
            </a:r>
            <a:br>
              <a:rPr lang="en-GB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24750" y="6356350"/>
            <a:ext cx="1619250" cy="365125"/>
          </a:xfrm>
        </p:spPr>
        <p:txBody>
          <a:bodyPr/>
          <a:lstStyle/>
          <a:p>
            <a:fld id="{ECCBE699-CBE4-2644-B947-5A984E822DBD}" type="slidenum">
              <a:rPr lang="en-IE" smtClean="0"/>
              <a:pPr/>
              <a:t>1</a:t>
            </a:fld>
            <a:endParaRPr lang="en-IE" dirty="0"/>
          </a:p>
        </p:txBody>
      </p:sp>
      <p:sp>
        <p:nvSpPr>
          <p:cNvPr id="2" name="Rectangle 1"/>
          <p:cNvSpPr/>
          <p:nvPr/>
        </p:nvSpPr>
        <p:spPr>
          <a:xfrm>
            <a:off x="2820829" y="4926893"/>
            <a:ext cx="3161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Research Conducted by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06" y="5434725"/>
            <a:ext cx="10350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4097"/>
            <a:ext cx="9144000" cy="682762"/>
          </a:xfrm>
        </p:spPr>
        <p:txBody>
          <a:bodyPr/>
          <a:lstStyle/>
          <a:p>
            <a:r>
              <a:rPr lang="en-IE" sz="2800" b="1" dirty="0"/>
              <a:t>Comparing </a:t>
            </a:r>
            <a:r>
              <a:rPr lang="en-IE" sz="2800" b="1" dirty="0" smtClean="0"/>
              <a:t>Mortgages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Base: All have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a mortgage 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but not switched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(228)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30164"/>
              </p:ext>
            </p:extLst>
          </p:nvPr>
        </p:nvGraphicFramePr>
        <p:xfrm>
          <a:off x="170786" y="5637559"/>
          <a:ext cx="5571652" cy="489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145"/>
                <a:gridCol w="5105507"/>
              </a:tblGrid>
              <a:tr h="469355">
                <a:tc>
                  <a:txBody>
                    <a:bodyPr/>
                    <a:lstStyle/>
                    <a:p>
                      <a:r>
                        <a:rPr lang="en-IE" sz="900" b="0" dirty="0" smtClean="0"/>
                        <a:t>Q.4a</a:t>
                      </a:r>
                    </a:p>
                    <a:p>
                      <a:endParaRPr lang="en-IE" sz="900" b="0" dirty="0" smtClean="0"/>
                    </a:p>
                    <a:p>
                      <a:r>
                        <a:rPr lang="en-IE" sz="900" b="0" dirty="0" smtClean="0"/>
                        <a:t>Q.4b</a:t>
                      </a:r>
                      <a:endParaRPr lang="en-IE" sz="900" b="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r>
                        <a:rPr lang="en-IE" sz="900" b="0" dirty="0" smtClean="0">
                          <a:solidFill>
                            <a:schemeClr val="tx1"/>
                          </a:solidFill>
                        </a:rPr>
                        <a:t>Have you compared your mortgage against others in the market, including other mortgage products available from your current provider, over the past five years?</a:t>
                      </a:r>
                    </a:p>
                    <a:p>
                      <a:r>
                        <a:rPr lang="en-IE" sz="900" b="0" dirty="0" smtClean="0">
                          <a:solidFill>
                            <a:schemeClr val="tx1"/>
                          </a:solidFill>
                        </a:rPr>
                        <a:t>How did you compare your mortgage against others in the market?</a:t>
                      </a:r>
                    </a:p>
                  </a:txBody>
                  <a:tcPr marL="78226" marR="78226" marT="39113" marB="39113">
                    <a:solidFill>
                      <a:srgbClr val="E7EE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231681"/>
              </p:ext>
            </p:extLst>
          </p:nvPr>
        </p:nvGraphicFramePr>
        <p:xfrm>
          <a:off x="629474" y="1642543"/>
          <a:ext cx="3685994" cy="3388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459651" y="2073756"/>
            <a:ext cx="684350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42438" y="1293495"/>
            <a:ext cx="2484393" cy="424135"/>
          </a:xfrm>
          <a:prstGeom prst="roundRect">
            <a:avLst/>
          </a:prstGeom>
          <a:solidFill>
            <a:srgbClr val="EEECE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How compared mortgage </a:t>
            </a:r>
            <a:r>
              <a:rPr lang="en-IE" sz="1198" kern="0" dirty="0" smtClean="0">
                <a:latin typeface="Verdana"/>
              </a:rPr>
              <a:t>offers*</a:t>
            </a:r>
            <a:endParaRPr lang="en-IE" sz="1198" kern="0" dirty="0">
              <a:latin typeface="Verdana"/>
            </a:endParaRPr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4928157" y="2193424"/>
          <a:ext cx="4572001" cy="302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70786" y="4924072"/>
            <a:ext cx="5571652" cy="54133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69" dirty="0">
                <a:latin typeface="+mj-lt"/>
              </a:rPr>
              <a:t>Only 1 in 6 of mortgage holders (who have not switched) have actually compared mortgage offers in the past 5 </a:t>
            </a:r>
            <a:r>
              <a:rPr lang="en-IE" sz="1369" dirty="0" smtClean="0">
                <a:latin typeface="+mj-lt"/>
              </a:rPr>
              <a:t>years</a:t>
            </a:r>
            <a:r>
              <a:rPr lang="en-IE" sz="1369" dirty="0">
                <a:latin typeface="+mj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6030" y="1943473"/>
            <a:ext cx="351131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(Base: All compared offers – 38*)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4964" y="2682324"/>
            <a:ext cx="1501565" cy="513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6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Yes, compared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78" y="3704440"/>
            <a:ext cx="1153391" cy="513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369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not compared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5253" y="5030651"/>
            <a:ext cx="2525681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27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Caution small base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2678" y="1293495"/>
            <a:ext cx="2995379" cy="424135"/>
          </a:xfrm>
          <a:prstGeom prst="roundRect">
            <a:avLst/>
          </a:prstGeom>
          <a:solidFill>
            <a:srgbClr val="EEECE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Incidence of comparing </a:t>
            </a:r>
            <a:r>
              <a:rPr lang="en-IE" sz="1198" kern="0" dirty="0" smtClean="0">
                <a:latin typeface="Verdana"/>
              </a:rPr>
              <a:t>mortgage </a:t>
            </a:r>
            <a:r>
              <a:rPr lang="en-IE" sz="1198" kern="0" dirty="0">
                <a:latin typeface="Verdana"/>
              </a:rPr>
              <a:t>offers</a:t>
            </a:r>
          </a:p>
        </p:txBody>
      </p:sp>
      <p:sp>
        <p:nvSpPr>
          <p:cNvPr id="20" name="Shape 19"/>
          <p:cNvSpPr/>
          <p:nvPr/>
        </p:nvSpPr>
        <p:spPr>
          <a:xfrm rot="9916230" flipH="1" flipV="1">
            <a:off x="4368491" y="1963115"/>
            <a:ext cx="1028950" cy="550077"/>
          </a:xfrm>
          <a:prstGeom prst="swooshArrow">
            <a:avLst>
              <a:gd name="adj1" fmla="val 41411"/>
              <a:gd name="adj2" fmla="val 61469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56128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65" y="191176"/>
            <a:ext cx="8229600" cy="671936"/>
          </a:xfrm>
        </p:spPr>
        <p:txBody>
          <a:bodyPr/>
          <a:lstStyle/>
          <a:p>
            <a:r>
              <a:rPr lang="en-IE" sz="2800" b="1" dirty="0"/>
              <a:t>Reason for N</a:t>
            </a:r>
            <a:r>
              <a:rPr lang="en-IE" sz="2800" b="1" dirty="0" smtClean="0"/>
              <a:t>ot Comparing Mortgages</a:t>
            </a:r>
            <a:r>
              <a:rPr lang="en-IE" dirty="0"/>
              <a:t/>
            </a:r>
            <a:br>
              <a:rPr lang="en-IE" dirty="0"/>
            </a:b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Base: All have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a mortgage 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but did not compare offers (190)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949677"/>
              </p:ext>
            </p:extLst>
          </p:nvPr>
        </p:nvGraphicFramePr>
        <p:xfrm>
          <a:off x="273316" y="1217466"/>
          <a:ext cx="8228649" cy="426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09585" y="1072437"/>
            <a:ext cx="594901" cy="27667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IE" sz="119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01617"/>
              </p:ext>
            </p:extLst>
          </p:nvPr>
        </p:nvGraphicFramePr>
        <p:xfrm>
          <a:off x="629473" y="5988668"/>
          <a:ext cx="7872491" cy="215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60"/>
                <a:gridCol w="7293131"/>
              </a:tblGrid>
              <a:tr h="215583">
                <a:tc>
                  <a:txBody>
                    <a:bodyPr/>
                    <a:lstStyle/>
                    <a:p>
                      <a:r>
                        <a:rPr lang="en-IE" sz="900" b="0" dirty="0" smtClean="0"/>
                        <a:t>Q.4</a:t>
                      </a:r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r>
                        <a:rPr lang="en-IE" sz="900" b="0" dirty="0" smtClean="0">
                          <a:solidFill>
                            <a:schemeClr val="tx1"/>
                          </a:solidFill>
                        </a:rPr>
                        <a:t>Why did you not compare your mortgage</a:t>
                      </a:r>
                      <a:r>
                        <a:rPr lang="en-IE" sz="900" b="0" baseline="0" dirty="0" smtClean="0">
                          <a:solidFill>
                            <a:schemeClr val="tx1"/>
                          </a:solidFill>
                        </a:rPr>
                        <a:t> against others in the market?</a:t>
                      </a:r>
                      <a:endParaRPr lang="en-IE" sz="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226" marR="78226" marT="39113" marB="39113">
                    <a:solidFill>
                      <a:srgbClr val="E7EEF5"/>
                    </a:solidFill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29474" y="5390684"/>
            <a:ext cx="7885052" cy="5845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69" dirty="0">
                <a:latin typeface="+mj-lt"/>
              </a:rPr>
              <a:t>Not thinking switching would be worthwhile, never </a:t>
            </a:r>
            <a:r>
              <a:rPr lang="en-IE" sz="1369" dirty="0" smtClean="0">
                <a:latin typeface="+mj-lt"/>
              </a:rPr>
              <a:t>considered </a:t>
            </a:r>
            <a:r>
              <a:rPr lang="en-IE" sz="1369" dirty="0">
                <a:latin typeface="+mj-lt"/>
              </a:rPr>
              <a:t>comparing, and currently being on a tracker mortgage are the main reasons cited for not comparing mortgage </a:t>
            </a:r>
            <a:r>
              <a:rPr lang="en-IE" sz="1369" dirty="0" smtClean="0">
                <a:latin typeface="+mj-lt"/>
              </a:rPr>
              <a:t>offers.</a:t>
            </a:r>
            <a:endParaRPr lang="en-IE" sz="1369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98238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036"/>
            <a:ext cx="8229600" cy="652099"/>
          </a:xfrm>
        </p:spPr>
        <p:txBody>
          <a:bodyPr/>
          <a:lstStyle/>
          <a:p>
            <a:r>
              <a:rPr lang="en-IE" sz="2800" b="1" dirty="0"/>
              <a:t>Reasons for Not Switching Mortgage</a:t>
            </a:r>
            <a:br>
              <a:rPr lang="en-IE" sz="2800" b="1" dirty="0"/>
            </a:b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Base: All have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a mortgage 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but did not switch mortgage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(228)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676" y="1458416"/>
          <a:ext cx="8228649" cy="426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3944" y="1313387"/>
            <a:ext cx="594901" cy="27667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IE" sz="119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74623"/>
              </p:ext>
            </p:extLst>
          </p:nvPr>
        </p:nvGraphicFramePr>
        <p:xfrm>
          <a:off x="679006" y="5873272"/>
          <a:ext cx="7040816" cy="260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55"/>
                <a:gridCol w="6522661"/>
              </a:tblGrid>
              <a:tr h="260654">
                <a:tc>
                  <a:txBody>
                    <a:bodyPr/>
                    <a:lstStyle/>
                    <a:p>
                      <a:r>
                        <a:rPr lang="en-IE" sz="900" b="0" dirty="0" smtClean="0"/>
                        <a:t>Q.5</a:t>
                      </a:r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r>
                        <a:rPr lang="en-IE" sz="900" b="0" dirty="0" smtClean="0">
                          <a:solidFill>
                            <a:schemeClr val="tx1"/>
                          </a:solidFill>
                        </a:rPr>
                        <a:t>What are your reasons for not switching?</a:t>
                      </a:r>
                    </a:p>
                  </a:txBody>
                  <a:tcPr marL="78226" marR="78226" marT="39113" marB="39113">
                    <a:solidFill>
                      <a:srgbClr val="E7EE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5923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75" y="155074"/>
            <a:ext cx="8884138" cy="1078321"/>
          </a:xfrm>
        </p:spPr>
        <p:txBody>
          <a:bodyPr anchor="t"/>
          <a:lstStyle/>
          <a:p>
            <a:r>
              <a:rPr lang="en-IE" sz="2800" b="1" dirty="0"/>
              <a:t>Possible </a:t>
            </a:r>
            <a:r>
              <a:rPr lang="en-IE" sz="2800" b="1" dirty="0" smtClean="0"/>
              <a:t>Switching Catalysts</a:t>
            </a:r>
            <a:r>
              <a:rPr lang="en-IE" sz="2800" b="1" dirty="0"/>
              <a:t/>
            </a:r>
            <a:br>
              <a:rPr lang="en-IE" sz="2800" b="1" dirty="0"/>
            </a:b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Base: All have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a mortgage 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but did not switch mortgage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(228)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676" y="2417777"/>
          <a:ext cx="8228649" cy="322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60080"/>
              </p:ext>
            </p:extLst>
          </p:nvPr>
        </p:nvGraphicFramePr>
        <p:xfrm>
          <a:off x="569849" y="6035324"/>
          <a:ext cx="7040816" cy="215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55"/>
                <a:gridCol w="6522661"/>
              </a:tblGrid>
              <a:tr h="215583">
                <a:tc>
                  <a:txBody>
                    <a:bodyPr/>
                    <a:lstStyle/>
                    <a:p>
                      <a:r>
                        <a:rPr lang="en-IE" sz="900" b="0" dirty="0" smtClean="0"/>
                        <a:t>Q.6a</a:t>
                      </a:r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r>
                        <a:rPr lang="en-IE" sz="900" b="0" dirty="0" smtClean="0">
                          <a:solidFill>
                            <a:schemeClr val="tx1"/>
                          </a:solidFill>
                        </a:rPr>
                        <a:t>Which of the following would encourage you to consider switching your mortgage?</a:t>
                      </a:r>
                    </a:p>
                  </a:txBody>
                  <a:tcPr marL="78226" marR="78226" marT="39113" marB="39113">
                    <a:solidFill>
                      <a:srgbClr val="E7EE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773456"/>
              </p:ext>
            </p:extLst>
          </p:nvPr>
        </p:nvGraphicFramePr>
        <p:xfrm>
          <a:off x="1169833" y="964922"/>
          <a:ext cx="7147223" cy="1452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027"/>
                <a:gridCol w="615951"/>
                <a:gridCol w="1047117"/>
                <a:gridCol w="585154"/>
                <a:gridCol w="848027"/>
                <a:gridCol w="461963"/>
                <a:gridCol w="1416688"/>
                <a:gridCol w="246381"/>
                <a:gridCol w="1077915"/>
              </a:tblGrid>
              <a:tr h="1246041"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quicker more efficient switching process</a:t>
                      </a: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Clear and transparent information on the upfront costs involved in switching</a:t>
                      </a: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website that provides information on potential savings from switching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Prompts/Information from your provider at different trigger points on mortgage options in the market, such as annually with certificate of interest</a:t>
                      </a:r>
                      <a:r>
                        <a:rPr lang="en-IE" sz="9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when </a:t>
                      </a:r>
                      <a:r>
                        <a:rPr lang="en-IE" sz="9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rate change is about to happen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Standardised comparable offers from providers</a:t>
                      </a: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814"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en-I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263249"/>
              </p:ext>
            </p:extLst>
          </p:nvPr>
        </p:nvGraphicFramePr>
        <p:xfrm>
          <a:off x="13454" y="2919845"/>
          <a:ext cx="1092008" cy="2179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2008"/>
              </a:tblGrid>
              <a:tr h="1790953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u="none" strike="noStrike" dirty="0" smtClean="0">
                          <a:effectLst/>
                        </a:rPr>
                        <a:t>Yes, would encourage me to consider switching</a:t>
                      </a:r>
                      <a:endParaRPr lang="en-I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149" marR="8149" marT="8149" marB="0">
                    <a:noFill/>
                  </a:tcPr>
                </a:tc>
              </a:tr>
              <a:tr h="388914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u="none" strike="noStrike" dirty="0" smtClean="0">
                          <a:effectLst/>
                        </a:rPr>
                        <a:t>No, would not encourage me</a:t>
                      </a:r>
                      <a:endParaRPr lang="en-I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149" marR="8149" marT="8149" marB="0">
                    <a:noFill/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03909" y="5585069"/>
            <a:ext cx="8946573" cy="43126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198" dirty="0"/>
              <a:t>A quicker more efficient switching process and clear and transparent information on the upfront costs involved in switching were cited as the top two suggested methods which could encourage switching</a:t>
            </a:r>
            <a:r>
              <a:rPr lang="en-IE" sz="1198" dirty="0" smtClean="0"/>
              <a:t>.</a:t>
            </a:r>
            <a:endParaRPr lang="en-IE" sz="1198" dirty="0"/>
          </a:p>
        </p:txBody>
      </p:sp>
    </p:spTree>
    <p:extLst>
      <p:ext uri="{BB962C8B-B14F-4D97-AF65-F5344CB8AC3E}">
        <p14:creationId xmlns:p14="http://schemas.microsoft.com/office/powerpoint/2010/main" val="23365355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515414" y="1963882"/>
            <a:ext cx="7772400" cy="2963011"/>
          </a:xfrm>
        </p:spPr>
        <p:txBody>
          <a:bodyPr/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GB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GB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Section 2 –</a:t>
            </a:r>
            <a:br>
              <a:rPr lang="en-GB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Online Survey</a:t>
            </a:r>
            <a:br>
              <a:rPr lang="en-GB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24750" y="6356350"/>
            <a:ext cx="1619250" cy="365125"/>
          </a:xfrm>
        </p:spPr>
        <p:txBody>
          <a:bodyPr/>
          <a:lstStyle/>
          <a:p>
            <a:fld id="{ECCBE699-CBE4-2644-B947-5A984E822DBD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934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5392" y="1153391"/>
            <a:ext cx="8464535" cy="5185063"/>
          </a:xfrm>
          <a:ln>
            <a:noFill/>
          </a:ln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IE" sz="2400" dirty="0" smtClean="0"/>
              <a:t>Following the face to face survey </a:t>
            </a:r>
            <a:r>
              <a:rPr lang="en-IE" sz="2400" dirty="0"/>
              <a:t>a </a:t>
            </a:r>
            <a:r>
              <a:rPr lang="en-IE" sz="2400" dirty="0" smtClean="0"/>
              <a:t>subsequent online survey was conducted to ascertain a </a:t>
            </a:r>
            <a:r>
              <a:rPr lang="en-IE" sz="2400" dirty="0"/>
              <a:t>more </a:t>
            </a:r>
            <a:r>
              <a:rPr lang="en-IE" sz="2400" dirty="0" smtClean="0"/>
              <a:t>in-depth perspective </a:t>
            </a:r>
            <a:r>
              <a:rPr lang="en-IE" sz="2400" dirty="0"/>
              <a:t>of </a:t>
            </a:r>
            <a:r>
              <a:rPr lang="en-IE" sz="2400" dirty="0" smtClean="0"/>
              <a:t>attitudes to switching, </a:t>
            </a:r>
            <a:r>
              <a:rPr lang="en-IE" sz="2400" dirty="0"/>
              <a:t>drivers and </a:t>
            </a:r>
            <a:r>
              <a:rPr lang="en-IE" sz="2400" dirty="0" smtClean="0"/>
              <a:t>the experience of switchers.</a:t>
            </a:r>
            <a:endParaRPr lang="en-IE" sz="2400" dirty="0"/>
          </a:p>
          <a:p>
            <a:pPr algn="just">
              <a:spcAft>
                <a:spcPts val="600"/>
              </a:spcAft>
            </a:pPr>
            <a:r>
              <a:rPr lang="en-IE" sz="2400" dirty="0" smtClean="0"/>
              <a:t>The survey targeted </a:t>
            </a:r>
            <a:r>
              <a:rPr lang="en-IE" sz="2400" dirty="0"/>
              <a:t>mortgage holders and in particular mortgage </a:t>
            </a:r>
            <a:r>
              <a:rPr lang="en-IE" sz="2400" dirty="0" smtClean="0"/>
              <a:t>switchers. </a:t>
            </a:r>
            <a:r>
              <a:rPr lang="en-IE" sz="2200" dirty="0" smtClean="0"/>
              <a:t>Initially </a:t>
            </a:r>
            <a:r>
              <a:rPr lang="en-IE" sz="2400" dirty="0" smtClean="0"/>
              <a:t>a </a:t>
            </a:r>
            <a:r>
              <a:rPr lang="en-IE" sz="2400" dirty="0"/>
              <a:t>sample of 515 </a:t>
            </a:r>
            <a:r>
              <a:rPr lang="en-IE" sz="2400" dirty="0" smtClean="0"/>
              <a:t>mortgage holders was achieved, of these </a:t>
            </a:r>
            <a:r>
              <a:rPr lang="en-IE" sz="2400" dirty="0"/>
              <a:t>29 </a:t>
            </a:r>
            <a:r>
              <a:rPr lang="en-IE" sz="2400" dirty="0" smtClean="0"/>
              <a:t>were mortgage switchers. </a:t>
            </a:r>
          </a:p>
          <a:p>
            <a:pPr algn="just">
              <a:spcAft>
                <a:spcPts val="600"/>
              </a:spcAft>
            </a:pPr>
            <a:r>
              <a:rPr lang="en-IE" sz="2400" dirty="0" smtClean="0"/>
              <a:t>Additional </a:t>
            </a:r>
            <a:r>
              <a:rPr lang="en-IE" sz="2400" dirty="0"/>
              <a:t>mortgage holders were subsequently </a:t>
            </a:r>
            <a:r>
              <a:rPr lang="en-IE" sz="2400" dirty="0" smtClean="0"/>
              <a:t>screened </a:t>
            </a:r>
            <a:r>
              <a:rPr lang="en-IE" sz="2400" dirty="0"/>
              <a:t>to </a:t>
            </a:r>
            <a:r>
              <a:rPr lang="en-IE" sz="2400" dirty="0" smtClean="0"/>
              <a:t>achieve a greater number of switchers and combined with the face to face survey a total of 40 respondents who had switched their mortgage in the past 5 years were surveyed.</a:t>
            </a:r>
            <a:endParaRPr lang="en-IE" sz="2200" dirty="0"/>
          </a:p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en-IE" sz="2400" dirty="0"/>
              <a:t>This phase of the research was conducted in January </a:t>
            </a:r>
            <a:r>
              <a:rPr lang="en-IE" sz="2400" dirty="0" smtClean="0"/>
              <a:t>2016.</a:t>
            </a:r>
            <a:endParaRPr lang="en-GB" sz="2400" dirty="0"/>
          </a:p>
          <a:p>
            <a:pPr>
              <a:lnSpc>
                <a:spcPct val="130000"/>
              </a:lnSpc>
            </a:pPr>
            <a:endParaRPr lang="en-IE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392" y="384463"/>
            <a:ext cx="8672353" cy="602673"/>
          </a:xfrm>
        </p:spPr>
        <p:txBody>
          <a:bodyPr/>
          <a:lstStyle/>
          <a:p>
            <a:pPr algn="ctr"/>
            <a:r>
              <a:rPr lang="en-GB" sz="2800" b="1" dirty="0"/>
              <a:t>Research Introduction &amp; </a:t>
            </a:r>
            <a:r>
              <a:rPr lang="en-GB" sz="2800" b="1" dirty="0" smtClean="0"/>
              <a:t>Methodology – Online Survey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751519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26" y="265860"/>
            <a:ext cx="8884138" cy="627759"/>
          </a:xfrm>
        </p:spPr>
        <p:txBody>
          <a:bodyPr anchor="t"/>
          <a:lstStyle/>
          <a:p>
            <a:pPr algn="ctr"/>
            <a:r>
              <a:rPr lang="en-IE" sz="2800" b="1" dirty="0"/>
              <a:t>Summary Key </a:t>
            </a:r>
            <a:r>
              <a:rPr lang="en-IE" sz="2800" b="1" dirty="0" smtClean="0"/>
              <a:t>Findings</a:t>
            </a:r>
            <a:endParaRPr lang="en-I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62" y="1142999"/>
            <a:ext cx="8414406" cy="5122720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CC0000"/>
              </a:buClr>
              <a:buFont typeface="Arial" pitchFamily="-101" charset="0"/>
              <a:buChar char="•"/>
            </a:pPr>
            <a:r>
              <a:rPr lang="en-IE" sz="2400" dirty="0" smtClean="0">
                <a:latin typeface="Calibri" panose="020F0502020204030204" pitchFamily="34" charset="0"/>
              </a:rPr>
              <a:t>Variable </a:t>
            </a:r>
            <a:r>
              <a:rPr lang="en-IE" sz="2400" dirty="0">
                <a:latin typeface="Calibri" panose="020F0502020204030204" pitchFamily="34" charset="0"/>
              </a:rPr>
              <a:t>rate</a:t>
            </a:r>
            <a:r>
              <a:rPr lang="en-IE" sz="2400" dirty="0" smtClean="0">
                <a:latin typeface="Calibri" panose="020F0502020204030204" pitchFamily="34" charset="0"/>
              </a:rPr>
              <a:t> mortgage holders </a:t>
            </a:r>
            <a:r>
              <a:rPr lang="en-IE" sz="2400" dirty="0" smtClean="0"/>
              <a:t>cited </a:t>
            </a:r>
            <a:r>
              <a:rPr lang="en-IE" sz="2400" dirty="0" smtClean="0">
                <a:latin typeface="Calibri" panose="020F0502020204030204" pitchFamily="34" charset="0"/>
              </a:rPr>
              <a:t>the </a:t>
            </a:r>
            <a:r>
              <a:rPr lang="en-IE" sz="2400" dirty="0">
                <a:latin typeface="Calibri" panose="020F0502020204030204" pitchFamily="34" charset="0"/>
              </a:rPr>
              <a:t>top two suggested methods which might encourage </a:t>
            </a:r>
            <a:r>
              <a:rPr lang="en-IE" sz="2400" dirty="0" smtClean="0">
                <a:latin typeface="Calibri" panose="020F0502020204030204" pitchFamily="34" charset="0"/>
              </a:rPr>
              <a:t>switching as follows:</a:t>
            </a:r>
            <a:endParaRPr lang="en-IE" sz="2400" dirty="0" smtClean="0"/>
          </a:p>
          <a:p>
            <a:pPr lvl="1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 sz="2000" dirty="0" smtClean="0"/>
              <a:t>clear </a:t>
            </a:r>
            <a:r>
              <a:rPr lang="en-IE" sz="2000" dirty="0"/>
              <a:t>and transparent information on the upfront costs involved in switching (64%) and </a:t>
            </a:r>
            <a:endParaRPr lang="en-IE" sz="2000" dirty="0" smtClean="0"/>
          </a:p>
          <a:p>
            <a:pPr lvl="1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 sz="2000" dirty="0" smtClean="0"/>
              <a:t>a </a:t>
            </a:r>
            <a:r>
              <a:rPr lang="en-IE" sz="2000" dirty="0"/>
              <a:t>quicker, more efficient switching process (48</a:t>
            </a:r>
            <a:r>
              <a:rPr lang="en-IE" sz="2000" dirty="0" smtClean="0"/>
              <a:t>%) </a:t>
            </a:r>
            <a:endParaRPr lang="en-IE" sz="2000" dirty="0"/>
          </a:p>
          <a:p>
            <a:pPr>
              <a:spcAft>
                <a:spcPts val="1200"/>
              </a:spcAft>
            </a:pPr>
            <a:r>
              <a:rPr lang="en-IE" sz="2400" dirty="0" smtClean="0">
                <a:latin typeface="Calibri" panose="020F0502020204030204" pitchFamily="34" charset="0"/>
              </a:rPr>
              <a:t>For those who had switched their mortgage: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T</a:t>
            </a:r>
            <a:r>
              <a:rPr lang="en-IE" sz="2000" dirty="0" smtClean="0"/>
              <a:t>he main negatives identified were: it </a:t>
            </a:r>
            <a:r>
              <a:rPr lang="en-IE" sz="2000" dirty="0"/>
              <a:t>involved too much </a:t>
            </a:r>
            <a:r>
              <a:rPr lang="en-IE" sz="2000" dirty="0" smtClean="0"/>
              <a:t>paperwork, it was a complicated process and took a long time.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35% </a:t>
            </a:r>
            <a:r>
              <a:rPr lang="en-IE" sz="2000" dirty="0" smtClean="0"/>
              <a:t>estimated </a:t>
            </a:r>
            <a:r>
              <a:rPr lang="en-IE" sz="2000" dirty="0"/>
              <a:t>that the switching process took between one and two months and 24% </a:t>
            </a:r>
            <a:r>
              <a:rPr lang="en-IE" sz="2000" dirty="0" smtClean="0"/>
              <a:t>estimated </a:t>
            </a:r>
            <a:r>
              <a:rPr lang="en-IE" sz="2000" dirty="0"/>
              <a:t>that the process took longer than two months.</a:t>
            </a:r>
            <a:r>
              <a:rPr lang="en-IE" sz="2000" dirty="0" smtClean="0">
                <a:latin typeface="Calibri" panose="020F0502020204030204" pitchFamily="34" charset="0"/>
              </a:rPr>
              <a:t> </a:t>
            </a:r>
          </a:p>
          <a:p>
            <a:endParaRPr lang="en-IE" sz="2400" dirty="0">
              <a:latin typeface="Calibri" panose="020F0502020204030204" pitchFamily="34" charset="0"/>
            </a:endParaRPr>
          </a:p>
          <a:p>
            <a:pPr marL="457200" lvl="1" indent="0">
              <a:buClr>
                <a:srgbClr val="CC0000"/>
              </a:buClr>
              <a:buNone/>
            </a:pPr>
            <a:endParaRPr lang="en-I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127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16" y="115751"/>
            <a:ext cx="8884138" cy="616019"/>
          </a:xfrm>
        </p:spPr>
        <p:txBody>
          <a:bodyPr/>
          <a:lstStyle/>
          <a:p>
            <a:r>
              <a:rPr lang="en-IE" sz="2800" b="1" dirty="0"/>
              <a:t>What Would Encourage You to Switch Mortgage?</a:t>
            </a:r>
            <a:r>
              <a:rPr lang="en-IE" sz="2400" b="1" dirty="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IE" sz="2400" b="1" dirty="0">
                <a:solidFill>
                  <a:srgbClr val="0092D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Base: Online sample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(515)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02181" y="1209985"/>
          <a:ext cx="1971266" cy="426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2880"/>
              </p:ext>
            </p:extLst>
          </p:nvPr>
        </p:nvGraphicFramePr>
        <p:xfrm>
          <a:off x="-47749" y="1553961"/>
          <a:ext cx="2217271" cy="38744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271"/>
              </a:tblGrid>
              <a:tr h="728462">
                <a:tc>
                  <a:txBody>
                    <a:bodyPr/>
                    <a:lstStyle/>
                    <a:p>
                      <a:pPr algn="r" fontAlgn="t"/>
                      <a:r>
                        <a:rPr lang="en-I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Clear </a:t>
                      </a:r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transparent information on the upfront costs involved in switching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3549">
                <a:tc>
                  <a:txBody>
                    <a:bodyPr/>
                    <a:lstStyle/>
                    <a:p>
                      <a:pPr algn="r" fontAlgn="t"/>
                      <a:endParaRPr lang="en-I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t"/>
                      <a:r>
                        <a:rPr lang="en-I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</a:t>
                      </a:r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website that provides information on potential savings from switching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1731">
                <a:tc>
                  <a:txBody>
                    <a:bodyPr/>
                    <a:lstStyle/>
                    <a:p>
                      <a:pPr algn="r" fontAlgn="t"/>
                      <a:r>
                        <a:rPr lang="en-I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</a:t>
                      </a:r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quicker more efficient switching process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1731">
                <a:tc>
                  <a:txBody>
                    <a:bodyPr/>
                    <a:lstStyle/>
                    <a:p>
                      <a:pPr algn="r" fontAlgn="t"/>
                      <a:endParaRPr lang="en-I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t"/>
                      <a:r>
                        <a:rPr lang="en-I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Standardised </a:t>
                      </a:r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comparable offers from providers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8944">
                <a:tc>
                  <a:txBody>
                    <a:bodyPr/>
                    <a:lstStyle/>
                    <a:p>
                      <a:pPr algn="r" fontAlgn="t"/>
                      <a:r>
                        <a:rPr lang="en-I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Prompts/information </a:t>
                      </a:r>
                      <a:r>
                        <a:rPr lang="en-I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from your provider at different trigger points on mortgage options in the market, such as annually with certificate of interest/when a rate change is about to happen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3924536" y="1209985"/>
          <a:ext cx="1971266" cy="426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/>
          </p:nvPr>
        </p:nvGraphicFramePr>
        <p:xfrm>
          <a:off x="5927240" y="1186693"/>
          <a:ext cx="1971266" cy="437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657851"/>
              </p:ext>
            </p:extLst>
          </p:nvPr>
        </p:nvGraphicFramePr>
        <p:xfrm>
          <a:off x="7727155" y="1209985"/>
          <a:ext cx="1971266" cy="426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799912" y="789693"/>
            <a:ext cx="1848058" cy="565854"/>
          </a:xfrm>
          <a:prstGeom prst="roundRect">
            <a:avLst/>
          </a:prstGeom>
          <a:solidFill>
            <a:srgbClr val="EEECE1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All mortgage </a:t>
            </a:r>
            <a:r>
              <a:rPr lang="en-IE" sz="1198" kern="0" dirty="0" smtClean="0">
                <a:latin typeface="Verdana"/>
              </a:rPr>
              <a:t>holder (515)</a:t>
            </a:r>
            <a:endParaRPr lang="en-IE" sz="1198" kern="0" dirty="0">
              <a:latin typeface="Verdan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5980" y="789693"/>
            <a:ext cx="1499247" cy="565855"/>
          </a:xfrm>
          <a:prstGeom prst="roundRect">
            <a:avLst/>
          </a:prstGeom>
          <a:solidFill>
            <a:srgbClr val="EEECE1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Fixed Rate</a:t>
            </a:r>
          </a:p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(116)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27244" y="789693"/>
            <a:ext cx="1540049" cy="565855"/>
          </a:xfrm>
          <a:prstGeom prst="roundRect">
            <a:avLst/>
          </a:prstGeom>
          <a:solidFill>
            <a:srgbClr val="EEECE1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Variable Rate</a:t>
            </a:r>
          </a:p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(217)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52098" y="886466"/>
            <a:ext cx="1491902" cy="469082"/>
          </a:xfrm>
          <a:prstGeom prst="roundRect">
            <a:avLst/>
          </a:prstGeom>
          <a:solidFill>
            <a:srgbClr val="EEECE1"/>
          </a:solidFill>
          <a:ln w="9525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Tracker</a:t>
            </a:r>
          </a:p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(169)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39962" y="1404047"/>
            <a:ext cx="308010" cy="2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9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3212" y="1405346"/>
            <a:ext cx="308010" cy="2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9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1870" y="1383627"/>
            <a:ext cx="308010" cy="2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9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12788" y="1383627"/>
            <a:ext cx="308010" cy="2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9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67591" y="5374008"/>
            <a:ext cx="8245197" cy="59973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198" dirty="0" smtClean="0"/>
              <a:t>Two in three variable </a:t>
            </a:r>
            <a:r>
              <a:rPr lang="en-IE" sz="1198" dirty="0"/>
              <a:t>mortgage holders </a:t>
            </a:r>
            <a:r>
              <a:rPr lang="en-IE" sz="1198" dirty="0" smtClean="0"/>
              <a:t>indicate that a </a:t>
            </a:r>
            <a:r>
              <a:rPr lang="en-IE" sz="1198" dirty="0"/>
              <a:t>clear and transparent information on the upfront costs </a:t>
            </a:r>
            <a:r>
              <a:rPr lang="en-IE" sz="1198" dirty="0" smtClean="0"/>
              <a:t>involved in switching would encourage them to consider switching. Almost </a:t>
            </a:r>
            <a:r>
              <a:rPr lang="en-IE" sz="1198" dirty="0"/>
              <a:t>half </a:t>
            </a:r>
            <a:r>
              <a:rPr lang="en-IE" sz="1198" dirty="0" smtClean="0"/>
              <a:t>said </a:t>
            </a:r>
            <a:r>
              <a:rPr lang="en-IE" sz="1198" dirty="0"/>
              <a:t>a </a:t>
            </a:r>
            <a:r>
              <a:rPr lang="en-IE" sz="1198" dirty="0" smtClean="0"/>
              <a:t>quicker, more efficient </a:t>
            </a:r>
            <a:r>
              <a:rPr lang="en-IE" sz="1198" dirty="0"/>
              <a:t>switching </a:t>
            </a:r>
            <a:r>
              <a:rPr lang="en-IE" sz="1198" dirty="0" smtClean="0"/>
              <a:t>process.</a:t>
            </a:r>
            <a:endParaRPr lang="en-IE" sz="1198" dirty="0"/>
          </a:p>
        </p:txBody>
      </p:sp>
      <p:sp>
        <p:nvSpPr>
          <p:cNvPr id="3" name="Oval 2"/>
          <p:cNvSpPr/>
          <p:nvPr/>
        </p:nvSpPr>
        <p:spPr>
          <a:xfrm>
            <a:off x="7223728" y="1608268"/>
            <a:ext cx="295520" cy="25206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6916350" y="3244347"/>
            <a:ext cx="295520" cy="25206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Oval 19"/>
          <p:cNvSpPr/>
          <p:nvPr/>
        </p:nvSpPr>
        <p:spPr>
          <a:xfrm>
            <a:off x="5003212" y="3247011"/>
            <a:ext cx="295520" cy="25206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719011" y="6035183"/>
          <a:ext cx="7815553" cy="21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70"/>
                <a:gridCol w="7240383"/>
              </a:tblGrid>
              <a:tr h="157932">
                <a:tc>
                  <a:txBody>
                    <a:bodyPr/>
                    <a:lstStyle/>
                    <a:p>
                      <a:r>
                        <a:rPr lang="en-IE" sz="900" b="0" dirty="0" smtClean="0"/>
                        <a:t>Q.6</a:t>
                      </a:r>
                      <a:endParaRPr lang="en-IE" sz="900" b="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r>
                        <a:rPr lang="en-I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of the following would encourage you to consider switching your mortgage?</a:t>
                      </a:r>
                      <a:endParaRPr lang="en-IE" sz="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226" marR="78226" marT="39113" marB="39113">
                    <a:solidFill>
                      <a:srgbClr val="E7EEF5"/>
                    </a:solidFill>
                  </a:tcPr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7473155" y="330200"/>
            <a:ext cx="1416845" cy="3713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027" dirty="0"/>
              <a:t>Online Sample</a:t>
            </a:r>
          </a:p>
        </p:txBody>
      </p:sp>
    </p:spTree>
    <p:extLst>
      <p:ext uri="{BB962C8B-B14F-4D97-AF65-F5344CB8AC3E}">
        <p14:creationId xmlns:p14="http://schemas.microsoft.com/office/powerpoint/2010/main" val="10408016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63" y="164097"/>
            <a:ext cx="7145829" cy="667444"/>
          </a:xfrm>
        </p:spPr>
        <p:txBody>
          <a:bodyPr/>
          <a:lstStyle/>
          <a:p>
            <a:r>
              <a:rPr lang="en-IE" sz="2800" b="1" dirty="0"/>
              <a:t>Description of Switching Process</a:t>
            </a:r>
            <a:br>
              <a:rPr lang="en-IE" sz="2800" b="1" dirty="0"/>
            </a:b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Base: Switchers (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40)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4379" y="1075449"/>
          <a:ext cx="8228649" cy="426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81661" y="1405573"/>
            <a:ext cx="492816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6978" y="6022609"/>
          <a:ext cx="7823450" cy="215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165"/>
                <a:gridCol w="7272285"/>
              </a:tblGrid>
              <a:tr h="215583">
                <a:tc>
                  <a:txBody>
                    <a:bodyPr/>
                    <a:lstStyle/>
                    <a:p>
                      <a:r>
                        <a:rPr lang="en-IE" sz="900" b="0" dirty="0" smtClean="0"/>
                        <a:t>Q.7c</a:t>
                      </a:r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r>
                        <a:rPr lang="en-I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looking at the following list, which of these issues applied to your switching process?</a:t>
                      </a:r>
                    </a:p>
                  </a:txBody>
                  <a:tcPr marL="78226" marR="78226" marT="39113" marB="39113">
                    <a:solidFill>
                      <a:srgbClr val="E7EEF5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56978" y="5345275"/>
            <a:ext cx="7823450" cy="57868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198" dirty="0"/>
              <a:t>The complexity, paper-heaviness and slow speed of the process were all negative factors, with a fifth also impacted by upfront costs.  </a:t>
            </a:r>
          </a:p>
        </p:txBody>
      </p:sp>
      <p:sp>
        <p:nvSpPr>
          <p:cNvPr id="8" name="Oval 7"/>
          <p:cNvSpPr/>
          <p:nvPr/>
        </p:nvSpPr>
        <p:spPr>
          <a:xfrm>
            <a:off x="7528895" y="287299"/>
            <a:ext cx="1416845" cy="4928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027" dirty="0"/>
              <a:t>Online Sample</a:t>
            </a:r>
          </a:p>
        </p:txBody>
      </p:sp>
    </p:spTree>
    <p:extLst>
      <p:ext uri="{BB962C8B-B14F-4D97-AF65-F5344CB8AC3E}">
        <p14:creationId xmlns:p14="http://schemas.microsoft.com/office/powerpoint/2010/main" val="24011689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808"/>
          </a:xfrm>
        </p:spPr>
        <p:txBody>
          <a:bodyPr/>
          <a:lstStyle/>
          <a:p>
            <a:r>
              <a:rPr lang="en-IE" sz="2800" b="1" dirty="0"/>
              <a:t>Length of Process</a:t>
            </a:r>
            <a: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I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Base: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Switchers (40)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524766" y="1267304"/>
          <a:ext cx="2094467" cy="406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60274" y="5839691"/>
          <a:ext cx="7823450" cy="311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165"/>
                <a:gridCol w="7272285"/>
              </a:tblGrid>
              <a:tr h="311727">
                <a:tc>
                  <a:txBody>
                    <a:bodyPr/>
                    <a:lstStyle/>
                    <a:p>
                      <a:r>
                        <a:rPr lang="en-IE" sz="900" b="0" dirty="0" smtClean="0"/>
                        <a:t>Q.8</a:t>
                      </a:r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r>
                        <a:rPr lang="en-I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Once you give the instruction to your provider to go ahead with the switching process, how long did the switching process take?</a:t>
                      </a:r>
                    </a:p>
                  </a:txBody>
                  <a:tcPr marL="78226" marR="78226" marT="39113" marB="39113">
                    <a:solidFill>
                      <a:srgbClr val="E7EEF5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60274" y="5225682"/>
            <a:ext cx="8120044" cy="52364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198" dirty="0" smtClean="0"/>
              <a:t>The switching process took between 1 and 2 months for 35% of switchers and almost a quarter took longer than 2 months.</a:t>
            </a:r>
            <a:endParaRPr lang="en-IE" sz="1198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95506"/>
              </p:ext>
            </p:extLst>
          </p:nvPr>
        </p:nvGraphicFramePr>
        <p:xfrm>
          <a:off x="1297449" y="1393905"/>
          <a:ext cx="2521564" cy="3720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1564"/>
              </a:tblGrid>
              <a:tr h="757013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1 - 2 weeks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5632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2 - 4 weeks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2428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to 2 months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612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to 3 months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408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to 4 months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010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Greater than 4 months</a:t>
                      </a:r>
                      <a:endParaRPr lang="en-IE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675">
                <a:tc>
                  <a:txBody>
                    <a:bodyPr/>
                    <a:lstStyle/>
                    <a:p>
                      <a:pPr algn="r" fontAlgn="t"/>
                      <a:r>
                        <a:rPr lang="en-IE" sz="12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Don’t Know/Can’t remember</a:t>
                      </a:r>
                      <a:endParaRPr lang="en-IE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94791" y="966154"/>
            <a:ext cx="554418" cy="276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9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9" name="Oval 8"/>
          <p:cNvSpPr/>
          <p:nvPr/>
        </p:nvSpPr>
        <p:spPr>
          <a:xfrm>
            <a:off x="7652099" y="287299"/>
            <a:ext cx="1416845" cy="4928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027" dirty="0"/>
              <a:t>Online Sample</a:t>
            </a:r>
          </a:p>
        </p:txBody>
      </p:sp>
    </p:spTree>
    <p:extLst>
      <p:ext uri="{BB962C8B-B14F-4D97-AF65-F5344CB8AC3E}">
        <p14:creationId xmlns:p14="http://schemas.microsoft.com/office/powerpoint/2010/main" val="8263617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515414" y="1963882"/>
            <a:ext cx="7772400" cy="2963011"/>
          </a:xfrm>
        </p:spPr>
        <p:txBody>
          <a:bodyPr/>
          <a:lstStyle/>
          <a:p>
            <a:pPr algn="ctr">
              <a:lnSpc>
                <a:spcPct val="130000"/>
              </a:lnSpc>
              <a:spcAft>
                <a:spcPts val="1200"/>
              </a:spcAft>
            </a:pPr>
            <a:r>
              <a:rPr lang="en-GB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GB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Section 1 –</a:t>
            </a:r>
            <a:br>
              <a:rPr lang="en-GB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GB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Face to Face Survey</a:t>
            </a:r>
            <a:br>
              <a:rPr lang="en-GB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24750" y="6356350"/>
            <a:ext cx="1619250" cy="365125"/>
          </a:xfrm>
        </p:spPr>
        <p:txBody>
          <a:bodyPr/>
          <a:lstStyle/>
          <a:p>
            <a:fld id="{ECCBE699-CBE4-2644-B947-5A984E822DBD}" type="slidenum">
              <a:rPr lang="en-IE" smtClean="0"/>
              <a:pPr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01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/>
          <p:cNvSpPr>
            <a:spLocks noGrp="1"/>
          </p:cNvSpPr>
          <p:nvPr>
            <p:ph type="title"/>
          </p:nvPr>
        </p:nvSpPr>
        <p:spPr>
          <a:xfrm>
            <a:off x="658091" y="3286910"/>
            <a:ext cx="7772400" cy="574803"/>
          </a:xfrm>
        </p:spPr>
        <p:txBody>
          <a:bodyPr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524750" y="6356350"/>
            <a:ext cx="1619250" cy="365125"/>
          </a:xfrm>
        </p:spPr>
        <p:txBody>
          <a:bodyPr/>
          <a:lstStyle/>
          <a:p>
            <a:fld id="{ECCBE699-CBE4-2644-B947-5A984E822DBD}" type="slidenum">
              <a:rPr lang="en-IE" smtClean="0"/>
              <a:pPr/>
              <a:t>20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5392" y="1028700"/>
            <a:ext cx="7849912" cy="4998027"/>
          </a:xfrm>
          <a:ln>
            <a:noFill/>
          </a:ln>
        </p:spPr>
        <p:txBody>
          <a:bodyPr/>
          <a:lstStyle/>
          <a:p>
            <a:pPr algn="just">
              <a:spcAft>
                <a:spcPts val="1200"/>
              </a:spcAft>
            </a:pPr>
            <a:endParaRPr lang="en-IE" sz="2400" dirty="0" smtClean="0"/>
          </a:p>
          <a:p>
            <a:pPr algn="just">
              <a:spcAft>
                <a:spcPts val="1200"/>
              </a:spcAft>
            </a:pPr>
            <a:r>
              <a:rPr lang="en-IE" sz="2400" dirty="0" smtClean="0"/>
              <a:t>The </a:t>
            </a:r>
            <a:r>
              <a:rPr lang="en-IE" sz="2400" dirty="0"/>
              <a:t>research was </a:t>
            </a:r>
            <a:r>
              <a:rPr lang="en-IE" sz="2400" dirty="0" smtClean="0"/>
              <a:t>conducted as </a:t>
            </a:r>
            <a:r>
              <a:rPr lang="en-IE" sz="2400" dirty="0"/>
              <a:t>an element of </a:t>
            </a:r>
            <a:r>
              <a:rPr lang="en-IE" sz="2400" dirty="0" smtClean="0"/>
              <a:t>a Behaviour</a:t>
            </a:r>
            <a:r>
              <a:rPr lang="en-US" sz="2400" dirty="0" smtClean="0"/>
              <a:t> </a:t>
            </a:r>
            <a:r>
              <a:rPr lang="en-US" sz="2400" dirty="0"/>
              <a:t>&amp; </a:t>
            </a:r>
            <a:r>
              <a:rPr lang="en-US" sz="2400" dirty="0" smtClean="0"/>
              <a:t>Attitudes </a:t>
            </a:r>
            <a:r>
              <a:rPr lang="en-IE" sz="2400" dirty="0" smtClean="0"/>
              <a:t>face-to-face </a:t>
            </a:r>
            <a:r>
              <a:rPr lang="en-IE" sz="2400" dirty="0"/>
              <a:t>Barometer survey, among a nationally representative </a:t>
            </a:r>
            <a:r>
              <a:rPr lang="en-IE" sz="2400" dirty="0" smtClean="0"/>
              <a:t>sample </a:t>
            </a:r>
            <a:r>
              <a:rPr lang="en-IE" sz="2400" dirty="0"/>
              <a:t>of 1,001 </a:t>
            </a:r>
            <a:r>
              <a:rPr lang="en-IE" sz="2400" dirty="0" smtClean="0"/>
              <a:t>adults.  </a:t>
            </a:r>
            <a:endParaRPr lang="en-IE" sz="2400" dirty="0"/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GB" sz="2400" dirty="0" smtClean="0"/>
              <a:t>Quota </a:t>
            </a:r>
            <a:r>
              <a:rPr lang="en-GB" sz="2400" dirty="0"/>
              <a:t>controls were placed on gender, age, social class and region to ensure that the sample is representative of the adult population in Ireland aged 16</a:t>
            </a:r>
            <a:r>
              <a:rPr lang="en-GB" sz="2400" dirty="0" smtClean="0"/>
              <a:t>+.</a:t>
            </a:r>
            <a:endParaRPr lang="en-GB" sz="2400" dirty="0"/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en-IE" sz="2400" dirty="0" smtClean="0"/>
              <a:t>Interviewing </a:t>
            </a:r>
            <a:r>
              <a:rPr lang="en-IE" sz="2400" dirty="0"/>
              <a:t>was conducted </a:t>
            </a:r>
            <a:r>
              <a:rPr lang="en-IE" sz="2400" dirty="0" smtClean="0"/>
              <a:t>between</a:t>
            </a:r>
            <a:r>
              <a:rPr lang="en-US" sz="2400" dirty="0" smtClean="0"/>
              <a:t> </a:t>
            </a:r>
            <a:r>
              <a:rPr lang="en-US" sz="2400" dirty="0"/>
              <a:t>30th November </a:t>
            </a:r>
            <a:r>
              <a:rPr lang="en-US" sz="2400" dirty="0" smtClean="0"/>
              <a:t>- </a:t>
            </a:r>
            <a:r>
              <a:rPr lang="en-US" sz="2400" dirty="0"/>
              <a:t>9th </a:t>
            </a:r>
            <a:r>
              <a:rPr lang="en-US" sz="2400" dirty="0" smtClean="0"/>
              <a:t>December </a:t>
            </a:r>
            <a:r>
              <a:rPr lang="en-US" sz="2400" dirty="0"/>
              <a:t>2015</a:t>
            </a:r>
            <a:r>
              <a:rPr lang="en-US" sz="2400" dirty="0" smtClean="0"/>
              <a:t>.</a:t>
            </a:r>
            <a:endParaRPr lang="en-IE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392" y="265691"/>
            <a:ext cx="8229600" cy="908482"/>
          </a:xfrm>
        </p:spPr>
        <p:txBody>
          <a:bodyPr/>
          <a:lstStyle/>
          <a:p>
            <a:pPr algn="ctr"/>
            <a:r>
              <a:rPr lang="en-GB" sz="2800" b="1" dirty="0" smtClean="0"/>
              <a:t>Introduction </a:t>
            </a:r>
            <a:r>
              <a:rPr lang="en-GB" sz="2800" b="1" dirty="0"/>
              <a:t>&amp; </a:t>
            </a:r>
            <a:r>
              <a:rPr lang="en-GB" sz="2800" b="1" dirty="0" smtClean="0"/>
              <a:t>Methodology – Face to Face Survey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992076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62" y="369769"/>
            <a:ext cx="8884138" cy="627759"/>
          </a:xfrm>
        </p:spPr>
        <p:txBody>
          <a:bodyPr anchor="t"/>
          <a:lstStyle/>
          <a:p>
            <a:pPr algn="ctr"/>
            <a:r>
              <a:rPr lang="en-IE" sz="2800" b="1" dirty="0"/>
              <a:t>Summary Key Findings -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997" y="1091045"/>
            <a:ext cx="8414406" cy="51227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IE" sz="2400" dirty="0">
                <a:latin typeface="Calibri" panose="020F0502020204030204" pitchFamily="34" charset="0"/>
              </a:rPr>
              <a:t>Just over 1 in 5 adults hold a mortgage (22%). </a:t>
            </a:r>
          </a:p>
          <a:p>
            <a:pPr>
              <a:spcAft>
                <a:spcPts val="1200"/>
              </a:spcAft>
            </a:pPr>
            <a:r>
              <a:rPr lang="en-IE" sz="2400" dirty="0" smtClean="0">
                <a:latin typeface="Calibri" panose="020F0502020204030204" pitchFamily="34" charset="0"/>
              </a:rPr>
              <a:t>Almost half </a:t>
            </a:r>
            <a:r>
              <a:rPr lang="en-IE" sz="2400" dirty="0">
                <a:latin typeface="Calibri" panose="020F0502020204030204" pitchFamily="34" charset="0"/>
              </a:rPr>
              <a:t>of mortgages were taken out during the boom years of 2002-2007, while 1 in 5 have been taken out since the crash in 2008. </a:t>
            </a:r>
          </a:p>
          <a:p>
            <a:pPr>
              <a:spcAft>
                <a:spcPts val="1200"/>
              </a:spcAft>
            </a:pPr>
            <a:r>
              <a:rPr lang="en-IE" sz="2400" dirty="0" smtClean="0">
                <a:latin typeface="Calibri" panose="020F0502020204030204" pitchFamily="34" charset="0"/>
              </a:rPr>
              <a:t>Half </a:t>
            </a:r>
            <a:r>
              <a:rPr lang="en-IE" sz="2400" dirty="0">
                <a:latin typeface="Calibri" panose="020F0502020204030204" pitchFamily="34" charset="0"/>
              </a:rPr>
              <a:t>of mortgage holders are aware of the rate of interest which they pay on their mortgage, while 86% are aware of their monthly repayment amount</a:t>
            </a:r>
            <a:r>
              <a:rPr lang="en-IE" sz="2400" dirty="0" smtClean="0">
                <a:latin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IE" sz="2400" dirty="0" smtClean="0">
                <a:latin typeface="Calibri" panose="020F0502020204030204" pitchFamily="34" charset="0"/>
              </a:rPr>
              <a:t>Only </a:t>
            </a:r>
            <a:r>
              <a:rPr lang="en-IE" sz="2400" dirty="0">
                <a:latin typeface="Calibri" panose="020F0502020204030204" pitchFamily="34" charset="0"/>
              </a:rPr>
              <a:t>about 1 in 7 mortgage holders have thought about switching or actively engaged with their </a:t>
            </a:r>
            <a:r>
              <a:rPr lang="en-IE" sz="2400" dirty="0" smtClean="0">
                <a:latin typeface="Calibri" panose="020F0502020204030204" pitchFamily="34" charset="0"/>
              </a:rPr>
              <a:t>mortgage provider </a:t>
            </a:r>
            <a:r>
              <a:rPr lang="en-IE" sz="2400" dirty="0">
                <a:latin typeface="Calibri" panose="020F0502020204030204" pitchFamily="34" charset="0"/>
              </a:rPr>
              <a:t>in the past five years. </a:t>
            </a:r>
            <a:r>
              <a:rPr lang="en-IE" sz="2400" dirty="0" smtClean="0">
                <a:latin typeface="Calibri" panose="020F0502020204030204" pitchFamily="34" charset="0"/>
              </a:rPr>
              <a:t>Just </a:t>
            </a:r>
            <a:r>
              <a:rPr lang="en-IE" sz="2400" dirty="0">
                <a:latin typeface="Calibri" panose="020F0502020204030204" pitchFamily="34" charset="0"/>
              </a:rPr>
              <a:t>2% have actually switched their mortgage in the past 5 years. </a:t>
            </a:r>
            <a:endParaRPr lang="en-IE" sz="2400" dirty="0" smtClean="0">
              <a:latin typeface="Calibri" panose="020F0502020204030204" pitchFamily="34" charset="0"/>
            </a:endParaRPr>
          </a:p>
          <a:p>
            <a:endParaRPr lang="en-IE" sz="2400" dirty="0">
              <a:latin typeface="Calibri" panose="020F0502020204030204" pitchFamily="34" charset="0"/>
            </a:endParaRPr>
          </a:p>
          <a:p>
            <a:pPr marL="457200" lvl="1" indent="0">
              <a:buClr>
                <a:srgbClr val="CC0000"/>
              </a:buClr>
              <a:buNone/>
            </a:pPr>
            <a:endParaRPr lang="en-I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949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90551" y="748143"/>
            <a:ext cx="8679767" cy="53305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IE" sz="2400" dirty="0"/>
              <a:t>1 in 6 have compared mortgage offers in the past 5 years, with online searches being the most popular method of making comparisons</a:t>
            </a:r>
            <a:r>
              <a:rPr lang="en-IE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IE" sz="2400" dirty="0" smtClean="0"/>
              <a:t>The </a:t>
            </a:r>
            <a:r>
              <a:rPr lang="en-IE" sz="2400" dirty="0"/>
              <a:t>main reasons cited for not comparing or switching mortgages </a:t>
            </a:r>
            <a:r>
              <a:rPr lang="en-IE" sz="2400" dirty="0" smtClean="0"/>
              <a:t>are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IE" sz="2000" dirty="0" smtClean="0"/>
              <a:t>not thinking that switching would yield any benefit,  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IE" sz="2000" dirty="0" smtClean="0"/>
              <a:t>never really considered switching and 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IE" sz="2000" dirty="0" smtClean="0"/>
              <a:t>currently </a:t>
            </a:r>
            <a:r>
              <a:rPr lang="en-IE" sz="2000" dirty="0"/>
              <a:t>being tied into a tracker (or for some, a fixed) mortgage.</a:t>
            </a:r>
          </a:p>
          <a:p>
            <a:pPr>
              <a:spcAft>
                <a:spcPts val="1200"/>
              </a:spcAft>
            </a:pPr>
            <a:r>
              <a:rPr lang="en-IE" sz="2400" dirty="0" smtClean="0"/>
              <a:t>A </a:t>
            </a:r>
            <a:r>
              <a:rPr lang="en-IE" sz="2400" dirty="0"/>
              <a:t>quicker, more efficient switching process and clear and transparent information on the upfront costs involved in switching were cited as the top two suggested methods which might encourage switching.</a:t>
            </a:r>
          </a:p>
          <a:p>
            <a:endParaRPr lang="en-IE" sz="2400" dirty="0">
              <a:latin typeface="Calibri" panose="020F0502020204030204" pitchFamily="34" charset="0"/>
            </a:endParaRPr>
          </a:p>
          <a:p>
            <a:pPr>
              <a:spcBef>
                <a:spcPts val="513"/>
              </a:spcBef>
              <a:spcAft>
                <a:spcPts val="513"/>
              </a:spcAft>
            </a:pPr>
            <a:endParaRPr lang="en-IE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5635" y="129163"/>
            <a:ext cx="8229600" cy="618980"/>
          </a:xfrm>
        </p:spPr>
        <p:txBody>
          <a:bodyPr/>
          <a:lstStyle/>
          <a:p>
            <a:pPr algn="ctr"/>
            <a:r>
              <a:rPr lang="en-GB" sz="2800" b="1" dirty="0"/>
              <a:t>Summary Key Findings- II</a:t>
            </a:r>
          </a:p>
        </p:txBody>
      </p:sp>
    </p:spTree>
    <p:extLst>
      <p:ext uri="{BB962C8B-B14F-4D97-AF65-F5344CB8AC3E}">
        <p14:creationId xmlns:p14="http://schemas.microsoft.com/office/powerpoint/2010/main" val="42280591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47" y="224617"/>
            <a:ext cx="8229600" cy="734956"/>
          </a:xfrm>
        </p:spPr>
        <p:txBody>
          <a:bodyPr/>
          <a:lstStyle/>
          <a:p>
            <a:r>
              <a:rPr lang="en-IE" sz="2800" b="1" dirty="0"/>
              <a:t>Incidence of holding a mortgage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Base: All adults 16+ 1,001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668556"/>
              </p:ext>
            </p:extLst>
          </p:nvPr>
        </p:nvGraphicFramePr>
        <p:xfrm>
          <a:off x="1676708" y="1455064"/>
          <a:ext cx="1588644" cy="376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5056" y="1888951"/>
          <a:ext cx="1916727" cy="1772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727"/>
              </a:tblGrid>
              <a:tr h="308010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u="none" strike="noStrike" dirty="0">
                          <a:effectLst/>
                        </a:rPr>
                        <a:t>Yes - Principle Private Residence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4600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u="none" strike="noStrike" dirty="0">
                          <a:effectLst/>
                        </a:rPr>
                        <a:t>Yes - Holiday Home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9041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u="none" strike="noStrike" dirty="0">
                          <a:effectLst/>
                        </a:rPr>
                        <a:t>Yes - Rental Property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119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u="none" strike="noStrike" dirty="0">
                          <a:effectLst/>
                        </a:rPr>
                        <a:t>No - Do not have a mortgage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7921" y="1334533"/>
            <a:ext cx="800826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04040" y="1150592"/>
            <a:ext cx="2114781" cy="424135"/>
          </a:xfrm>
          <a:prstGeom prst="roundRect">
            <a:avLst/>
          </a:prstGeom>
          <a:solidFill>
            <a:srgbClr val="EEECE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% Any Yes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4510399" y="1521068"/>
          <a:ext cx="4633602" cy="357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15342"/>
              </p:ext>
            </p:extLst>
          </p:nvPr>
        </p:nvGraphicFramePr>
        <p:xfrm>
          <a:off x="800100" y="5974862"/>
          <a:ext cx="7503368" cy="21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196"/>
                <a:gridCol w="6951172"/>
              </a:tblGrid>
              <a:tr h="159239">
                <a:tc>
                  <a:txBody>
                    <a:bodyPr/>
                    <a:lstStyle/>
                    <a:p>
                      <a:r>
                        <a:rPr lang="en-IE" sz="900" b="0" dirty="0" smtClean="0"/>
                        <a:t>Q.1a</a:t>
                      </a:r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r>
                        <a:rPr lang="en-I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have a mortgage on your property?</a:t>
                      </a:r>
                      <a:endParaRPr lang="en-IE" sz="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226" marR="78226" marT="39113" marB="39113">
                    <a:solidFill>
                      <a:srgbClr val="E7EEF5"/>
                    </a:solidFill>
                  </a:tcPr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65019" y="5283273"/>
            <a:ext cx="7995528" cy="59973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198" dirty="0"/>
              <a:t>1 in 5 adults hold a mortgage.  Holding is heavily skewed demographically with a significant </a:t>
            </a:r>
            <a:r>
              <a:rPr lang="en-IE" sz="1198" dirty="0" smtClean="0"/>
              <a:t>concentration in the 35-49 age grouping and also more prevalent in the ABC1 socio economic grouping.  </a:t>
            </a:r>
            <a:endParaRPr lang="en-IE" sz="1198" dirty="0"/>
          </a:p>
        </p:txBody>
      </p:sp>
      <p:sp>
        <p:nvSpPr>
          <p:cNvPr id="12" name="Oval 11"/>
          <p:cNvSpPr/>
          <p:nvPr/>
        </p:nvSpPr>
        <p:spPr>
          <a:xfrm>
            <a:off x="7735663" y="2751377"/>
            <a:ext cx="347649" cy="1892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Oval 12"/>
          <p:cNvSpPr/>
          <p:nvPr/>
        </p:nvSpPr>
        <p:spPr>
          <a:xfrm>
            <a:off x="7248925" y="4442986"/>
            <a:ext cx="260753" cy="1564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4" name="Oval 13"/>
          <p:cNvSpPr/>
          <p:nvPr/>
        </p:nvSpPr>
        <p:spPr>
          <a:xfrm>
            <a:off x="7292384" y="3518956"/>
            <a:ext cx="260753" cy="1564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ight Brace 6"/>
          <p:cNvSpPr/>
          <p:nvPr/>
        </p:nvSpPr>
        <p:spPr>
          <a:xfrm>
            <a:off x="2970349" y="1574727"/>
            <a:ext cx="295002" cy="753635"/>
          </a:xfrm>
          <a:prstGeom prst="rightBrac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TextBox 14"/>
          <p:cNvSpPr txBox="1"/>
          <p:nvPr/>
        </p:nvSpPr>
        <p:spPr>
          <a:xfrm>
            <a:off x="3080545" y="1765747"/>
            <a:ext cx="1121843" cy="46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9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yes 22%</a:t>
            </a:r>
          </a:p>
        </p:txBody>
      </p:sp>
    </p:spTree>
    <p:extLst>
      <p:ext uri="{BB962C8B-B14F-4D97-AF65-F5344CB8AC3E}">
        <p14:creationId xmlns:p14="http://schemas.microsoft.com/office/powerpoint/2010/main" val="22424089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23" y="1"/>
            <a:ext cx="8229600" cy="679680"/>
          </a:xfrm>
        </p:spPr>
        <p:txBody>
          <a:bodyPr anchor="t"/>
          <a:lstStyle/>
          <a:p>
            <a:r>
              <a:rPr lang="en-IE" sz="2800" b="1" dirty="0"/>
              <a:t>Timing</a:t>
            </a:r>
            <a:r>
              <a:rPr lang="en-IE" dirty="0" smtClean="0"/>
              <a:t> </a:t>
            </a:r>
            <a:r>
              <a:rPr lang="en-IE" sz="2800" b="1" dirty="0"/>
              <a:t>&amp; type of current mortgage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Base: All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have a </a:t>
            </a: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mortgage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(233)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215649"/>
              </p:ext>
            </p:extLst>
          </p:nvPr>
        </p:nvGraphicFramePr>
        <p:xfrm>
          <a:off x="1676708" y="1452749"/>
          <a:ext cx="1588644" cy="388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5056" y="1533641"/>
          <a:ext cx="1916727" cy="3756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727"/>
              </a:tblGrid>
              <a:tr h="184806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During 2015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612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Between 2012 and 2014 (inclusive)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9728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Between 2008 and 2011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78447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Between 2002 and 2007 years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2816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Before 2002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052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Cant remember / don’t know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07921" y="1332219"/>
            <a:ext cx="800826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86475"/>
              </p:ext>
            </p:extLst>
          </p:nvPr>
        </p:nvGraphicFramePr>
        <p:xfrm>
          <a:off x="749054" y="5818910"/>
          <a:ext cx="7586138" cy="359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287"/>
                <a:gridCol w="7027851"/>
              </a:tblGrid>
              <a:tr h="359053">
                <a:tc>
                  <a:txBody>
                    <a:bodyPr/>
                    <a:lstStyle/>
                    <a:p>
                      <a:r>
                        <a:rPr lang="en-IE" sz="900" b="0" dirty="0" smtClean="0"/>
                        <a:t>Q.1b</a:t>
                      </a:r>
                    </a:p>
                    <a:p>
                      <a:r>
                        <a:rPr lang="en-IE" sz="900" b="0" dirty="0" smtClean="0"/>
                        <a:t>Q.2</a:t>
                      </a:r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r>
                        <a:rPr lang="en-I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did you take out your current mortgage? </a:t>
                      </a:r>
                    </a:p>
                    <a:p>
                      <a:r>
                        <a:rPr lang="en-I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type of mortgage is it?</a:t>
                      </a:r>
                      <a:endParaRPr lang="en-IE" sz="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226" marR="78226" marT="39113" marB="39113">
                    <a:solidFill>
                      <a:srgbClr val="E7EEF5"/>
                    </a:solidFill>
                  </a:tcPr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450943" y="1018419"/>
            <a:ext cx="2114781" cy="309035"/>
          </a:xfrm>
          <a:prstGeom prst="roundRect">
            <a:avLst/>
          </a:prstGeom>
          <a:solidFill>
            <a:srgbClr val="EEECE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Age of mortgage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247156"/>
              </p:ext>
            </p:extLst>
          </p:nvPr>
        </p:nvGraphicFramePr>
        <p:xfrm>
          <a:off x="6255897" y="1452749"/>
          <a:ext cx="1588644" cy="3885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4654246" y="2026457"/>
          <a:ext cx="1916727" cy="3113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6727"/>
              </a:tblGrid>
              <a:tr h="1279339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Variable Rate Mortgage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85632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Tracker Rate Mortgage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2816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Fixed Rate Mortgage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806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Other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119">
                <a:tc>
                  <a:txBody>
                    <a:bodyPr/>
                    <a:lstStyle/>
                    <a:p>
                      <a:pPr algn="r" fontAlgn="t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Don’t Know</a:t>
                      </a:r>
                    </a:p>
                  </a:txBody>
                  <a:tcPr marL="8149" marR="8149" marT="8149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87111" y="1332219"/>
            <a:ext cx="800826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30133" y="1045547"/>
            <a:ext cx="2114781" cy="281907"/>
          </a:xfrm>
          <a:prstGeom prst="roundRect">
            <a:avLst/>
          </a:prstGeom>
          <a:solidFill>
            <a:srgbClr val="EEECE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78226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1198" kern="0" dirty="0">
                <a:latin typeface="Verdana"/>
              </a:rPr>
              <a:t>Type of mortgage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5303" y="2073757"/>
            <a:ext cx="1293641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</a:t>
            </a:r>
            <a:r>
              <a:rPr lang="en-IE" sz="1027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C2DE</a:t>
            </a:r>
            <a:endParaRPr lang="en-IE" sz="102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75303" y="4229826"/>
            <a:ext cx="1293641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ABC1</a:t>
            </a:r>
            <a:r>
              <a:rPr lang="en-IE" sz="1027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IE" sz="102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2970349" y="1589029"/>
            <a:ext cx="295002" cy="760839"/>
          </a:xfrm>
          <a:prstGeom prst="rightBrace">
            <a:avLst/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9" name="TextBox 18"/>
          <p:cNvSpPr txBox="1"/>
          <p:nvPr/>
        </p:nvSpPr>
        <p:spPr>
          <a:xfrm>
            <a:off x="3203749" y="1533641"/>
            <a:ext cx="1121843" cy="829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19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21% of mortgages taken out since 2008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5303" y="3182592"/>
            <a:ext cx="1293641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ABC1</a:t>
            </a:r>
            <a:r>
              <a:rPr lang="en-IE" sz="1027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IE" sz="102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7660295" y="2086675"/>
            <a:ext cx="1" cy="230013"/>
          </a:xfrm>
          <a:prstGeom prst="straightConnector1">
            <a:avLst/>
          </a:prstGeom>
          <a:ln>
            <a:solidFill>
              <a:schemeClr val="bg1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7660295" y="3252391"/>
            <a:ext cx="1" cy="230013"/>
          </a:xfrm>
          <a:prstGeom prst="straightConnector1">
            <a:avLst/>
          </a:prstGeom>
          <a:ln>
            <a:solidFill>
              <a:schemeClr val="bg1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7660295" y="4290187"/>
            <a:ext cx="1" cy="230013"/>
          </a:xfrm>
          <a:prstGeom prst="straightConnector1">
            <a:avLst/>
          </a:prstGeom>
          <a:ln>
            <a:solidFill>
              <a:schemeClr val="bg1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01337" y="5302310"/>
            <a:ext cx="8541328" cy="48636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198" dirty="0"/>
              <a:t>Almost half of mortgages were taken out during the boom years of 2002-2007, while 1 in 5 were taken out since the crash in 2008.  </a:t>
            </a:r>
          </a:p>
        </p:txBody>
      </p:sp>
    </p:spTree>
    <p:extLst>
      <p:ext uri="{BB962C8B-B14F-4D97-AF65-F5344CB8AC3E}">
        <p14:creationId xmlns:p14="http://schemas.microsoft.com/office/powerpoint/2010/main" val="15505854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4610"/>
            <a:ext cx="9144000" cy="1078321"/>
          </a:xfrm>
        </p:spPr>
        <p:txBody>
          <a:bodyPr anchor="t"/>
          <a:lstStyle/>
          <a:p>
            <a:r>
              <a:rPr lang="en-IE" sz="2800" b="1" dirty="0"/>
              <a:t>How conscious of mortgage details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Base: All have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a mortgage (233)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190985"/>
              </p:ext>
            </p:extLst>
          </p:nvPr>
        </p:nvGraphicFramePr>
        <p:xfrm>
          <a:off x="987660" y="1378662"/>
          <a:ext cx="2956895" cy="159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2985397"/>
              </p:ext>
            </p:extLst>
          </p:nvPr>
        </p:nvGraphicFramePr>
        <p:xfrm>
          <a:off x="13454" y="2918564"/>
          <a:ext cx="4558546" cy="305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55597"/>
              </p:ext>
            </p:extLst>
          </p:nvPr>
        </p:nvGraphicFramePr>
        <p:xfrm>
          <a:off x="947072" y="5915156"/>
          <a:ext cx="7040816" cy="35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55"/>
                <a:gridCol w="6522661"/>
              </a:tblGrid>
              <a:tr h="338979">
                <a:tc>
                  <a:txBody>
                    <a:bodyPr/>
                    <a:lstStyle/>
                    <a:p>
                      <a:r>
                        <a:rPr lang="en-IE" sz="900" b="0" dirty="0" smtClean="0"/>
                        <a:t>Q.2bi</a:t>
                      </a:r>
                    </a:p>
                    <a:p>
                      <a:r>
                        <a:rPr lang="en-IE" sz="900" b="0" dirty="0" smtClean="0"/>
                        <a:t>Q.2bii</a:t>
                      </a:r>
                      <a:endParaRPr lang="en-IE" sz="900" b="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r>
                        <a:rPr lang="en-IE" sz="900" b="0" dirty="0" smtClean="0">
                          <a:solidFill>
                            <a:schemeClr val="tx1"/>
                          </a:solidFill>
                        </a:rPr>
                        <a:t>Do you know the rate of interest</a:t>
                      </a:r>
                      <a:r>
                        <a:rPr lang="en-IE" sz="900" b="0" baseline="0" dirty="0" smtClean="0">
                          <a:solidFill>
                            <a:schemeClr val="tx1"/>
                          </a:solidFill>
                        </a:rPr>
                        <a:t> you are paying on your mortgage?</a:t>
                      </a:r>
                    </a:p>
                    <a:p>
                      <a:r>
                        <a:rPr lang="en-IE" sz="900" b="0" baseline="0" dirty="0" smtClean="0">
                          <a:solidFill>
                            <a:schemeClr val="tx1"/>
                          </a:solidFill>
                        </a:rPr>
                        <a:t>Do you know your monthly repayments?</a:t>
                      </a:r>
                      <a:endParaRPr lang="en-IE" sz="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226" marR="78226" marT="39113" marB="39113">
                    <a:solidFill>
                      <a:srgbClr val="E7EEF5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21061" y="2874817"/>
            <a:ext cx="349395" cy="27667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IE" sz="119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graphicFrame>
        <p:nvGraphicFramePr>
          <p:cNvPr id="2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57585"/>
              </p:ext>
            </p:extLst>
          </p:nvPr>
        </p:nvGraphicFramePr>
        <p:xfrm>
          <a:off x="6050447" y="1378662"/>
          <a:ext cx="2156069" cy="153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127229" y="780115"/>
            <a:ext cx="3572103" cy="513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69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 of monthly repayments </a:t>
            </a:r>
            <a:endParaRPr lang="en-IE" sz="1369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33602" y="1279680"/>
            <a:ext cx="11134" cy="4539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2377086948"/>
              </p:ext>
            </p:extLst>
          </p:nvPr>
        </p:nvGraphicFramePr>
        <p:xfrm>
          <a:off x="3586368" y="2918564"/>
          <a:ext cx="4572001" cy="305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815522" y="2891638"/>
            <a:ext cx="344732" cy="27667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IE" sz="119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076" y="841570"/>
            <a:ext cx="2904388" cy="513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369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 of rate of interest</a:t>
            </a:r>
            <a:endParaRPr lang="en-IE" sz="1369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658" y="3292354"/>
            <a:ext cx="1416845" cy="2503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Gender: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659" y="3846772"/>
            <a:ext cx="1402054" cy="2503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659" y="4339588"/>
            <a:ext cx="1307154" cy="2503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Class: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658" y="4894005"/>
            <a:ext cx="1416845" cy="2503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6658" y="5457862"/>
            <a:ext cx="1416845" cy="2503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Mortgage Type: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3518" y="2609285"/>
            <a:ext cx="956046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 aware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39713" y="1524578"/>
            <a:ext cx="956046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aware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73817" y="2540283"/>
            <a:ext cx="956046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 aware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46539" y="1378662"/>
            <a:ext cx="956046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aware</a:t>
            </a:r>
          </a:p>
        </p:txBody>
      </p:sp>
      <p:sp>
        <p:nvSpPr>
          <p:cNvPr id="7" name="Down Arrow 6"/>
          <p:cNvSpPr/>
          <p:nvPr/>
        </p:nvSpPr>
        <p:spPr>
          <a:xfrm>
            <a:off x="2292728" y="2980314"/>
            <a:ext cx="306108" cy="16393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5" name="Down Arrow 44"/>
          <p:cNvSpPr/>
          <p:nvPr/>
        </p:nvSpPr>
        <p:spPr>
          <a:xfrm>
            <a:off x="6976379" y="2946752"/>
            <a:ext cx="306108" cy="163938"/>
          </a:xfrm>
          <a:prstGeom prst="downArrow">
            <a:avLst/>
          </a:prstGeom>
          <a:solidFill>
            <a:srgbClr val="00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298614" y="2234045"/>
            <a:ext cx="70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02074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6" y="167698"/>
            <a:ext cx="8229600" cy="766769"/>
          </a:xfrm>
        </p:spPr>
        <p:txBody>
          <a:bodyPr/>
          <a:lstStyle/>
          <a:p>
            <a:r>
              <a:rPr lang="en-IE" sz="2800" b="1" dirty="0" smtClean="0"/>
              <a:t>Mortgage Engagement</a:t>
            </a:r>
            <a:br>
              <a:rPr lang="en-IE" sz="2800" b="1" dirty="0" smtClean="0"/>
            </a:br>
            <a:r>
              <a:rPr lang="en-IE" sz="1500" dirty="0">
                <a:solidFill>
                  <a:schemeClr val="bg1">
                    <a:lumMod val="50000"/>
                  </a:schemeClr>
                </a:solidFill>
              </a:rPr>
              <a:t>Base: All have </a:t>
            </a:r>
            <a:r>
              <a:rPr lang="en-IE" sz="1500" dirty="0" smtClean="0">
                <a:solidFill>
                  <a:schemeClr val="bg1">
                    <a:lumMod val="50000"/>
                  </a:schemeClr>
                </a:solidFill>
              </a:rPr>
              <a:t>a mortgage (233)</a:t>
            </a:r>
            <a:endParaRPr lang="en-IE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90529"/>
              </p:ext>
            </p:extLst>
          </p:nvPr>
        </p:nvGraphicFramePr>
        <p:xfrm>
          <a:off x="458627" y="1214255"/>
          <a:ext cx="8228649" cy="426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07714"/>
              </p:ext>
            </p:extLst>
          </p:nvPr>
        </p:nvGraphicFramePr>
        <p:xfrm>
          <a:off x="353291" y="5969511"/>
          <a:ext cx="8530936" cy="215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17"/>
                <a:gridCol w="7903119"/>
              </a:tblGrid>
              <a:tr h="215583">
                <a:tc>
                  <a:txBody>
                    <a:bodyPr/>
                    <a:lstStyle/>
                    <a:p>
                      <a:r>
                        <a:rPr lang="en-IE" sz="900" b="0" dirty="0" smtClean="0"/>
                        <a:t>Q.3</a:t>
                      </a:r>
                      <a:endParaRPr lang="en-IE" sz="900" b="0" dirty="0"/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r>
                        <a:rPr lang="en-I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you done any of the following over (</a:t>
                      </a:r>
                      <a:r>
                        <a:rPr lang="en-IE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IE" sz="9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the past 12 months (ii) past five years</a:t>
                      </a:r>
                      <a:endParaRPr lang="en-IE" sz="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226" marR="78226" marT="39113" marB="39113">
                    <a:solidFill>
                      <a:srgbClr val="E7EEF5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49747" y="918819"/>
            <a:ext cx="924030" cy="56650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 12 months</a:t>
            </a:r>
          </a:p>
          <a:p>
            <a:pPr algn="ctr"/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3291" y="5369781"/>
            <a:ext cx="8530936" cy="59973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369" dirty="0">
                <a:latin typeface="+mj-lt"/>
              </a:rPr>
              <a:t>Just 6% of mortgage holders have considered switching their mortgage provider over the past 5 years and only 2% have actually switched.  In total, only 1 in 7 with a mortgage have done any of these five things in the past 5 years.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65767" y="918819"/>
            <a:ext cx="924030" cy="56650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 5 years </a:t>
            </a:r>
          </a:p>
          <a:p>
            <a:pPr algn="ctr"/>
            <a:r>
              <a:rPr lang="en-IE" sz="102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1250" y="1583188"/>
            <a:ext cx="3018497" cy="23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94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of the five below</a:t>
            </a:r>
          </a:p>
        </p:txBody>
      </p:sp>
    </p:spTree>
    <p:extLst>
      <p:ext uri="{BB962C8B-B14F-4D97-AF65-F5344CB8AC3E}">
        <p14:creationId xmlns:p14="http://schemas.microsoft.com/office/powerpoint/2010/main" val="39107236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PC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80A18F"/>
    </a:accent2>
    <a:accent3>
      <a:srgbClr val="FFFFFF"/>
    </a:accent3>
    <a:accent4>
      <a:srgbClr val="22262A"/>
    </a:accent4>
    <a:accent5>
      <a:srgbClr val="B8CDE0"/>
    </a:accent5>
    <a:accent6>
      <a:srgbClr val="739181"/>
    </a:accent6>
    <a:hlink>
      <a:srgbClr val="AD8D9F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2">
    <a:dk1>
      <a:srgbClr val="2A2E33"/>
    </a:dk1>
    <a:lt1>
      <a:srgbClr val="FFFFFF"/>
    </a:lt1>
    <a:dk2>
      <a:srgbClr val="2A2E33"/>
    </a:dk2>
    <a:lt2>
      <a:srgbClr val="CDC6C0"/>
    </a:lt2>
    <a:accent1>
      <a:srgbClr val="64A0C8"/>
    </a:accent1>
    <a:accent2>
      <a:srgbClr val="00B050"/>
    </a:accent2>
    <a:accent3>
      <a:srgbClr val="FFFFFF"/>
    </a:accent3>
    <a:accent4>
      <a:srgbClr val="BF0000"/>
    </a:accent4>
    <a:accent5>
      <a:srgbClr val="FF0000"/>
    </a:accent5>
    <a:accent6>
      <a:srgbClr val="00B050"/>
    </a:accent6>
    <a:hlink>
      <a:srgbClr val="005828"/>
    </a:hlink>
    <a:folHlink>
      <a:srgbClr val="E68188"/>
    </a:folHlink>
  </a:clrScheme>
  <a:fontScheme name="Blueprint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CCPC_white</Template>
  <TotalTime>1212</TotalTime>
  <Words>1442</Words>
  <Application>Microsoft Office PowerPoint</Application>
  <PresentationFormat>On-screen Show (4:3)</PresentationFormat>
  <Paragraphs>205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Verdana</vt:lpstr>
      <vt:lpstr>CCPC_v2</vt:lpstr>
      <vt:lpstr>Mortgage Holding &amp; Switching Market Research Findings  Section 1 - Face to Face Survey Section 2 - Online Survey  </vt:lpstr>
      <vt:lpstr> Section 1 – Face to Face Survey </vt:lpstr>
      <vt:lpstr>Introduction &amp; Methodology – Face to Face Survey</vt:lpstr>
      <vt:lpstr>Summary Key Findings - I</vt:lpstr>
      <vt:lpstr>Summary Key Findings- II</vt:lpstr>
      <vt:lpstr>Incidence of holding a mortgage Base: All adults 16+ 1,001</vt:lpstr>
      <vt:lpstr>Timing &amp; type of current mortgage Base: All have a mortgage (233)</vt:lpstr>
      <vt:lpstr>How conscious of mortgage details Base: All have a mortgage (233)</vt:lpstr>
      <vt:lpstr>Mortgage Engagement Base: All have a mortgage (233)</vt:lpstr>
      <vt:lpstr>Comparing Mortgages Base: All have a mortgage but not switched (228)</vt:lpstr>
      <vt:lpstr>Reason for Not Comparing Mortgages Base: All have a mortgage but did not compare offers (190)</vt:lpstr>
      <vt:lpstr>Reasons for Not Switching Mortgage Base: All have a mortgage but did not switch mortgage (228)</vt:lpstr>
      <vt:lpstr>Possible Switching Catalysts Base: All have a mortgage but did not switch mortgage (228)</vt:lpstr>
      <vt:lpstr> Section 2 – Online Survey </vt:lpstr>
      <vt:lpstr>Research Introduction &amp; Methodology – Online Survey</vt:lpstr>
      <vt:lpstr>Summary Key Findings</vt:lpstr>
      <vt:lpstr>What Would Encourage You to Switch Mortgage? Base: Online sample (515)</vt:lpstr>
      <vt:lpstr>Description of Switching Process Base: Switchers (40)</vt:lpstr>
      <vt:lpstr>Length of Process Base: Switchers (40)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Diarmaid Mac Aonghusa</dc:creator>
  <cp:lastModifiedBy>Lisa Saputo</cp:lastModifiedBy>
  <cp:revision>116</cp:revision>
  <cp:lastPrinted>2015-02-10T11:29:21Z</cp:lastPrinted>
  <dcterms:created xsi:type="dcterms:W3CDTF">2014-10-16T12:36:22Z</dcterms:created>
  <dcterms:modified xsi:type="dcterms:W3CDTF">2016-04-06T11:15:42Z</dcterms:modified>
</cp:coreProperties>
</file>